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7" r:id="rId3"/>
    <p:sldId id="1597" r:id="rId5"/>
    <p:sldId id="1711" r:id="rId6"/>
    <p:sldId id="1712" r:id="rId7"/>
    <p:sldId id="493" r:id="rId8"/>
    <p:sldId id="1598" r:id="rId9"/>
    <p:sldId id="1745" r:id="rId10"/>
    <p:sldId id="1744" r:id="rId11"/>
    <p:sldId id="1746" r:id="rId12"/>
    <p:sldId id="1599" r:id="rId13"/>
    <p:sldId id="1758" r:id="rId14"/>
    <p:sldId id="1759" r:id="rId15"/>
    <p:sldId id="1760" r:id="rId16"/>
    <p:sldId id="1747" r:id="rId17"/>
    <p:sldId id="1628" r:id="rId18"/>
    <p:sldId id="1629" r:id="rId19"/>
    <p:sldId id="1788" r:id="rId20"/>
    <p:sldId id="1630" r:id="rId21"/>
    <p:sldId id="1789" r:id="rId22"/>
    <p:sldId id="1790" r:id="rId23"/>
    <p:sldId id="1748" r:id="rId24"/>
    <p:sldId id="1631" r:id="rId25"/>
    <p:sldId id="1791" r:id="rId26"/>
    <p:sldId id="1657" r:id="rId27"/>
    <p:sldId id="1658" r:id="rId28"/>
    <p:sldId id="1636" r:id="rId29"/>
    <p:sldId id="1632" r:id="rId30"/>
    <p:sldId id="1749" r:id="rId31"/>
    <p:sldId id="1750" r:id="rId32"/>
    <p:sldId id="1751" r:id="rId33"/>
    <p:sldId id="1761" r:id="rId34"/>
    <p:sldId id="1752" r:id="rId35"/>
    <p:sldId id="1753" r:id="rId36"/>
    <p:sldId id="1754" r:id="rId37"/>
    <p:sldId id="1755" r:id="rId38"/>
    <p:sldId id="1756" r:id="rId39"/>
    <p:sldId id="1633" r:id="rId40"/>
    <p:sldId id="1757" r:id="rId41"/>
    <p:sldId id="1648" r:id="rId42"/>
    <p:sldId id="1649" r:id="rId43"/>
    <p:sldId id="1635" r:id="rId44"/>
    <p:sldId id="1637" r:id="rId45"/>
    <p:sldId id="1638" r:id="rId46"/>
    <p:sldId id="269" r:id="rId47"/>
  </p:sldIdLst>
  <p:sldSz cx="12192000" cy="6858000"/>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 Miffy" initials="CM" lastIdx="2" clrIdx="0"/>
  <p:cmAuthor id="2" name="ghjy" initials="g" lastIdx="4" clrIdx="1"/>
  <p:cmAuthor id="3" name="wang yihong" initials="wy"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0AA8C"/>
    <a:srgbClr val="5D708A"/>
    <a:srgbClr val="FBCEAC"/>
    <a:srgbClr val="394454"/>
    <a:srgbClr val="F08519"/>
    <a:srgbClr val="05CDF6"/>
    <a:srgbClr val="01DDB6"/>
    <a:srgbClr val="EFEFEF"/>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62"/>
    <p:restoredTop sz="95322" autoAdjust="0"/>
  </p:normalViewPr>
  <p:slideViewPr>
    <p:cSldViewPr snapToGrid="0" snapToObjects="1" showGuides="1">
      <p:cViewPr>
        <p:scale>
          <a:sx n="110" d="100"/>
          <a:sy n="110" d="100"/>
        </p:scale>
        <p:origin x="-714" y="-48"/>
      </p:cViewPr>
      <p:guideLst>
        <p:guide orient="horz" pos="2074"/>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2" Type="http://schemas.openxmlformats.org/officeDocument/2006/relationships/tags" Target="tags/tag142.xml"/><Relationship Id="rId51" Type="http://schemas.openxmlformats.org/officeDocument/2006/relationships/commentAuthors" Target="commentAuthors.xml"/><Relationship Id="rId50" Type="http://schemas.openxmlformats.org/officeDocument/2006/relationships/tableStyles" Target="tableStyles.xml"/><Relationship Id="rId5" Type="http://schemas.openxmlformats.org/officeDocument/2006/relationships/slide" Target="slides/slide2.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58F500-3ECF-441C-98A1-2C07793E5C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A8D43-DC74-4C90-A497-0FAFBE7BF74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感谢各位的聆听</a:t>
            </a:r>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endParaRPr lang="zh-CN" altLang="en-US"/>
          </a:p>
        </p:txBody>
      </p:sp>
      <p:sp>
        <p:nvSpPr>
          <p:cNvPr id="4" name="灯片编号占位符 3"/>
          <p:cNvSpPr>
            <a:spLocks noGrp="1"/>
          </p:cNvSpPr>
          <p:nvPr>
            <p:ph type="sldNum" sz="quarter" idx="5"/>
          </p:nvPr>
        </p:nvSpPr>
        <p:spPr/>
        <p:txBody>
          <a:bodyPr/>
          <a:lstStyle/>
          <a:p>
            <a:fld id="{EF7D8AD0-1C8B-4668-895D-9EEDB6A2BA2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3A8D43-DC74-4C90-A497-0FAFBE7BF74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12"/>
          <p:cNvSpPr/>
          <p:nvPr userDrawn="1"/>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8" name="组 7"/>
          <p:cNvGrpSpPr/>
          <p:nvPr userDrawn="1"/>
        </p:nvGrpSpPr>
        <p:grpSpPr>
          <a:xfrm>
            <a:off x="259308" y="272955"/>
            <a:ext cx="687809" cy="354842"/>
            <a:chOff x="955343" y="1201002"/>
            <a:chExt cx="3862317" cy="1992574"/>
          </a:xfrm>
          <a:effectLst>
            <a:outerShdw blurRad="50800" dist="76200" dir="5400000" algn="t" rotWithShape="0">
              <a:prstClr val="black">
                <a:alpha val="22000"/>
              </a:prstClr>
            </a:outerShdw>
          </a:effectLst>
        </p:grpSpPr>
        <p:sp>
          <p:nvSpPr>
            <p:cNvPr id="9" name="矩形 8"/>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三角形 9"/>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flipV="1">
              <a:off x="955343" y="2580477"/>
              <a:ext cx="3862317" cy="421536"/>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2" name="图片 1" descr="C:\Users\Administrator\Desktop\亿鑫丰LOGO6.png亿鑫丰LOGO6"/>
          <p:cNvPicPr>
            <a:picLocks noChangeAspect="1"/>
          </p:cNvPicPr>
          <p:nvPr userDrawn="1"/>
        </p:nvPicPr>
        <p:blipFill>
          <a:blip r:embed="rId2"/>
          <a:srcRect/>
          <a:stretch>
            <a:fillRect/>
          </a:stretch>
        </p:blipFill>
        <p:spPr>
          <a:xfrm>
            <a:off x="10571908" y="253373"/>
            <a:ext cx="1360784" cy="320816"/>
          </a:xfrm>
          <a:prstGeom prst="rect">
            <a:avLst/>
          </a:prstGeom>
        </p:spPr>
      </p:pic>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7" name="组 7"/>
          <p:cNvGrpSpPr/>
          <p:nvPr userDrawn="1"/>
        </p:nvGrpSpPr>
        <p:grpSpPr>
          <a:xfrm>
            <a:off x="259308" y="272955"/>
            <a:ext cx="687809" cy="354842"/>
            <a:chOff x="955343" y="1201002"/>
            <a:chExt cx="3862317" cy="1992574"/>
          </a:xfrm>
          <a:effectLst>
            <a:outerShdw blurRad="50800" dist="76200" dir="5400000" algn="t" rotWithShape="0">
              <a:prstClr val="black">
                <a:alpha val="22000"/>
              </a:prstClr>
            </a:outerShdw>
          </a:effectLst>
        </p:grpSpPr>
        <p:sp>
          <p:nvSpPr>
            <p:cNvPr id="8" name="矩形 7"/>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三角形 9"/>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flipV="1">
              <a:off x="955343" y="2580477"/>
              <a:ext cx="3862317" cy="421536"/>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1" name="图片 10" descr="C:\Users\Administrator\Desktop\亿鑫丰LOGO6.png亿鑫丰LOGO6"/>
          <p:cNvPicPr>
            <a:picLocks noChangeAspect="1"/>
          </p:cNvPicPr>
          <p:nvPr userDrawn="1"/>
        </p:nvPicPr>
        <p:blipFill>
          <a:blip r:embed="rId2"/>
          <a:srcRect/>
          <a:stretch>
            <a:fillRect/>
          </a:stretch>
        </p:blipFill>
        <p:spPr>
          <a:xfrm>
            <a:off x="10571908" y="253373"/>
            <a:ext cx="1360784" cy="320816"/>
          </a:xfrm>
          <a:prstGeom prst="rect">
            <a:avLst/>
          </a:prstGeom>
        </p:spPr>
      </p:pic>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7" name="矩形 12"/>
          <p:cNvSpPr/>
          <p:nvPr userDrawn="1"/>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F08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8" name="组 7"/>
          <p:cNvGrpSpPr/>
          <p:nvPr userDrawn="1"/>
        </p:nvGrpSpPr>
        <p:grpSpPr>
          <a:xfrm>
            <a:off x="259308" y="272955"/>
            <a:ext cx="687809" cy="354842"/>
            <a:chOff x="955343" y="1201002"/>
            <a:chExt cx="3862317" cy="1992574"/>
          </a:xfrm>
          <a:effectLst>
            <a:outerShdw blurRad="50800" dist="76200" dir="5400000" algn="t" rotWithShape="0">
              <a:prstClr val="black">
                <a:alpha val="22000"/>
              </a:prstClr>
            </a:outerShdw>
          </a:effectLst>
        </p:grpSpPr>
        <p:sp>
          <p:nvSpPr>
            <p:cNvPr id="9" name="矩形 8"/>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三角形 9"/>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flipV="1">
              <a:off x="955343" y="2580477"/>
              <a:ext cx="3862317" cy="421536"/>
            </a:xfrm>
            <a:prstGeom prst="rect">
              <a:avLst/>
            </a:prstGeom>
            <a:solidFill>
              <a:srgbClr val="F08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2" name="图片 1" descr="C:\Users\Administrator\Desktop\亿鑫丰LOGO6.png亿鑫丰LOGO6"/>
          <p:cNvPicPr>
            <a:picLocks noChangeAspect="1"/>
          </p:cNvPicPr>
          <p:nvPr userDrawn="1"/>
        </p:nvPicPr>
        <p:blipFill>
          <a:blip r:embed="rId2"/>
          <a:srcRect/>
          <a:stretch>
            <a:fillRect/>
          </a:stretch>
        </p:blipFill>
        <p:spPr>
          <a:xfrm>
            <a:off x="10571908" y="253373"/>
            <a:ext cx="1360784" cy="320816"/>
          </a:xfrm>
          <a:prstGeom prst="rect">
            <a:avLst/>
          </a:prstGeom>
        </p:spPr>
      </p:pic>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1331924" y="1219168"/>
            <a:ext cx="9528152" cy="2954655"/>
          </a:xfrm>
          <a:prstGeom prst="rect">
            <a:avLst/>
          </a:prstGeom>
        </p:spPr>
        <p:txBody>
          <a:bodyPr wrap="square">
            <a:spAutoFit/>
          </a:bodyPr>
          <a:lstStyle/>
          <a:p>
            <a:pPr algn="ctr">
              <a:lnSpc>
                <a:spcPct val="150000"/>
              </a:lnSpc>
            </a:pPr>
            <a:r>
              <a:rPr lang="zh-CN" altLang="en-US" sz="2800" b="1">
                <a:solidFill>
                  <a:srgbClr val="394454"/>
                </a:solidFill>
                <a:latin typeface="微软雅黑" panose="020B0503020204020204" pitchFamily="34" charset="-122"/>
                <a:ea typeface="微软雅黑" panose="020B0503020204020204" pitchFamily="34" charset="-122"/>
              </a:rPr>
              <a:t>版权声明</a:t>
            </a:r>
            <a:endParaRPr lang="zh-CN" altLang="en-US" sz="2800" b="1">
              <a:solidFill>
                <a:srgbClr val="394454"/>
              </a:solidFill>
              <a:latin typeface="微软雅黑" panose="020B0503020204020204" pitchFamily="34" charset="-122"/>
              <a:ea typeface="微软雅黑" panose="020B0503020204020204" pitchFamily="34" charset="-122"/>
            </a:endParaRPr>
          </a:p>
          <a:p>
            <a:pPr algn="just">
              <a:lnSpc>
                <a:spcPct val="150000"/>
              </a:lnSpc>
            </a:pPr>
            <a:endParaRPr lang="zh-CN" altLang="en-US" sz="1200">
              <a:solidFill>
                <a:srgbClr val="394454"/>
              </a:solidFill>
              <a:latin typeface="微软雅黑" panose="020B0503020204020204" pitchFamily="34" charset="-122"/>
              <a:ea typeface="微软雅黑" panose="020B0503020204020204" pitchFamily="34" charset="-122"/>
            </a:endParaRPr>
          </a:p>
          <a:p>
            <a:pPr algn="just">
              <a:lnSpc>
                <a:spcPct val="150000"/>
              </a:lnSpc>
            </a:pPr>
            <a:r>
              <a:rPr lang="zh-CN" altLang="en-US" sz="1200">
                <a:solidFill>
                  <a:srgbClr val="394454"/>
                </a:solidFill>
                <a:latin typeface="微软雅黑" panose="020B0503020204020204" pitchFamily="34" charset="-122"/>
                <a:ea typeface="微软雅黑" panose="020B0503020204020204" pitchFamily="34" charset="-122"/>
              </a:rPr>
              <a:t>感谢您下载觅知网平台上提供的</a:t>
            </a:r>
            <a:r>
              <a:rPr lang="en-US" altLang="zh-CN" sz="1200">
                <a:solidFill>
                  <a:srgbClr val="394454"/>
                </a:solidFill>
                <a:latin typeface="微软雅黑" panose="020B0503020204020204" pitchFamily="34" charset="-122"/>
                <a:ea typeface="微软雅黑" panose="020B0503020204020204" pitchFamily="34" charset="-122"/>
              </a:rPr>
              <a:t>PPT</a:t>
            </a:r>
            <a:r>
              <a:rPr lang="zh-CN" altLang="en-US" sz="1200">
                <a:solidFill>
                  <a:srgbClr val="394454"/>
                </a:solidFill>
                <a:latin typeface="微软雅黑" panose="020B0503020204020204" pitchFamily="34" charset="-122"/>
                <a:ea typeface="微软雅黑" panose="020B0503020204020204" pitchFamily="34" charset="-122"/>
              </a:rPr>
              <a:t>作品，为了您和觅知网以及原创作者的利益，请勿复制、传播、销售，否则将承担法律责任！觅知网将对作品进行维权，按照传播下载次数进行十倍的索取赔偿！</a:t>
            </a:r>
            <a:endParaRPr lang="en-US" altLang="zh-CN" sz="1200">
              <a:solidFill>
                <a:srgbClr val="394454"/>
              </a:solidFill>
              <a:latin typeface="微软雅黑" panose="020B0503020204020204" pitchFamily="34" charset="-122"/>
              <a:ea typeface="微软雅黑" panose="020B0503020204020204" pitchFamily="34" charset="-122"/>
            </a:endParaRPr>
          </a:p>
          <a:p>
            <a:pPr algn="just">
              <a:lnSpc>
                <a:spcPct val="150000"/>
              </a:lnSpc>
            </a:pPr>
            <a:endParaRPr lang="zh-CN" altLang="en-US" sz="1200">
              <a:solidFill>
                <a:srgbClr val="394454"/>
              </a:solidFill>
              <a:latin typeface="微软雅黑" panose="020B0503020204020204" pitchFamily="34" charset="-122"/>
              <a:ea typeface="微软雅黑" panose="020B0503020204020204" pitchFamily="34" charset="-122"/>
            </a:endParaRPr>
          </a:p>
          <a:p>
            <a:pPr algn="just">
              <a:lnSpc>
                <a:spcPct val="150000"/>
              </a:lnSpc>
            </a:pPr>
            <a:r>
              <a:rPr lang="en-US" altLang="zh-CN" sz="1200">
                <a:solidFill>
                  <a:srgbClr val="394454"/>
                </a:solidFill>
                <a:latin typeface="微软雅黑" panose="020B0503020204020204" pitchFamily="34" charset="-122"/>
                <a:ea typeface="微软雅黑" panose="020B0503020204020204" pitchFamily="34" charset="-122"/>
              </a:rPr>
              <a:t>1.</a:t>
            </a:r>
            <a:r>
              <a:rPr lang="zh-CN" altLang="en-US" sz="1200">
                <a:solidFill>
                  <a:srgbClr val="394454"/>
                </a:solidFill>
                <a:latin typeface="微软雅黑" panose="020B0503020204020204" pitchFamily="34" charset="-122"/>
                <a:ea typeface="微软雅黑" panose="020B0503020204020204" pitchFamily="34" charset="-122"/>
              </a:rPr>
              <a:t>在觅知网出售的</a:t>
            </a:r>
            <a:r>
              <a:rPr lang="en-US" altLang="zh-CN" sz="1200">
                <a:solidFill>
                  <a:srgbClr val="394454"/>
                </a:solidFill>
                <a:latin typeface="微软雅黑" panose="020B0503020204020204" pitchFamily="34" charset="-122"/>
                <a:ea typeface="微软雅黑" panose="020B0503020204020204" pitchFamily="34" charset="-122"/>
              </a:rPr>
              <a:t>PPT</a:t>
            </a:r>
            <a:r>
              <a:rPr lang="zh-CN" altLang="en-US" sz="1200">
                <a:solidFill>
                  <a:srgbClr val="394454"/>
                </a:solidFill>
                <a:latin typeface="微软雅黑" panose="020B0503020204020204" pitchFamily="34" charset="-122"/>
                <a:ea typeface="微软雅黑" panose="020B0503020204020204" pitchFamily="34" charset="-122"/>
              </a:rPr>
              <a:t>模板是免版税类（</a:t>
            </a:r>
            <a:r>
              <a:rPr lang="en-US" altLang="zh-CN" sz="1200">
                <a:solidFill>
                  <a:srgbClr val="394454"/>
                </a:solidFill>
                <a:latin typeface="微软雅黑" panose="020B0503020204020204" pitchFamily="34" charset="-122"/>
                <a:ea typeface="微软雅黑" panose="020B0503020204020204" pitchFamily="34" charset="-122"/>
              </a:rPr>
              <a:t>RF</a:t>
            </a:r>
            <a:r>
              <a:rPr lang="zh-CN" altLang="en-US" sz="1200">
                <a:solidFill>
                  <a:srgbClr val="394454"/>
                </a:solidFill>
                <a:latin typeface="微软雅黑" panose="020B0503020204020204" pitchFamily="34" charset="-122"/>
                <a:ea typeface="微软雅黑" panose="020B0503020204020204" pitchFamily="34" charset="-122"/>
              </a:rPr>
              <a:t>：</a:t>
            </a:r>
            <a:r>
              <a:rPr lang="en-US" altLang="zh-CN" sz="1200">
                <a:solidFill>
                  <a:srgbClr val="394454"/>
                </a:solidFill>
                <a:latin typeface="微软雅黑" panose="020B0503020204020204" pitchFamily="34" charset="-122"/>
                <a:ea typeface="微软雅黑" panose="020B0503020204020204" pitchFamily="34" charset="-122"/>
              </a:rPr>
              <a:t>Royalty-Free</a:t>
            </a:r>
            <a:r>
              <a:rPr lang="zh-CN" altLang="en-US" sz="1200">
                <a:solidFill>
                  <a:srgbClr val="394454"/>
                </a:solidFill>
                <a:latin typeface="微软雅黑" panose="020B0503020204020204" pitchFamily="34" charset="-122"/>
                <a:ea typeface="微软雅黑" panose="020B0503020204020204" pitchFamily="34" charset="-122"/>
              </a:rPr>
              <a:t>）正版受</a:t>
            </a:r>
            <a:r>
              <a:rPr lang="en-US" altLang="zh-CN" sz="1200">
                <a:solidFill>
                  <a:srgbClr val="394454"/>
                </a:solidFill>
                <a:latin typeface="微软雅黑" panose="020B0503020204020204" pitchFamily="34" charset="-122"/>
                <a:ea typeface="微软雅黑" panose="020B0503020204020204" pitchFamily="34" charset="-122"/>
              </a:rPr>
              <a:t>《</a:t>
            </a:r>
            <a:r>
              <a:rPr lang="zh-CN" altLang="en-US" sz="1200">
                <a:solidFill>
                  <a:srgbClr val="394454"/>
                </a:solidFill>
                <a:latin typeface="微软雅黑" panose="020B0503020204020204" pitchFamily="34" charset="-122"/>
                <a:ea typeface="微软雅黑" panose="020B0503020204020204" pitchFamily="34" charset="-122"/>
              </a:rPr>
              <a:t>中国人民共和国著作法</a:t>
            </a:r>
            <a:r>
              <a:rPr lang="en-US" altLang="zh-CN" sz="1200">
                <a:solidFill>
                  <a:srgbClr val="394454"/>
                </a:solidFill>
                <a:latin typeface="微软雅黑" panose="020B0503020204020204" pitchFamily="34" charset="-122"/>
                <a:ea typeface="微软雅黑" panose="020B0503020204020204" pitchFamily="34" charset="-122"/>
              </a:rPr>
              <a:t>》</a:t>
            </a:r>
            <a:r>
              <a:rPr lang="zh-CN" altLang="en-US" sz="1200">
                <a:solidFill>
                  <a:srgbClr val="394454"/>
                </a:solidFill>
                <a:latin typeface="微软雅黑" panose="020B0503020204020204" pitchFamily="34" charset="-122"/>
                <a:ea typeface="微软雅黑" panose="020B0503020204020204" pitchFamily="34" charset="-122"/>
              </a:rPr>
              <a:t>和</a:t>
            </a:r>
            <a:r>
              <a:rPr lang="en-US" altLang="zh-CN" sz="1200">
                <a:solidFill>
                  <a:srgbClr val="394454"/>
                </a:solidFill>
                <a:latin typeface="微软雅黑" panose="020B0503020204020204" pitchFamily="34" charset="-122"/>
                <a:ea typeface="微软雅黑" panose="020B0503020204020204" pitchFamily="34" charset="-122"/>
              </a:rPr>
              <a:t>《</a:t>
            </a:r>
            <a:r>
              <a:rPr lang="zh-CN" altLang="en-US" sz="1200">
                <a:solidFill>
                  <a:srgbClr val="394454"/>
                </a:solidFill>
                <a:latin typeface="微软雅黑" panose="020B0503020204020204" pitchFamily="34" charset="-122"/>
                <a:ea typeface="微软雅黑" panose="020B0503020204020204" pitchFamily="34" charset="-122"/>
              </a:rPr>
              <a:t>世界版权公约</a:t>
            </a:r>
            <a:r>
              <a:rPr lang="en-US" altLang="zh-CN" sz="1200">
                <a:solidFill>
                  <a:srgbClr val="394454"/>
                </a:solidFill>
                <a:latin typeface="微软雅黑" panose="020B0503020204020204" pitchFamily="34" charset="-122"/>
                <a:ea typeface="微软雅黑" panose="020B0503020204020204" pitchFamily="34" charset="-122"/>
              </a:rPr>
              <a:t>》</a:t>
            </a:r>
            <a:r>
              <a:rPr lang="zh-CN" altLang="en-US" sz="1200">
                <a:solidFill>
                  <a:srgbClr val="394454"/>
                </a:solidFill>
                <a:latin typeface="微软雅黑" panose="020B0503020204020204" pitchFamily="34" charset="-122"/>
                <a:ea typeface="微软雅黑" panose="020B0503020204020204" pitchFamily="34" charset="-122"/>
              </a:rPr>
              <a:t>的保护，作品的所有权、版权和著作权归觅知网所有，您下载的是</a:t>
            </a:r>
            <a:r>
              <a:rPr lang="en-US" altLang="zh-CN" sz="1200">
                <a:solidFill>
                  <a:srgbClr val="394454"/>
                </a:solidFill>
                <a:latin typeface="微软雅黑" panose="020B0503020204020204" pitchFamily="34" charset="-122"/>
                <a:ea typeface="微软雅黑" panose="020B0503020204020204" pitchFamily="34" charset="-122"/>
              </a:rPr>
              <a:t>PPT</a:t>
            </a:r>
            <a:r>
              <a:rPr lang="zh-CN" altLang="en-US" sz="1200">
                <a:solidFill>
                  <a:srgbClr val="394454"/>
                </a:solidFill>
                <a:latin typeface="微软雅黑" panose="020B0503020204020204" pitchFamily="34" charset="-122"/>
                <a:ea typeface="微软雅黑" panose="020B0503020204020204" pitchFamily="34" charset="-122"/>
              </a:rPr>
              <a:t>模板素材的使用权。</a:t>
            </a:r>
            <a:endParaRPr lang="zh-CN" altLang="en-US" sz="1200">
              <a:solidFill>
                <a:srgbClr val="394454"/>
              </a:solidFill>
              <a:latin typeface="微软雅黑" panose="020B0503020204020204" pitchFamily="34" charset="-122"/>
              <a:ea typeface="微软雅黑" panose="020B0503020204020204" pitchFamily="34" charset="-122"/>
            </a:endParaRPr>
          </a:p>
          <a:p>
            <a:pPr algn="just">
              <a:lnSpc>
                <a:spcPct val="150000"/>
              </a:lnSpc>
            </a:pPr>
            <a:r>
              <a:rPr lang="en-US" altLang="zh-CN" sz="1200">
                <a:solidFill>
                  <a:srgbClr val="394454"/>
                </a:solidFill>
                <a:latin typeface="微软雅黑" panose="020B0503020204020204" pitchFamily="34" charset="-122"/>
                <a:ea typeface="微软雅黑" panose="020B0503020204020204" pitchFamily="34" charset="-122"/>
              </a:rPr>
              <a:t>2.</a:t>
            </a:r>
            <a:r>
              <a:rPr lang="zh-CN" altLang="en-US" sz="1200">
                <a:solidFill>
                  <a:srgbClr val="394454"/>
                </a:solidFill>
                <a:latin typeface="微软雅黑" panose="020B0503020204020204" pitchFamily="34" charset="-122"/>
                <a:ea typeface="微软雅黑" panose="020B0503020204020204" pitchFamily="34" charset="-122"/>
              </a:rPr>
              <a:t>不得将觅知网的</a:t>
            </a:r>
            <a:r>
              <a:rPr lang="en-US" altLang="zh-CN" sz="1200">
                <a:solidFill>
                  <a:srgbClr val="394454"/>
                </a:solidFill>
                <a:latin typeface="微软雅黑" panose="020B0503020204020204" pitchFamily="34" charset="-122"/>
                <a:ea typeface="微软雅黑" panose="020B0503020204020204" pitchFamily="34" charset="-122"/>
              </a:rPr>
              <a:t>PPT</a:t>
            </a:r>
            <a:r>
              <a:rPr lang="zh-CN" altLang="en-US" sz="1200">
                <a:solidFill>
                  <a:srgbClr val="394454"/>
                </a:solidFill>
                <a:latin typeface="微软雅黑" panose="020B0503020204020204" pitchFamily="34" charset="-122"/>
                <a:ea typeface="微软雅黑" panose="020B0503020204020204" pitchFamily="34" charset="-122"/>
              </a:rPr>
              <a:t>模板、</a:t>
            </a:r>
            <a:r>
              <a:rPr lang="en-US" altLang="zh-CN" sz="1200">
                <a:solidFill>
                  <a:srgbClr val="394454"/>
                </a:solidFill>
                <a:latin typeface="微软雅黑" panose="020B0503020204020204" pitchFamily="34" charset="-122"/>
                <a:ea typeface="微软雅黑" panose="020B0503020204020204" pitchFamily="34" charset="-122"/>
              </a:rPr>
              <a:t>PPT</a:t>
            </a:r>
            <a:r>
              <a:rPr lang="zh-CN" altLang="en-US" sz="1200">
                <a:solidFill>
                  <a:srgbClr val="394454"/>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200">
              <a:solidFill>
                <a:srgbClr val="394454"/>
              </a:solidFill>
              <a:latin typeface="微软雅黑" panose="020B0503020204020204" pitchFamily="34" charset="-122"/>
              <a:ea typeface="微软雅黑" panose="020B0503020204020204" pitchFamily="34" charset="-122"/>
            </a:endParaRPr>
          </a:p>
        </p:txBody>
      </p:sp>
      <p:sp>
        <p:nvSpPr>
          <p:cNvPr id="8" name="矩形 7"/>
          <p:cNvSpPr/>
          <p:nvPr userDrawn="1"/>
        </p:nvSpPr>
        <p:spPr>
          <a:xfrm>
            <a:off x="374469" y="4943480"/>
            <a:ext cx="11652068" cy="377411"/>
          </a:xfrm>
          <a:prstGeom prst="rect">
            <a:avLst/>
          </a:prstGeom>
        </p:spPr>
        <p:txBody>
          <a:bodyPr wrap="square">
            <a:spAutoFit/>
          </a:bodyPr>
          <a:lstStyle/>
          <a:p>
            <a:pPr algn="ctr">
              <a:lnSpc>
                <a:spcPct val="150000"/>
              </a:lnSpc>
            </a:pPr>
            <a:r>
              <a:rPr lang="zh-CN" altLang="en-US" sz="1400" b="1">
                <a:solidFill>
                  <a:srgbClr val="D0AA8C"/>
                </a:solidFill>
                <a:latin typeface="微软雅黑" panose="020B0503020204020204" pitchFamily="34" charset="-122"/>
                <a:ea typeface="微软雅黑" panose="020B0503020204020204" pitchFamily="34" charset="-122"/>
              </a:rPr>
              <a:t>更多模板烦请登陆：</a:t>
            </a:r>
            <a:r>
              <a:rPr lang="en-US" altLang="zh-CN" sz="1400" b="1">
                <a:solidFill>
                  <a:srgbClr val="D0AA8C"/>
                </a:solidFill>
                <a:latin typeface="微软雅黑" panose="020B0503020204020204" pitchFamily="34" charset="-122"/>
                <a:ea typeface="微软雅黑" panose="020B0503020204020204" pitchFamily="34" charset="-122"/>
              </a:rPr>
              <a:t>http://www.51miz.com/ppt/</a:t>
            </a:r>
            <a:endParaRPr lang="zh-CN" altLang="en-US" sz="1400" b="1">
              <a:solidFill>
                <a:srgbClr val="D0AA8C"/>
              </a:solidFill>
              <a:latin typeface="微软雅黑" panose="020B0503020204020204" pitchFamily="34" charset="-122"/>
              <a:ea typeface="微软雅黑" panose="020B0503020204020204" pitchFamily="34" charset="-122"/>
            </a:endParaRPr>
          </a:p>
        </p:txBody>
      </p:sp>
      <p:sp>
        <p:nvSpPr>
          <p:cNvPr id="9" name="矩形 12"/>
          <p:cNvSpPr/>
          <p:nvPr userDrawn="1"/>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DA69820-0A4D-4943-A113-69168C5CA63A}"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B0B362B1-62BA-C043-8DDC-4CB7A3552C02}" type="slidenum">
              <a:rPr kumimoji="1" lang="zh-CN" altLang="en-US" smtClean="0"/>
            </a:fld>
            <a:endParaRPr kumimoji="1" lang="zh-CN" alt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69820-0A4D-4943-A113-69168C5CA63A}"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362B1-62BA-C043-8DDC-4CB7A3552C02}"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image" Target="../media/image12.jpeg"/><Relationship Id="rId4" Type="http://schemas.openxmlformats.org/officeDocument/2006/relationships/tags" Target="../tags/tag19.xml"/><Relationship Id="rId3" Type="http://schemas.openxmlformats.org/officeDocument/2006/relationships/image" Target="../media/image11.png"/><Relationship Id="rId2" Type="http://schemas.openxmlformats.org/officeDocument/2006/relationships/tags" Target="../tags/tag18.xml"/><Relationship Id="rId1" Type="http://schemas.openxmlformats.org/officeDocument/2006/relationships/tags" Target="../tags/tag17.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24.xml"/><Relationship Id="rId3" Type="http://schemas.openxmlformats.org/officeDocument/2006/relationships/image" Target="../media/image13.png"/><Relationship Id="rId2" Type="http://schemas.openxmlformats.org/officeDocument/2006/relationships/tags" Target="../tags/tag23.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27.xml"/><Relationship Id="rId3" Type="http://schemas.openxmlformats.org/officeDocument/2006/relationships/image" Target="../media/image14.png"/><Relationship Id="rId2" Type="http://schemas.openxmlformats.org/officeDocument/2006/relationships/tags" Target="../tags/tag26.xml"/><Relationship Id="rId1" Type="http://schemas.openxmlformats.org/officeDocument/2006/relationships/tags" Target="../tags/tag25.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tags" Target="../tags/tag31.xml"/><Relationship Id="rId4" Type="http://schemas.openxmlformats.org/officeDocument/2006/relationships/image" Target="../media/image15.png"/><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tags" Target="../tags/tag32.xml"/><Relationship Id="rId2" Type="http://schemas.openxmlformats.org/officeDocument/2006/relationships/image" Target="../media/image1.png"/><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2.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image" Target="../media/image17.jpeg"/><Relationship Id="rId4" Type="http://schemas.openxmlformats.org/officeDocument/2006/relationships/tags" Target="../tags/tag35.xml"/><Relationship Id="rId3" Type="http://schemas.openxmlformats.org/officeDocument/2006/relationships/image" Target="../media/image16.png"/><Relationship Id="rId2" Type="http://schemas.openxmlformats.org/officeDocument/2006/relationships/tags" Target="../tags/tag34.xml"/><Relationship Id="rId1" Type="http://schemas.openxmlformats.org/officeDocument/2006/relationships/tags" Target="../tags/tag33.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2.xml"/><Relationship Id="rId6" Type="http://schemas.openxmlformats.org/officeDocument/2006/relationships/tags" Target="../tags/tag41.xml"/><Relationship Id="rId5" Type="http://schemas.openxmlformats.org/officeDocument/2006/relationships/image" Target="../media/image19.png"/><Relationship Id="rId4" Type="http://schemas.openxmlformats.org/officeDocument/2006/relationships/tags" Target="../tags/tag40.xml"/><Relationship Id="rId3" Type="http://schemas.openxmlformats.org/officeDocument/2006/relationships/image" Target="../media/image18.png"/><Relationship Id="rId2" Type="http://schemas.openxmlformats.org/officeDocument/2006/relationships/tags" Target="../tags/tag39.xml"/><Relationship Id="rId1" Type="http://schemas.openxmlformats.org/officeDocument/2006/relationships/tags" Target="../tags/tag38.xml"/></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2.xml"/><Relationship Id="rId7" Type="http://schemas.openxmlformats.org/officeDocument/2006/relationships/tags" Target="../tags/tag46.xml"/><Relationship Id="rId6" Type="http://schemas.openxmlformats.org/officeDocument/2006/relationships/image" Target="../media/image21.png"/><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image" Target="../media/image20.jpeg"/><Relationship Id="rId2" Type="http://schemas.openxmlformats.org/officeDocument/2006/relationships/tags" Target="../tags/tag43.xml"/><Relationship Id="rId1" Type="http://schemas.openxmlformats.org/officeDocument/2006/relationships/tags" Target="../tags/tag42.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openxmlformats.org/officeDocument/2006/relationships/tags" Target="../tags/tag50.xml"/><Relationship Id="rId4" Type="http://schemas.openxmlformats.org/officeDocument/2006/relationships/image" Target="../media/image22.png"/><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2.xml"/><Relationship Id="rId5" Type="http://schemas.openxmlformats.org/officeDocument/2006/relationships/tags" Target="../tags/tag54.xml"/><Relationship Id="rId4" Type="http://schemas.openxmlformats.org/officeDocument/2006/relationships/image" Target="../media/image22.png"/><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ags" Target="../tags/tag2.xml"/><Relationship Id="rId2" Type="http://schemas.openxmlformats.org/officeDocument/2006/relationships/image" Target="../media/image4.jpe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2.xml"/><Relationship Id="rId5" Type="http://schemas.openxmlformats.org/officeDocument/2006/relationships/tags" Target="../tags/tag58.xml"/><Relationship Id="rId4" Type="http://schemas.openxmlformats.org/officeDocument/2006/relationships/image" Target="../media/image22.png"/><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xml"/><Relationship Id="rId3" Type="http://schemas.openxmlformats.org/officeDocument/2006/relationships/tags" Target="../tags/tag59.xml"/><Relationship Id="rId2" Type="http://schemas.openxmlformats.org/officeDocument/2006/relationships/image" Target="../media/image1.png"/><Relationship Id="rId1" Type="http://schemas.openxmlformats.org/officeDocument/2006/relationships/image" Target="../media/image7.jpeg"/></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2.xml"/><Relationship Id="rId7" Type="http://schemas.openxmlformats.org/officeDocument/2006/relationships/tags" Target="../tags/tag64.xml"/><Relationship Id="rId6" Type="http://schemas.openxmlformats.org/officeDocument/2006/relationships/image" Target="../media/image24.png"/><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image" Target="../media/image23.png"/><Relationship Id="rId1" Type="http://schemas.openxmlformats.org/officeDocument/2006/relationships/tags" Target="../tags/tag60.xml"/></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2.xml"/><Relationship Id="rId5" Type="http://schemas.openxmlformats.org/officeDocument/2006/relationships/tags" Target="../tags/tag68.xml"/><Relationship Id="rId4" Type="http://schemas.openxmlformats.org/officeDocument/2006/relationships/image" Target="../media/image25.jpeg"/><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2.xml"/><Relationship Id="rId6" Type="http://schemas.openxmlformats.org/officeDocument/2006/relationships/tags" Target="../tags/tag72.xml"/><Relationship Id="rId5" Type="http://schemas.openxmlformats.org/officeDocument/2006/relationships/image" Target="../media/image22.png"/><Relationship Id="rId4" Type="http://schemas.openxmlformats.org/officeDocument/2006/relationships/tags" Target="../tags/tag71.xml"/><Relationship Id="rId3" Type="http://schemas.openxmlformats.org/officeDocument/2006/relationships/image" Target="../media/image26.png"/><Relationship Id="rId2" Type="http://schemas.openxmlformats.org/officeDocument/2006/relationships/tags" Target="../tags/tag70.xml"/><Relationship Id="rId1" Type="http://schemas.openxmlformats.org/officeDocument/2006/relationships/tags" Target="../tags/tag69.xml"/></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25.xml"/><Relationship Id="rId8" Type="http://schemas.openxmlformats.org/officeDocument/2006/relationships/slideLayout" Target="../slideLayouts/slideLayout2.xml"/><Relationship Id="rId7" Type="http://schemas.openxmlformats.org/officeDocument/2006/relationships/tags" Target="../tags/tag77.xml"/><Relationship Id="rId6" Type="http://schemas.openxmlformats.org/officeDocument/2006/relationships/image" Target="../media/image22.png"/><Relationship Id="rId5" Type="http://schemas.openxmlformats.org/officeDocument/2006/relationships/tags" Target="../tags/tag76.xml"/><Relationship Id="rId4" Type="http://schemas.openxmlformats.org/officeDocument/2006/relationships/image" Target="../media/image26.png"/><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2.xml"/><Relationship Id="rId6" Type="http://schemas.openxmlformats.org/officeDocument/2006/relationships/tags" Target="../tags/tag81.xml"/><Relationship Id="rId5" Type="http://schemas.openxmlformats.org/officeDocument/2006/relationships/image" Target="../media/image28.jpeg"/><Relationship Id="rId4" Type="http://schemas.openxmlformats.org/officeDocument/2006/relationships/tags" Target="../tags/tag80.xml"/><Relationship Id="rId3" Type="http://schemas.openxmlformats.org/officeDocument/2006/relationships/image" Target="../media/image27.png"/><Relationship Id="rId2" Type="http://schemas.openxmlformats.org/officeDocument/2006/relationships/tags" Target="../tags/tag79.xml"/><Relationship Id="rId1" Type="http://schemas.openxmlformats.org/officeDocument/2006/relationships/tags" Target="../tags/tag78.xml"/></Relationships>
</file>

<file path=ppt/slides/_rels/slide27.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4" Type="http://schemas.openxmlformats.org/officeDocument/2006/relationships/notesSlide" Target="../notesSlides/notesSlide27.xml"/><Relationship Id="rId13" Type="http://schemas.openxmlformats.org/officeDocument/2006/relationships/slideLayout" Target="../slideLayouts/slideLayout2.xml"/><Relationship Id="rId12" Type="http://schemas.openxmlformats.org/officeDocument/2006/relationships/tags" Target="../tags/tag92.xml"/><Relationship Id="rId11" Type="http://schemas.openxmlformats.org/officeDocument/2006/relationships/image" Target="../media/image29.jpeg"/><Relationship Id="rId10" Type="http://schemas.openxmlformats.org/officeDocument/2006/relationships/tags" Target="../tags/tag91.xml"/><Relationship Id="rId1" Type="http://schemas.openxmlformats.org/officeDocument/2006/relationships/tags" Target="../tags/tag82.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tags" Target="../tags/tag95.xml"/><Relationship Id="rId3" Type="http://schemas.openxmlformats.org/officeDocument/2006/relationships/image" Target="../media/image30.jpeg"/><Relationship Id="rId2" Type="http://schemas.openxmlformats.org/officeDocument/2006/relationships/tags" Target="../tags/tag94.xml"/><Relationship Id="rId1" Type="http://schemas.openxmlformats.org/officeDocument/2006/relationships/tags" Target="../tags/tag93.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tags" Target="../tags/tag98.xml"/><Relationship Id="rId3" Type="http://schemas.openxmlformats.org/officeDocument/2006/relationships/image" Target="../media/image31.jpeg"/><Relationship Id="rId2" Type="http://schemas.openxmlformats.org/officeDocument/2006/relationships/tags" Target="../tags/tag97.xml"/><Relationship Id="rId1" Type="http://schemas.openxmlformats.org/officeDocument/2006/relationships/tags" Target="../tags/tag96.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tags" Target="../tags/tag4.xml"/><Relationship Id="rId2" Type="http://schemas.openxmlformats.org/officeDocument/2006/relationships/image" Target="../media/image5.jpeg"/><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tags" Target="../tags/tag101.xml"/><Relationship Id="rId3" Type="http://schemas.openxmlformats.org/officeDocument/2006/relationships/image" Target="../media/image32.jpeg"/><Relationship Id="rId2" Type="http://schemas.openxmlformats.org/officeDocument/2006/relationships/tags" Target="../tags/tag100.xml"/><Relationship Id="rId1" Type="http://schemas.openxmlformats.org/officeDocument/2006/relationships/tags" Target="../tags/tag99.xml"/></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2.xml"/><Relationship Id="rId4" Type="http://schemas.openxmlformats.org/officeDocument/2006/relationships/tags" Target="../tags/tag104.xml"/><Relationship Id="rId3" Type="http://schemas.openxmlformats.org/officeDocument/2006/relationships/image" Target="../media/image33.jpeg"/><Relationship Id="rId2" Type="http://schemas.openxmlformats.org/officeDocument/2006/relationships/tags" Target="../tags/tag103.xml"/><Relationship Id="rId1" Type="http://schemas.openxmlformats.org/officeDocument/2006/relationships/tags" Target="../tags/tag102.xml"/></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2.xml"/><Relationship Id="rId4" Type="http://schemas.openxmlformats.org/officeDocument/2006/relationships/tags" Target="../tags/tag107.xml"/><Relationship Id="rId3" Type="http://schemas.openxmlformats.org/officeDocument/2006/relationships/image" Target="../media/image34.jpeg"/><Relationship Id="rId2" Type="http://schemas.openxmlformats.org/officeDocument/2006/relationships/tags" Target="../tags/tag106.xml"/><Relationship Id="rId1" Type="http://schemas.openxmlformats.org/officeDocument/2006/relationships/tags" Target="../tags/tag105.xml"/></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tags" Target="../tags/tag110.xml"/><Relationship Id="rId3" Type="http://schemas.openxmlformats.org/officeDocument/2006/relationships/image" Target="../media/image35.jpeg"/><Relationship Id="rId2" Type="http://schemas.openxmlformats.org/officeDocument/2006/relationships/tags" Target="../tags/tag109.xml"/><Relationship Id="rId1" Type="http://schemas.openxmlformats.org/officeDocument/2006/relationships/tags" Target="../tags/tag108.xml"/></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2.xml"/><Relationship Id="rId4" Type="http://schemas.openxmlformats.org/officeDocument/2006/relationships/tags" Target="../tags/tag113.xml"/><Relationship Id="rId3" Type="http://schemas.openxmlformats.org/officeDocument/2006/relationships/image" Target="../media/image36.jpeg"/><Relationship Id="rId2" Type="http://schemas.openxmlformats.org/officeDocument/2006/relationships/tags" Target="../tags/tag112.xml"/><Relationship Id="rId1" Type="http://schemas.openxmlformats.org/officeDocument/2006/relationships/tags" Target="../tags/tag111.xml"/></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2.xml"/><Relationship Id="rId5" Type="http://schemas.openxmlformats.org/officeDocument/2006/relationships/tags" Target="../tags/tag117.xml"/><Relationship Id="rId4" Type="http://schemas.openxmlformats.org/officeDocument/2006/relationships/image" Target="../media/image37.jpeg"/><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1.xml"/><Relationship Id="rId3" Type="http://schemas.openxmlformats.org/officeDocument/2006/relationships/tags" Target="../tags/tag118.xml"/><Relationship Id="rId2" Type="http://schemas.openxmlformats.org/officeDocument/2006/relationships/image" Target="../media/image1.png"/><Relationship Id="rId1" Type="http://schemas.openxmlformats.org/officeDocument/2006/relationships/image" Target="../media/image7.jpeg"/></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37.xml"/><Relationship Id="rId7" Type="http://schemas.openxmlformats.org/officeDocument/2006/relationships/slideLayout" Target="../slideLayouts/slideLayout2.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tags" Target="../tags/tag119.xml"/></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2.xml"/><Relationship Id="rId4" Type="http://schemas.openxmlformats.org/officeDocument/2006/relationships/tags" Target="../tags/tag125.xml"/><Relationship Id="rId3" Type="http://schemas.openxmlformats.org/officeDocument/2006/relationships/image" Target="../media/image40.jpeg"/><Relationship Id="rId2" Type="http://schemas.openxmlformats.org/officeDocument/2006/relationships/tags" Target="../tags/tag124.xml"/><Relationship Id="rId1" Type="http://schemas.openxmlformats.org/officeDocument/2006/relationships/tags" Target="../tags/tag123.xml"/></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39.xml"/><Relationship Id="rId6" Type="http://schemas.openxmlformats.org/officeDocument/2006/relationships/slideLayout" Target="../slideLayouts/slideLayout2.xml"/><Relationship Id="rId5" Type="http://schemas.openxmlformats.org/officeDocument/2006/relationships/tags" Target="../tags/tag128.xml"/><Relationship Id="rId4" Type="http://schemas.openxmlformats.org/officeDocument/2006/relationships/image" Target="../media/image42.png"/><Relationship Id="rId3" Type="http://schemas.openxmlformats.org/officeDocument/2006/relationships/tags" Target="../tags/tag127.xml"/><Relationship Id="rId2" Type="http://schemas.openxmlformats.org/officeDocument/2006/relationships/image" Target="../media/image41.png"/><Relationship Id="rId1" Type="http://schemas.openxmlformats.org/officeDocument/2006/relationships/tags" Target="../tags/tag126.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tags" Target="../tags/tag6.xml"/><Relationship Id="rId2" Type="http://schemas.openxmlformats.org/officeDocument/2006/relationships/image" Target="../media/image6.jpeg"/><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7" Type="http://schemas.openxmlformats.org/officeDocument/2006/relationships/notesSlide" Target="../notesSlides/notesSlide40.xml"/><Relationship Id="rId6" Type="http://schemas.openxmlformats.org/officeDocument/2006/relationships/slideLayout" Target="../slideLayouts/slideLayout2.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image" Target="../media/image41.png"/><Relationship Id="rId1" Type="http://schemas.openxmlformats.org/officeDocument/2006/relationships/tags" Target="../tags/tag129.xml"/></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2.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image" Target="../media/image43.png"/><Relationship Id="rId1" Type="http://schemas.openxmlformats.org/officeDocument/2006/relationships/tags" Target="../tags/tag133.xml"/></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44.png"/><Relationship Id="rId2" Type="http://schemas.openxmlformats.org/officeDocument/2006/relationships/tags" Target="../tags/tag137.xml"/><Relationship Id="rId1" Type="http://schemas.openxmlformats.org/officeDocument/2006/relationships/tags" Target="../tags/tag136.xml"/></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43.xml"/><Relationship Id="rId5" Type="http://schemas.openxmlformats.org/officeDocument/2006/relationships/slideLayout" Target="../slideLayouts/slideLayout2.xml"/><Relationship Id="rId4" Type="http://schemas.openxmlformats.org/officeDocument/2006/relationships/tags" Target="../tags/tag141.xml"/><Relationship Id="rId3" Type="http://schemas.openxmlformats.org/officeDocument/2006/relationships/image" Target="../media/image45.png"/><Relationship Id="rId2" Type="http://schemas.openxmlformats.org/officeDocument/2006/relationships/tags" Target="../tags/tag140.xml"/><Relationship Id="rId1" Type="http://schemas.openxmlformats.org/officeDocument/2006/relationships/tags" Target="../tags/tag139.xml"/></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10.xml"/><Relationship Id="rId3" Type="http://schemas.openxmlformats.org/officeDocument/2006/relationships/image" Target="../media/image8.png"/><Relationship Id="rId2" Type="http://schemas.openxmlformats.org/officeDocument/2006/relationships/tags" Target="../tags/tag9.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tags" Target="../tags/tag11.xml"/><Relationship Id="rId2" Type="http://schemas.openxmlformats.org/officeDocument/2006/relationships/image" Target="../media/image1.png"/><Relationship Id="rId1"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tags" Target="../tags/tag14.xml"/><Relationship Id="rId3" Type="http://schemas.openxmlformats.org/officeDocument/2006/relationships/image" Target="../media/image9.jpeg"/><Relationship Id="rId2" Type="http://schemas.openxmlformats.org/officeDocument/2006/relationships/tags" Target="../tags/tag13.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tags" Target="../tags/tag16.xml"/><Relationship Id="rId2" Type="http://schemas.openxmlformats.org/officeDocument/2006/relationships/image" Target="../media/image1.png"/><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16" name="梯形 6"/>
          <p:cNvSpPr/>
          <p:nvPr/>
        </p:nvSpPr>
        <p:spPr>
          <a:xfrm flipH="1" flipV="1">
            <a:off x="1855688" y="0"/>
            <a:ext cx="6620506" cy="6894751"/>
          </a:xfrm>
          <a:custGeom>
            <a:avLst/>
            <a:gdLst>
              <a:gd name="connsiteX0" fmla="*/ 0 w 6598722"/>
              <a:gd name="connsiteY0" fmla="*/ 6858000 h 6858000"/>
              <a:gd name="connsiteX1" fmla="*/ 2243434 w 6598722"/>
              <a:gd name="connsiteY1" fmla="*/ 0 h 6858000"/>
              <a:gd name="connsiteX2" fmla="*/ 4355288 w 6598722"/>
              <a:gd name="connsiteY2" fmla="*/ 0 h 6858000"/>
              <a:gd name="connsiteX3" fmla="*/ 6598722 w 6598722"/>
              <a:gd name="connsiteY3" fmla="*/ 6858000 h 6858000"/>
              <a:gd name="connsiteX4" fmla="*/ 0 w 6598722"/>
              <a:gd name="connsiteY4" fmla="*/ 6858000 h 6858000"/>
              <a:gd name="connsiteX0-1" fmla="*/ 0 w 6599724"/>
              <a:gd name="connsiteY0-2" fmla="*/ 6858000 h 6858000"/>
              <a:gd name="connsiteX1-3" fmla="*/ 2243434 w 6599724"/>
              <a:gd name="connsiteY1-4" fmla="*/ 0 h 6858000"/>
              <a:gd name="connsiteX2-5" fmla="*/ 6599724 w 6599724"/>
              <a:gd name="connsiteY2-6" fmla="*/ 0 h 6858000"/>
              <a:gd name="connsiteX3-7" fmla="*/ 6598722 w 6599724"/>
              <a:gd name="connsiteY3-8" fmla="*/ 6858000 h 6858000"/>
              <a:gd name="connsiteX4-9" fmla="*/ 0 w 6599724"/>
              <a:gd name="connsiteY4-10" fmla="*/ 6858000 h 6858000"/>
              <a:gd name="connsiteX0-11" fmla="*/ 0 w 6599724"/>
              <a:gd name="connsiteY0-12" fmla="*/ 6858000 h 6858000"/>
              <a:gd name="connsiteX1-13" fmla="*/ 2540317 w 6599724"/>
              <a:gd name="connsiteY1-14" fmla="*/ 0 h 6858000"/>
              <a:gd name="connsiteX2-15" fmla="*/ 6599724 w 6599724"/>
              <a:gd name="connsiteY2-16" fmla="*/ 0 h 6858000"/>
              <a:gd name="connsiteX3-17" fmla="*/ 6598722 w 6599724"/>
              <a:gd name="connsiteY3-18" fmla="*/ 6858000 h 6858000"/>
              <a:gd name="connsiteX4-19" fmla="*/ 0 w 6599724"/>
              <a:gd name="connsiteY4-20" fmla="*/ 6858000 h 6858000"/>
              <a:gd name="connsiteX0-21" fmla="*/ 0 w 6587849"/>
              <a:gd name="connsiteY0-22" fmla="*/ 6858000 h 6858000"/>
              <a:gd name="connsiteX1-23" fmla="*/ 2528442 w 6587849"/>
              <a:gd name="connsiteY1-24" fmla="*/ 0 h 6858000"/>
              <a:gd name="connsiteX2-25" fmla="*/ 6587849 w 6587849"/>
              <a:gd name="connsiteY2-26" fmla="*/ 0 h 6858000"/>
              <a:gd name="connsiteX3-27" fmla="*/ 6586847 w 6587849"/>
              <a:gd name="connsiteY3-28" fmla="*/ 6858000 h 6858000"/>
              <a:gd name="connsiteX4-29" fmla="*/ 0 w 6587849"/>
              <a:gd name="connsiteY4-30" fmla="*/ 6858000 h 6858000"/>
              <a:gd name="connsiteX0-31" fmla="*/ 0 w 6587849"/>
              <a:gd name="connsiteY0-32" fmla="*/ 6872287 h 6872287"/>
              <a:gd name="connsiteX1-33" fmla="*/ 3928617 w 6587849"/>
              <a:gd name="connsiteY1-34" fmla="*/ 0 h 6872287"/>
              <a:gd name="connsiteX2-35" fmla="*/ 6587849 w 6587849"/>
              <a:gd name="connsiteY2-36" fmla="*/ 14287 h 6872287"/>
              <a:gd name="connsiteX3-37" fmla="*/ 6586847 w 6587849"/>
              <a:gd name="connsiteY3-38" fmla="*/ 6872287 h 6872287"/>
              <a:gd name="connsiteX4-39" fmla="*/ 0 w 6587849"/>
              <a:gd name="connsiteY4-40" fmla="*/ 6872287 h 6872287"/>
              <a:gd name="connsiteX0-41" fmla="*/ 0 w 6636835"/>
              <a:gd name="connsiteY0-42" fmla="*/ 6888616 h 6888616"/>
              <a:gd name="connsiteX1-43" fmla="*/ 3977603 w 6636835"/>
              <a:gd name="connsiteY1-44" fmla="*/ 0 h 6888616"/>
              <a:gd name="connsiteX2-45" fmla="*/ 6636835 w 6636835"/>
              <a:gd name="connsiteY2-46" fmla="*/ 14287 h 6888616"/>
              <a:gd name="connsiteX3-47" fmla="*/ 6635833 w 6636835"/>
              <a:gd name="connsiteY3-48" fmla="*/ 6872287 h 6888616"/>
              <a:gd name="connsiteX4-49" fmla="*/ 0 w 6636835"/>
              <a:gd name="connsiteY4-50" fmla="*/ 6888616 h 6888616"/>
              <a:gd name="connsiteX0-51" fmla="*/ 0 w 6669492"/>
              <a:gd name="connsiteY0-52" fmla="*/ 6855959 h 6872287"/>
              <a:gd name="connsiteX1-53" fmla="*/ 4010260 w 6669492"/>
              <a:gd name="connsiteY1-54" fmla="*/ 0 h 6872287"/>
              <a:gd name="connsiteX2-55" fmla="*/ 6669492 w 6669492"/>
              <a:gd name="connsiteY2-56" fmla="*/ 14287 h 6872287"/>
              <a:gd name="connsiteX3-57" fmla="*/ 6668490 w 6669492"/>
              <a:gd name="connsiteY3-58" fmla="*/ 6872287 h 6872287"/>
              <a:gd name="connsiteX4-59" fmla="*/ 0 w 6669492"/>
              <a:gd name="connsiteY4-60" fmla="*/ 6855959 h 6872287"/>
              <a:gd name="connsiteX0-61" fmla="*/ 0 w 6702149"/>
              <a:gd name="connsiteY0-62" fmla="*/ 6872235 h 6872287"/>
              <a:gd name="connsiteX1-63" fmla="*/ 4042917 w 6702149"/>
              <a:gd name="connsiteY1-64" fmla="*/ 0 h 6872287"/>
              <a:gd name="connsiteX2-65" fmla="*/ 6702149 w 6702149"/>
              <a:gd name="connsiteY2-66" fmla="*/ 14287 h 6872287"/>
              <a:gd name="connsiteX3-67" fmla="*/ 6701147 w 6702149"/>
              <a:gd name="connsiteY3-68" fmla="*/ 6872287 h 6872287"/>
              <a:gd name="connsiteX4-69" fmla="*/ 0 w 6702149"/>
              <a:gd name="connsiteY4-70" fmla="*/ 6872235 h 6872287"/>
              <a:gd name="connsiteX0-71" fmla="*/ 0 w 6620506"/>
              <a:gd name="connsiteY0-72" fmla="*/ 6872235 h 6872287"/>
              <a:gd name="connsiteX1-73" fmla="*/ 3961274 w 6620506"/>
              <a:gd name="connsiteY1-74" fmla="*/ 0 h 6872287"/>
              <a:gd name="connsiteX2-75" fmla="*/ 6620506 w 6620506"/>
              <a:gd name="connsiteY2-76" fmla="*/ 14287 h 6872287"/>
              <a:gd name="connsiteX3-77" fmla="*/ 6619504 w 6620506"/>
              <a:gd name="connsiteY3-78" fmla="*/ 6872287 h 6872287"/>
              <a:gd name="connsiteX4-79" fmla="*/ 0 w 6620506"/>
              <a:gd name="connsiteY4-80" fmla="*/ 6872235 h 68722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20506" h="6872287">
                <a:moveTo>
                  <a:pt x="0" y="6872235"/>
                </a:moveTo>
                <a:lnTo>
                  <a:pt x="3961274" y="0"/>
                </a:lnTo>
                <a:lnTo>
                  <a:pt x="6620506" y="14287"/>
                </a:lnTo>
                <a:lnTo>
                  <a:pt x="6619504" y="6872287"/>
                </a:lnTo>
                <a:lnTo>
                  <a:pt x="0" y="6872235"/>
                </a:lnTo>
                <a:close/>
              </a:path>
            </a:pathLst>
          </a:cu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7" name="梯形 6"/>
          <p:cNvSpPr/>
          <p:nvPr/>
        </p:nvSpPr>
        <p:spPr>
          <a:xfrm flipH="1">
            <a:off x="1872106" y="30615"/>
            <a:ext cx="6587849" cy="6892699"/>
          </a:xfrm>
          <a:custGeom>
            <a:avLst/>
            <a:gdLst>
              <a:gd name="connsiteX0" fmla="*/ 0 w 6598722"/>
              <a:gd name="connsiteY0" fmla="*/ 6858000 h 6858000"/>
              <a:gd name="connsiteX1" fmla="*/ 2243434 w 6598722"/>
              <a:gd name="connsiteY1" fmla="*/ 0 h 6858000"/>
              <a:gd name="connsiteX2" fmla="*/ 4355288 w 6598722"/>
              <a:gd name="connsiteY2" fmla="*/ 0 h 6858000"/>
              <a:gd name="connsiteX3" fmla="*/ 6598722 w 6598722"/>
              <a:gd name="connsiteY3" fmla="*/ 6858000 h 6858000"/>
              <a:gd name="connsiteX4" fmla="*/ 0 w 6598722"/>
              <a:gd name="connsiteY4" fmla="*/ 6858000 h 6858000"/>
              <a:gd name="connsiteX0-1" fmla="*/ 0 w 6599724"/>
              <a:gd name="connsiteY0-2" fmla="*/ 6858000 h 6858000"/>
              <a:gd name="connsiteX1-3" fmla="*/ 2243434 w 6599724"/>
              <a:gd name="connsiteY1-4" fmla="*/ 0 h 6858000"/>
              <a:gd name="connsiteX2-5" fmla="*/ 6599724 w 6599724"/>
              <a:gd name="connsiteY2-6" fmla="*/ 0 h 6858000"/>
              <a:gd name="connsiteX3-7" fmla="*/ 6598722 w 6599724"/>
              <a:gd name="connsiteY3-8" fmla="*/ 6858000 h 6858000"/>
              <a:gd name="connsiteX4-9" fmla="*/ 0 w 6599724"/>
              <a:gd name="connsiteY4-10" fmla="*/ 6858000 h 6858000"/>
              <a:gd name="connsiteX0-11" fmla="*/ 0 w 6599724"/>
              <a:gd name="connsiteY0-12" fmla="*/ 6858000 h 6858000"/>
              <a:gd name="connsiteX1-13" fmla="*/ 2540317 w 6599724"/>
              <a:gd name="connsiteY1-14" fmla="*/ 0 h 6858000"/>
              <a:gd name="connsiteX2-15" fmla="*/ 6599724 w 6599724"/>
              <a:gd name="connsiteY2-16" fmla="*/ 0 h 6858000"/>
              <a:gd name="connsiteX3-17" fmla="*/ 6598722 w 6599724"/>
              <a:gd name="connsiteY3-18" fmla="*/ 6858000 h 6858000"/>
              <a:gd name="connsiteX4-19" fmla="*/ 0 w 6599724"/>
              <a:gd name="connsiteY4-20" fmla="*/ 6858000 h 6858000"/>
              <a:gd name="connsiteX0-21" fmla="*/ 0 w 6587849"/>
              <a:gd name="connsiteY0-22" fmla="*/ 6858000 h 6858000"/>
              <a:gd name="connsiteX1-23" fmla="*/ 2528442 w 6587849"/>
              <a:gd name="connsiteY1-24" fmla="*/ 0 h 6858000"/>
              <a:gd name="connsiteX2-25" fmla="*/ 6587849 w 6587849"/>
              <a:gd name="connsiteY2-26" fmla="*/ 0 h 6858000"/>
              <a:gd name="connsiteX3-27" fmla="*/ 6586847 w 6587849"/>
              <a:gd name="connsiteY3-28" fmla="*/ 6858000 h 6858000"/>
              <a:gd name="connsiteX4-29" fmla="*/ 0 w 6587849"/>
              <a:gd name="connsiteY4-30" fmla="*/ 6858000 h 6858000"/>
              <a:gd name="connsiteX0-31" fmla="*/ 0 w 6587849"/>
              <a:gd name="connsiteY0-32" fmla="*/ 6872287 h 6872287"/>
              <a:gd name="connsiteX1-33" fmla="*/ 3657155 w 6587849"/>
              <a:gd name="connsiteY1-34" fmla="*/ 0 h 6872287"/>
              <a:gd name="connsiteX2-35" fmla="*/ 6587849 w 6587849"/>
              <a:gd name="connsiteY2-36" fmla="*/ 14287 h 6872287"/>
              <a:gd name="connsiteX3-37" fmla="*/ 6586847 w 6587849"/>
              <a:gd name="connsiteY3-38" fmla="*/ 6872287 h 6872287"/>
              <a:gd name="connsiteX4-39" fmla="*/ 0 w 6587849"/>
              <a:gd name="connsiteY4-40" fmla="*/ 6872287 h 6872287"/>
              <a:gd name="connsiteX0-41" fmla="*/ 0 w 6587849"/>
              <a:gd name="connsiteY0-42" fmla="*/ 6888606 h 6888606"/>
              <a:gd name="connsiteX1-43" fmla="*/ 3918412 w 6587849"/>
              <a:gd name="connsiteY1-44" fmla="*/ 0 h 6888606"/>
              <a:gd name="connsiteX2-45" fmla="*/ 6587849 w 6587849"/>
              <a:gd name="connsiteY2-46" fmla="*/ 30606 h 6888606"/>
              <a:gd name="connsiteX3-47" fmla="*/ 6586847 w 6587849"/>
              <a:gd name="connsiteY3-48" fmla="*/ 6888606 h 6888606"/>
              <a:gd name="connsiteX4-49" fmla="*/ 0 w 6587849"/>
              <a:gd name="connsiteY4-50" fmla="*/ 6888606 h 688860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87849" h="6888606">
                <a:moveTo>
                  <a:pt x="0" y="6888606"/>
                </a:moveTo>
                <a:lnTo>
                  <a:pt x="3918412" y="0"/>
                </a:lnTo>
                <a:lnTo>
                  <a:pt x="6587849" y="30606"/>
                </a:lnTo>
                <a:lnTo>
                  <a:pt x="6586847" y="6888606"/>
                </a:lnTo>
                <a:lnTo>
                  <a:pt x="0" y="6888606"/>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7" name="梯形 6"/>
          <p:cNvSpPr/>
          <p:nvPr/>
        </p:nvSpPr>
        <p:spPr>
          <a:xfrm flipH="1" flipV="1">
            <a:off x="0" y="-11430"/>
            <a:ext cx="8512810" cy="6935470"/>
          </a:xfrm>
          <a:custGeom>
            <a:avLst/>
            <a:gdLst>
              <a:gd name="connsiteX0" fmla="*/ 0 w 6598722"/>
              <a:gd name="connsiteY0" fmla="*/ 6858000 h 6858000"/>
              <a:gd name="connsiteX1" fmla="*/ 2243434 w 6598722"/>
              <a:gd name="connsiteY1" fmla="*/ 0 h 6858000"/>
              <a:gd name="connsiteX2" fmla="*/ 4355288 w 6598722"/>
              <a:gd name="connsiteY2" fmla="*/ 0 h 6858000"/>
              <a:gd name="connsiteX3" fmla="*/ 6598722 w 6598722"/>
              <a:gd name="connsiteY3" fmla="*/ 6858000 h 6858000"/>
              <a:gd name="connsiteX4" fmla="*/ 0 w 6598722"/>
              <a:gd name="connsiteY4" fmla="*/ 6858000 h 6858000"/>
              <a:gd name="connsiteX0-1" fmla="*/ 0 w 6599724"/>
              <a:gd name="connsiteY0-2" fmla="*/ 6858000 h 6858000"/>
              <a:gd name="connsiteX1-3" fmla="*/ 2243434 w 6599724"/>
              <a:gd name="connsiteY1-4" fmla="*/ 0 h 6858000"/>
              <a:gd name="connsiteX2-5" fmla="*/ 6599724 w 6599724"/>
              <a:gd name="connsiteY2-6" fmla="*/ 0 h 6858000"/>
              <a:gd name="connsiteX3-7" fmla="*/ 6598722 w 6599724"/>
              <a:gd name="connsiteY3-8" fmla="*/ 6858000 h 6858000"/>
              <a:gd name="connsiteX4-9" fmla="*/ 0 w 6599724"/>
              <a:gd name="connsiteY4-10" fmla="*/ 6858000 h 6858000"/>
              <a:gd name="connsiteX0-11" fmla="*/ 0 w 6599724"/>
              <a:gd name="connsiteY0-12" fmla="*/ 6858000 h 6858000"/>
              <a:gd name="connsiteX1-13" fmla="*/ 2540317 w 6599724"/>
              <a:gd name="connsiteY1-14" fmla="*/ 0 h 6858000"/>
              <a:gd name="connsiteX2-15" fmla="*/ 6599724 w 6599724"/>
              <a:gd name="connsiteY2-16" fmla="*/ 0 h 6858000"/>
              <a:gd name="connsiteX3-17" fmla="*/ 6598722 w 6599724"/>
              <a:gd name="connsiteY3-18" fmla="*/ 6858000 h 6858000"/>
              <a:gd name="connsiteX4-19" fmla="*/ 0 w 6599724"/>
              <a:gd name="connsiteY4-20" fmla="*/ 6858000 h 6858000"/>
              <a:gd name="connsiteX0-21" fmla="*/ 0 w 6587849"/>
              <a:gd name="connsiteY0-22" fmla="*/ 6858000 h 6858000"/>
              <a:gd name="connsiteX1-23" fmla="*/ 2528442 w 6587849"/>
              <a:gd name="connsiteY1-24" fmla="*/ 0 h 6858000"/>
              <a:gd name="connsiteX2-25" fmla="*/ 6587849 w 6587849"/>
              <a:gd name="connsiteY2-26" fmla="*/ 0 h 6858000"/>
              <a:gd name="connsiteX3-27" fmla="*/ 6586847 w 6587849"/>
              <a:gd name="connsiteY3-28" fmla="*/ 6858000 h 6858000"/>
              <a:gd name="connsiteX4-29" fmla="*/ 0 w 6587849"/>
              <a:gd name="connsiteY4-30" fmla="*/ 6858000 h 6858000"/>
              <a:gd name="connsiteX0-31" fmla="*/ 0 w 6587849"/>
              <a:gd name="connsiteY0-32" fmla="*/ 6872287 h 6872287"/>
              <a:gd name="connsiteX1-33" fmla="*/ 3657155 w 6587849"/>
              <a:gd name="connsiteY1-34" fmla="*/ 0 h 6872287"/>
              <a:gd name="connsiteX2-35" fmla="*/ 6587849 w 6587849"/>
              <a:gd name="connsiteY2-36" fmla="*/ 14287 h 6872287"/>
              <a:gd name="connsiteX3-37" fmla="*/ 6586847 w 6587849"/>
              <a:gd name="connsiteY3-38" fmla="*/ 6872287 h 6872287"/>
              <a:gd name="connsiteX4-39" fmla="*/ 0 w 6587849"/>
              <a:gd name="connsiteY4-40" fmla="*/ 6872287 h 6872287"/>
              <a:gd name="connsiteX0-41" fmla="*/ 0 w 6702149"/>
              <a:gd name="connsiteY0-42" fmla="*/ 6872287 h 6872287"/>
              <a:gd name="connsiteX1-43" fmla="*/ 3771455 w 6702149"/>
              <a:gd name="connsiteY1-44" fmla="*/ 0 h 6872287"/>
              <a:gd name="connsiteX2-45" fmla="*/ 6702149 w 6702149"/>
              <a:gd name="connsiteY2-46" fmla="*/ 14287 h 6872287"/>
              <a:gd name="connsiteX3-47" fmla="*/ 6701147 w 6702149"/>
              <a:gd name="connsiteY3-48" fmla="*/ 6872287 h 6872287"/>
              <a:gd name="connsiteX4-49" fmla="*/ 0 w 6702149"/>
              <a:gd name="connsiteY4-50" fmla="*/ 6872287 h 6872287"/>
              <a:gd name="connsiteX0-51" fmla="*/ 0 w 6767463"/>
              <a:gd name="connsiteY0-52" fmla="*/ 6806972 h 6872287"/>
              <a:gd name="connsiteX1-53" fmla="*/ 3836769 w 6767463"/>
              <a:gd name="connsiteY1-54" fmla="*/ 0 h 6872287"/>
              <a:gd name="connsiteX2-55" fmla="*/ 6767463 w 6767463"/>
              <a:gd name="connsiteY2-56" fmla="*/ 14287 h 6872287"/>
              <a:gd name="connsiteX3-57" fmla="*/ 6766461 w 6767463"/>
              <a:gd name="connsiteY3-58" fmla="*/ 6872287 h 6872287"/>
              <a:gd name="connsiteX4-59" fmla="*/ 0 w 6767463"/>
              <a:gd name="connsiteY4-60" fmla="*/ 6806972 h 6872287"/>
              <a:gd name="connsiteX0-61" fmla="*/ 0 w 6816449"/>
              <a:gd name="connsiteY0-62" fmla="*/ 6855929 h 6872287"/>
              <a:gd name="connsiteX1-63" fmla="*/ 3885755 w 6816449"/>
              <a:gd name="connsiteY1-64" fmla="*/ 0 h 6872287"/>
              <a:gd name="connsiteX2-65" fmla="*/ 6816449 w 6816449"/>
              <a:gd name="connsiteY2-66" fmla="*/ 14287 h 6872287"/>
              <a:gd name="connsiteX3-67" fmla="*/ 6815447 w 6816449"/>
              <a:gd name="connsiteY3-68" fmla="*/ 6872287 h 6872287"/>
              <a:gd name="connsiteX4-69" fmla="*/ 0 w 6816449"/>
              <a:gd name="connsiteY4-70" fmla="*/ 6855929 h 6872287"/>
              <a:gd name="connsiteX0-71" fmla="*/ 0 w 6849106"/>
              <a:gd name="connsiteY0-72" fmla="*/ 6888567 h 6888567"/>
              <a:gd name="connsiteX1-73" fmla="*/ 3918412 w 6849106"/>
              <a:gd name="connsiteY1-74" fmla="*/ 0 h 6888567"/>
              <a:gd name="connsiteX2-75" fmla="*/ 6849106 w 6849106"/>
              <a:gd name="connsiteY2-76" fmla="*/ 14287 h 6888567"/>
              <a:gd name="connsiteX3-77" fmla="*/ 6848104 w 6849106"/>
              <a:gd name="connsiteY3-78" fmla="*/ 6872287 h 6888567"/>
              <a:gd name="connsiteX4-79" fmla="*/ 0 w 6849106"/>
              <a:gd name="connsiteY4-80" fmla="*/ 6888567 h 6888567"/>
              <a:gd name="connsiteX0-81" fmla="*/ 0 w 6849106"/>
              <a:gd name="connsiteY0-82" fmla="*/ 6904886 h 6904886"/>
              <a:gd name="connsiteX1-83" fmla="*/ 3188073 w 6849106"/>
              <a:gd name="connsiteY1-84" fmla="*/ 0 h 6904886"/>
              <a:gd name="connsiteX2-85" fmla="*/ 6849106 w 6849106"/>
              <a:gd name="connsiteY2-86" fmla="*/ 30606 h 6904886"/>
              <a:gd name="connsiteX3-87" fmla="*/ 6848104 w 6849106"/>
              <a:gd name="connsiteY3-88" fmla="*/ 6888606 h 6904886"/>
              <a:gd name="connsiteX4-89" fmla="*/ 0 w 6849106"/>
              <a:gd name="connsiteY4-90" fmla="*/ 6904886 h 6904886"/>
              <a:gd name="connsiteX0-91" fmla="*/ 0 w 6849106"/>
              <a:gd name="connsiteY0-92" fmla="*/ 6904886 h 6986001"/>
              <a:gd name="connsiteX1-93" fmla="*/ 3188073 w 6849106"/>
              <a:gd name="connsiteY1-94" fmla="*/ 0 h 6986001"/>
              <a:gd name="connsiteX2-95" fmla="*/ 6849106 w 6849106"/>
              <a:gd name="connsiteY2-96" fmla="*/ 30606 h 6986001"/>
              <a:gd name="connsiteX3-97" fmla="*/ 6848104 w 6849106"/>
              <a:gd name="connsiteY3-98" fmla="*/ 6986001 h 6986001"/>
              <a:gd name="connsiteX4-99" fmla="*/ 0 w 6849106"/>
              <a:gd name="connsiteY4-100" fmla="*/ 6904886 h 6986001"/>
              <a:gd name="connsiteX0-101" fmla="*/ 0 w 6914938"/>
              <a:gd name="connsiteY0-102" fmla="*/ 6969816 h 6986001"/>
              <a:gd name="connsiteX1-103" fmla="*/ 3253905 w 6914938"/>
              <a:gd name="connsiteY1-104" fmla="*/ 0 h 6986001"/>
              <a:gd name="connsiteX2-105" fmla="*/ 6914938 w 6914938"/>
              <a:gd name="connsiteY2-106" fmla="*/ 30606 h 6986001"/>
              <a:gd name="connsiteX3-107" fmla="*/ 6913936 w 6914938"/>
              <a:gd name="connsiteY3-108" fmla="*/ 6986001 h 6986001"/>
              <a:gd name="connsiteX4-109" fmla="*/ 0 w 6914938"/>
              <a:gd name="connsiteY4-110" fmla="*/ 6969816 h 69860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14938" h="6986001">
                <a:moveTo>
                  <a:pt x="0" y="6969816"/>
                </a:moveTo>
                <a:lnTo>
                  <a:pt x="3253905" y="0"/>
                </a:lnTo>
                <a:lnTo>
                  <a:pt x="6914938" y="30606"/>
                </a:lnTo>
                <a:lnTo>
                  <a:pt x="6913936" y="6986001"/>
                </a:lnTo>
                <a:lnTo>
                  <a:pt x="0" y="6969816"/>
                </a:lnTo>
                <a:close/>
              </a:path>
            </a:pathLst>
          </a:cu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0000"/>
              </a:solidFill>
              <a:cs typeface="+mn-ea"/>
              <a:sym typeface="+mn-lt"/>
            </a:endParaRPr>
          </a:p>
        </p:txBody>
      </p:sp>
      <p:sp>
        <p:nvSpPr>
          <p:cNvPr id="19" name="文本框 18"/>
          <p:cNvSpPr txBox="1"/>
          <p:nvPr/>
        </p:nvSpPr>
        <p:spPr>
          <a:xfrm>
            <a:off x="614045" y="2966720"/>
            <a:ext cx="4838700" cy="583565"/>
          </a:xfrm>
          <a:prstGeom prst="rect">
            <a:avLst/>
          </a:prstGeom>
          <a:noFill/>
        </p:spPr>
        <p:txBody>
          <a:bodyPr wrap="square" rtlCol="0">
            <a:spAutoFit/>
          </a:bodyPr>
          <a:lstStyle/>
          <a:p>
            <a:pPr algn="l"/>
            <a:r>
              <a:rPr lang="zh-CN" altLang="en-US" sz="3200" dirty="0" smtClean="0">
                <a:ln w="0"/>
                <a:solidFill>
                  <a:schemeClr val="bg1"/>
                </a:solidFill>
                <a:effectLst>
                  <a:glow rad="101600">
                    <a:schemeClr val="accent1">
                      <a:lumMod val="75000"/>
                      <a:alpha val="40000"/>
                    </a:schemeClr>
                  </a:glow>
                  <a:outerShdw blurRad="38100" dist="19050" dir="2700000" algn="tl" rotWithShape="0">
                    <a:schemeClr val="dk1">
                      <a:alpha val="40000"/>
                    </a:schemeClr>
                  </a:outerShdw>
                </a:effectLst>
                <a:latin typeface="迷你简粗倩"/>
                <a:ea typeface="华文中宋" panose="02010600040101010101" pitchFamily="2" charset="-122"/>
                <a:sym typeface="+mn-ea"/>
              </a:rPr>
              <a:t>方形铝壳锂电池解决方案</a:t>
            </a:r>
            <a:endParaRPr kumimoji="1" lang="zh-CN" altLang="en-US" sz="3200" b="1" spc="300" dirty="0">
              <a:solidFill>
                <a:schemeClr val="bg1"/>
              </a:solidFill>
              <a:latin typeface="Agency FB" panose="020B0503020202020204" pitchFamily="34" charset="0"/>
              <a:ea typeface="微软雅黑" panose="020B0503020204020204" pitchFamily="34" charset="-122"/>
              <a:cs typeface="+mn-ea"/>
              <a:sym typeface="+mn-ea"/>
            </a:endParaRPr>
          </a:p>
        </p:txBody>
      </p:sp>
      <p:sp>
        <p:nvSpPr>
          <p:cNvPr id="21" name="文本框 20"/>
          <p:cNvSpPr txBox="1"/>
          <p:nvPr/>
        </p:nvSpPr>
        <p:spPr>
          <a:xfrm>
            <a:off x="578508" y="2317866"/>
            <a:ext cx="5569521" cy="338554"/>
          </a:xfrm>
          <a:prstGeom prst="rect">
            <a:avLst/>
          </a:prstGeom>
          <a:noFill/>
        </p:spPr>
        <p:txBody>
          <a:bodyPr wrap="square" rtlCol="0">
            <a:spAutoFit/>
          </a:bodyPr>
          <a:lstStyle/>
          <a:p>
            <a:pPr algn="dist"/>
            <a:r>
              <a:rPr kumimoji="1" lang="zh-CN" altLang="en-US" sz="1600" dirty="0">
                <a:solidFill>
                  <a:schemeClr val="bg1"/>
                </a:solidFill>
                <a:cs typeface="+mn-ea"/>
                <a:sym typeface="+mn-lt"/>
              </a:rPr>
              <a:t>广东亿鑫丰智能装备股份有限公司</a:t>
            </a:r>
            <a:endParaRPr kumimoji="1" lang="zh-CN" altLang="en-US" sz="1600" dirty="0">
              <a:solidFill>
                <a:schemeClr val="bg1"/>
              </a:solidFill>
              <a:cs typeface="+mn-ea"/>
              <a:sym typeface="+mn-lt"/>
            </a:endParaRPr>
          </a:p>
        </p:txBody>
      </p:sp>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l="68954" t="48339" b="36185"/>
          <a:stretch>
            <a:fillRect/>
          </a:stretch>
        </p:blipFill>
        <p:spPr>
          <a:xfrm>
            <a:off x="580865" y="865749"/>
            <a:ext cx="1347818" cy="1534706"/>
          </a:xfrm>
          <a:prstGeom prst="rect">
            <a:avLst/>
          </a:prstGeom>
        </p:spPr>
      </p:pic>
      <p:grpSp>
        <p:nvGrpSpPr>
          <p:cNvPr id="30" name="组 29"/>
          <p:cNvGrpSpPr/>
          <p:nvPr/>
        </p:nvGrpSpPr>
        <p:grpSpPr>
          <a:xfrm rot="16200000">
            <a:off x="7276628" y="1529048"/>
            <a:ext cx="4259803" cy="4941372"/>
            <a:chOff x="6209272" y="2109017"/>
            <a:chExt cx="3872175" cy="4491723"/>
          </a:xfrm>
        </p:grpSpPr>
        <p:sp>
          <p:nvSpPr>
            <p:cNvPr id="31" name="六边形 30"/>
            <p:cNvSpPr/>
            <p:nvPr/>
          </p:nvSpPr>
          <p:spPr>
            <a:xfrm rot="5400000">
              <a:off x="5899498" y="2418791"/>
              <a:ext cx="4491723" cy="3872175"/>
            </a:xfrm>
            <a:prstGeom prst="hexagon">
              <a:avLst>
                <a:gd name="adj" fmla="val 29486"/>
                <a:gd name="vf" fmla="val 115470"/>
              </a:avLst>
            </a:prstGeom>
            <a:noFill/>
            <a:ln>
              <a:solidFill>
                <a:srgbClr val="394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2" name="六边形 31"/>
            <p:cNvSpPr/>
            <p:nvPr/>
          </p:nvSpPr>
          <p:spPr>
            <a:xfrm rot="5400000">
              <a:off x="6081111" y="2575354"/>
              <a:ext cx="4128496" cy="3559048"/>
            </a:xfrm>
            <a:prstGeom prst="hexagon">
              <a:avLst>
                <a:gd name="adj" fmla="val 29486"/>
                <a:gd name="vf" fmla="val 115470"/>
              </a:avLst>
            </a:prstGeom>
            <a:blipFill dpi="0" rotWithShape="0">
              <a:blip r:embed="rId2"/>
              <a:srcRect/>
              <a:stretch>
                <a:fillRect l="-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grpSp>
        <p:nvGrpSpPr>
          <p:cNvPr id="9" name="组合 8"/>
          <p:cNvGrpSpPr/>
          <p:nvPr/>
        </p:nvGrpSpPr>
        <p:grpSpPr>
          <a:xfrm>
            <a:off x="8429294" y="698283"/>
            <a:ext cx="2085956" cy="812869"/>
            <a:chOff x="5131" y="3026"/>
            <a:chExt cx="3681" cy="1398"/>
          </a:xfrm>
        </p:grpSpPr>
        <p:pic>
          <p:nvPicPr>
            <p:cNvPr id="10" name="图片 9" descr="C:\Users\Administrator\Desktop\亿鑫丰LOGO6.png亿鑫丰LOGO6"/>
            <p:cNvPicPr>
              <a:picLocks noChangeAspect="1"/>
            </p:cNvPicPr>
            <p:nvPr/>
          </p:nvPicPr>
          <p:blipFill>
            <a:blip r:embed="rId3"/>
            <a:srcRect/>
            <a:stretch>
              <a:fillRect/>
            </a:stretch>
          </p:blipFill>
          <p:spPr>
            <a:xfrm>
              <a:off x="5279" y="3026"/>
              <a:ext cx="3533" cy="833"/>
            </a:xfrm>
            <a:prstGeom prst="rect">
              <a:avLst/>
            </a:prstGeom>
          </p:spPr>
        </p:pic>
        <p:sp>
          <p:nvSpPr>
            <p:cNvPr id="11" name="文本框 99"/>
            <p:cNvSpPr txBox="1"/>
            <p:nvPr/>
          </p:nvSpPr>
          <p:spPr>
            <a:xfrm>
              <a:off x="5131" y="3844"/>
              <a:ext cx="3633" cy="580"/>
            </a:xfrm>
            <a:prstGeom prst="rect">
              <a:avLst/>
            </a:prstGeom>
            <a:noFill/>
            <a:ln w="9525">
              <a:noFill/>
            </a:ln>
          </p:spPr>
          <p:txBody>
            <a:bodyPr wrap="square">
              <a:spAutoFit/>
            </a:bodyPr>
            <a:lstStyle/>
            <a:p>
              <a:pPr indent="0" algn="dist"/>
              <a:r>
                <a:rPr lang="zh-CN" altLang="en-US" sz="1400" dirty="0">
                  <a:solidFill>
                    <a:schemeClr val="tx1">
                      <a:lumMod val="85000"/>
                      <a:lumOff val="15000"/>
                    </a:schemeClr>
                  </a:solidFill>
                  <a:cs typeface="+mn-ea"/>
                  <a:sym typeface="+mn-lt"/>
                </a:rPr>
                <a:t>股票代码</a:t>
              </a:r>
              <a:r>
                <a:rPr lang="zh-CN" altLang="en-US" sz="1400" b="1" dirty="0">
                  <a:solidFill>
                    <a:schemeClr val="tx1">
                      <a:lumMod val="85000"/>
                      <a:lumOff val="15000"/>
                    </a:schemeClr>
                  </a:solidFill>
                  <a:cs typeface="+mn-ea"/>
                  <a:sym typeface="+mn-lt"/>
                </a:rPr>
                <a:t>：</a:t>
              </a:r>
              <a:r>
                <a:rPr lang="en-US" altLang="zh-CN" sz="1400" b="1" dirty="0">
                  <a:solidFill>
                    <a:schemeClr val="tx1">
                      <a:lumMod val="85000"/>
                      <a:lumOff val="15000"/>
                    </a:schemeClr>
                  </a:solidFill>
                  <a:cs typeface="+mn-ea"/>
                  <a:sym typeface="+mn-lt"/>
                </a:rPr>
                <a:t>839073</a:t>
              </a:r>
              <a:r>
                <a:rPr lang="en-US" altLang="zh-CN" sz="1600" b="1" dirty="0">
                  <a:solidFill>
                    <a:schemeClr val="tx1">
                      <a:lumMod val="85000"/>
                      <a:lumOff val="15000"/>
                    </a:schemeClr>
                  </a:solidFill>
                  <a:cs typeface="+mn-ea"/>
                  <a:sym typeface="+mn-lt"/>
                </a:rPr>
                <a:t>   </a:t>
              </a:r>
              <a:endParaRPr lang="en-US" altLang="zh-CN" sz="1600" b="1" dirty="0">
                <a:solidFill>
                  <a:schemeClr val="tx1">
                    <a:lumMod val="85000"/>
                    <a:lumOff val="15000"/>
                  </a:schemeClr>
                </a:solidFill>
                <a:cs typeface="+mn-ea"/>
                <a:sym typeface="+mn-lt"/>
              </a:endParaRPr>
            </a:p>
          </p:txBody>
        </p:sp>
      </p:grpSp>
      <p:sp>
        <p:nvSpPr>
          <p:cNvPr id="12" name="文本框 11"/>
          <p:cNvSpPr txBox="1"/>
          <p:nvPr/>
        </p:nvSpPr>
        <p:spPr>
          <a:xfrm>
            <a:off x="375943" y="3563627"/>
            <a:ext cx="5263141" cy="306705"/>
          </a:xfrm>
          <a:prstGeom prst="rect">
            <a:avLst/>
          </a:prstGeom>
          <a:noFill/>
        </p:spPr>
        <p:txBody>
          <a:bodyPr wrap="square" rtlCol="0">
            <a:spAutoFit/>
          </a:bodyPr>
          <a:lstStyle/>
          <a:p>
            <a:pPr algn="dist"/>
            <a:r>
              <a:rPr lang="en-US" altLang="zh-CN" sz="1400" b="0" i="0" dirty="0">
                <a:solidFill>
                  <a:schemeClr val="bg1"/>
                </a:solidFill>
                <a:cs typeface="+mn-ea"/>
                <a:sym typeface="+mn-lt"/>
              </a:rPr>
              <a:t>Company and product profile</a:t>
            </a:r>
            <a:endParaRPr lang="en-US" altLang="zh-CN" sz="1400" b="0" i="0" dirty="0">
              <a:solidFill>
                <a:schemeClr val="bg1"/>
              </a:solidFill>
              <a:cs typeface="+mn-ea"/>
              <a:sym typeface="+mn-lt"/>
            </a:endParaRPr>
          </a:p>
        </p:txBody>
      </p:sp>
      <p:sp>
        <p:nvSpPr>
          <p:cNvPr id="2" name="文本框 1"/>
          <p:cNvSpPr txBox="1"/>
          <p:nvPr/>
        </p:nvSpPr>
        <p:spPr>
          <a:xfrm>
            <a:off x="551815" y="2613025"/>
            <a:ext cx="5596255" cy="306705"/>
          </a:xfrm>
          <a:prstGeom prst="rect">
            <a:avLst/>
          </a:prstGeom>
          <a:noFill/>
        </p:spPr>
        <p:txBody>
          <a:bodyPr wrap="square" rtlCol="0">
            <a:spAutoFit/>
          </a:bodyPr>
          <a:p>
            <a:r>
              <a:rPr lang="zh-CN" altLang="en-US" sz="1400">
                <a:solidFill>
                  <a:schemeClr val="bg1"/>
                </a:solidFill>
              </a:rPr>
              <a:t>Guangdong Yixinfeng intelligent equipment Co., LTD</a:t>
            </a:r>
            <a:endParaRPr lang="zh-CN" altLang="en-US" sz="14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172" y="86365"/>
            <a:ext cx="10972876"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涂布机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（coater）</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pic>
        <p:nvPicPr>
          <p:cNvPr id="12" name="图片 11" descr="C:/Users/yxf/Desktop/2.png2"/>
          <p:cNvPicPr>
            <a:picLocks noChangeAspect="1"/>
          </p:cNvPicPr>
          <p:nvPr>
            <p:custDataLst>
              <p:tags r:id="rId2"/>
            </p:custDataLst>
          </p:nvPr>
        </p:nvPicPr>
        <p:blipFill>
          <a:blip r:embed="rId3"/>
          <a:srcRect t="1155" b="1155"/>
          <a:stretch>
            <a:fillRect/>
          </a:stretch>
        </p:blipFill>
        <p:spPr>
          <a:xfrm>
            <a:off x="250190" y="967105"/>
            <a:ext cx="4397375" cy="2570480"/>
          </a:xfrm>
          <a:prstGeom prst="rect">
            <a:avLst/>
          </a:prstGeom>
        </p:spPr>
      </p:pic>
      <p:pic>
        <p:nvPicPr>
          <p:cNvPr id="2" name="图片 1" descr="C:\Users\yxf\Desktop\2.jpg2"/>
          <p:cNvPicPr>
            <a:picLocks noChangeAspect="1"/>
          </p:cNvPicPr>
          <p:nvPr>
            <p:custDataLst>
              <p:tags r:id="rId4"/>
            </p:custDataLst>
          </p:nvPr>
        </p:nvPicPr>
        <p:blipFill>
          <a:blip r:embed="rId5"/>
          <a:srcRect t="2105" b="2105"/>
          <a:stretch>
            <a:fillRect/>
          </a:stretch>
        </p:blipFill>
        <p:spPr>
          <a:xfrm>
            <a:off x="250190" y="3717290"/>
            <a:ext cx="4418965" cy="1739265"/>
          </a:xfrm>
          <a:prstGeom prst="rect">
            <a:avLst/>
          </a:prstGeom>
        </p:spPr>
      </p:pic>
      <p:graphicFrame>
        <p:nvGraphicFramePr>
          <p:cNvPr id="13" name="表格 12"/>
          <p:cNvGraphicFramePr/>
          <p:nvPr>
            <p:custDataLst>
              <p:tags r:id="rId6"/>
            </p:custDataLst>
          </p:nvPr>
        </p:nvGraphicFramePr>
        <p:xfrm>
          <a:off x="4735195" y="566420"/>
          <a:ext cx="7301865" cy="5245735"/>
        </p:xfrm>
        <a:graphic>
          <a:graphicData uri="http://schemas.openxmlformats.org/drawingml/2006/table">
            <a:tbl>
              <a:tblPr firstRow="1" bandRow="1">
                <a:tableStyleId>{5C22544A-7EE6-4342-B048-85BDC9FD1C3A}</a:tableStyleId>
              </a:tblPr>
              <a:tblGrid>
                <a:gridCol w="2171700"/>
                <a:gridCol w="5130165"/>
              </a:tblGrid>
              <a:tr h="1696085">
                <a:tc>
                  <a:txBody>
                    <a:bodyPr/>
                    <a:p>
                      <a:pPr algn="l">
                        <a:lnSpc>
                          <a:spcPct val="9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90000"/>
                        </a:lnSpc>
                        <a:buNone/>
                      </a:pPr>
                      <a:r>
                        <a:rPr lang="zh-CN" altLang="en-US" sz="1000" b="0">
                          <a:solidFill>
                            <a:schemeClr val="tx1"/>
                          </a:solidFill>
                          <a:sym typeface="+mn-ea"/>
                        </a:rPr>
                        <a:t>Principle and application</a:t>
                      </a:r>
                      <a:endParaRPr lang="zh-CN" altLang="en-US" sz="1000" b="0">
                        <a:solidFill>
                          <a:schemeClr val="tx1"/>
                        </a:solidFill>
                      </a:endParaRPr>
                    </a:p>
                    <a:p>
                      <a:pPr algn="l">
                        <a:lnSpc>
                          <a:spcPct val="90000"/>
                        </a:lnSpc>
                        <a:buNone/>
                      </a:pPr>
                      <a:endParaRPr lang="zh-CN" altLang="en-US" sz="1000" b="0">
                        <a:solidFill>
                          <a:schemeClr val="tx1"/>
                        </a:solidFill>
                      </a:endParaRPr>
                    </a:p>
                  </a:txBody>
                  <a:tcPr anchor="ctr" anchorCtr="0"/>
                </a:tc>
                <a:tc>
                  <a:txBody>
                    <a:bodyPr/>
                    <a:p>
                      <a:pPr algn="l">
                        <a:buNone/>
                      </a:pPr>
                      <a:r>
                        <a:rPr lang="zh-CN" altLang="en-US" sz="1000" b="0">
                          <a:solidFill>
                            <a:schemeClr val="tx1"/>
                          </a:solidFill>
                        </a:rPr>
                        <a:t>设备通过涂辊转动带动浆料，通过调整刮刀间隙来调节浆料转移量，并利用背辊或涂辊的转动将浆料转移到基材上，按工艺要求，控制涂布层的厚度以达到重量要求，同时，通过干燥加热除去平铺于基材上的浆料中的溶剂，固体物质很好地粘结于基材上。</a:t>
                      </a:r>
                      <a:endParaRPr lang="zh-CN" altLang="en-US" sz="1000" b="0">
                        <a:solidFill>
                          <a:schemeClr val="tx1"/>
                        </a:solidFill>
                      </a:endParaRPr>
                    </a:p>
                    <a:p>
                      <a:pPr algn="l">
                        <a:buNone/>
                      </a:pPr>
                      <a:r>
                        <a:rPr lang="zh-CN" altLang="en-US" sz="1000" b="0">
                          <a:solidFill>
                            <a:schemeClr val="tx1"/>
                          </a:solidFill>
                        </a:rPr>
                        <a:t>The equipment drives the slurry through the rotation of the coating roller, adjusts the slurry transfer amount by adjusting the blade gap, and transfers the slurry to the substrate by the rotation of the back roller or the coating roller, controls the thickness of the coating layer to meet the weight requirements according to the process requirements, at the same time, the solvent in the slurry laid on the substrate is removed by drying and heating, and the solid matter is well bonded to the substrate.</a:t>
                      </a:r>
                      <a:endParaRPr lang="zh-CN" altLang="en-US" sz="1000" b="0">
                        <a:solidFill>
                          <a:schemeClr val="tx1"/>
                        </a:solidFill>
                      </a:endParaRPr>
                    </a:p>
                  </a:txBody>
                  <a:tcPr/>
                </a:tc>
              </a:tr>
              <a:tr h="313055">
                <a:tc>
                  <a:txBody>
                    <a:bodyPr/>
                    <a:p>
                      <a:pPr algn="l">
                        <a:lnSpc>
                          <a:spcPct val="90000"/>
                        </a:lnSpc>
                        <a:buNone/>
                      </a:pPr>
                      <a:r>
                        <a:rPr lang="zh-CN" altLang="en-US" sz="1000"/>
                        <a:t>设备速度</a:t>
                      </a:r>
                      <a:endParaRPr lang="zh-CN" altLang="en-US" sz="1000"/>
                    </a:p>
                    <a:p>
                      <a:pPr algn="l">
                        <a:lnSpc>
                          <a:spcPct val="90000"/>
                        </a:lnSpc>
                        <a:buNone/>
                      </a:pPr>
                      <a:r>
                        <a:rPr lang="zh-CN" altLang="en-US" sz="1000"/>
                        <a:t>Equipment speed</a:t>
                      </a:r>
                      <a:endParaRPr lang="zh-CN" altLang="en-US" sz="1000"/>
                    </a:p>
                  </a:txBody>
                  <a:tcPr anchor="ctr" anchorCtr="0"/>
                </a:tc>
                <a:tc>
                  <a:txBody>
                    <a:bodyPr/>
                    <a:p>
                      <a:pPr algn="l">
                        <a:buNone/>
                      </a:pPr>
                      <a:r>
                        <a:rPr lang="zh-CN" altLang="en-US" sz="1000"/>
                        <a:t>Max5m/min</a:t>
                      </a:r>
                      <a:endParaRPr lang="zh-CN" altLang="en-US" sz="1000"/>
                    </a:p>
                  </a:txBody>
                  <a:tcPr/>
                </a:tc>
              </a:tr>
              <a:tr h="396875">
                <a:tc>
                  <a:txBody>
                    <a:bodyPr/>
                    <a:p>
                      <a:pPr algn="l">
                        <a:lnSpc>
                          <a:spcPct val="90000"/>
                        </a:lnSpc>
                        <a:buNone/>
                      </a:pPr>
                      <a:r>
                        <a:rPr lang="zh-CN" altLang="en-US" sz="1000"/>
                        <a:t>涂布方式</a:t>
                      </a:r>
                      <a:endParaRPr lang="zh-CN" altLang="en-US" sz="1000"/>
                    </a:p>
                    <a:p>
                      <a:pPr algn="l">
                        <a:lnSpc>
                          <a:spcPct val="90000"/>
                        </a:lnSpc>
                        <a:buNone/>
                      </a:pPr>
                      <a:r>
                        <a:rPr lang="zh-CN" altLang="en-US" sz="1000"/>
                        <a:t>Coating method</a:t>
                      </a:r>
                      <a:endParaRPr lang="zh-CN" altLang="en-US" sz="1000"/>
                    </a:p>
                  </a:txBody>
                  <a:tcPr anchor="ctr" anchorCtr="0"/>
                </a:tc>
                <a:tc>
                  <a:txBody>
                    <a:bodyPr/>
                    <a:p>
                      <a:pPr algn="l">
                        <a:buNone/>
                      </a:pPr>
                      <a:r>
                        <a:rPr lang="zh-CN" altLang="en-US" sz="1000"/>
                        <a:t>连续涂布/转移式间隙涂布</a:t>
                      </a:r>
                      <a:endParaRPr lang="zh-CN" altLang="en-US" sz="1000"/>
                    </a:p>
                    <a:p>
                      <a:pPr algn="l">
                        <a:buNone/>
                      </a:pPr>
                      <a:r>
                        <a:rPr lang="zh-CN" altLang="en-US" sz="1000"/>
                        <a:t>Continuous coating/transfer gap coating</a:t>
                      </a:r>
                      <a:endParaRPr lang="zh-CN" altLang="en-US" sz="1000"/>
                    </a:p>
                  </a:txBody>
                  <a:tcPr/>
                </a:tc>
              </a:tr>
              <a:tr h="411480">
                <a:tc>
                  <a:txBody>
                    <a:bodyPr/>
                    <a:p>
                      <a:pPr algn="l">
                        <a:lnSpc>
                          <a:spcPct val="90000"/>
                        </a:lnSpc>
                        <a:buNone/>
                      </a:pPr>
                      <a:r>
                        <a:rPr lang="zh-CN" altLang="en-US" sz="1000"/>
                        <a:t>主材</a:t>
                      </a:r>
                      <a:endParaRPr lang="zh-CN" altLang="en-US" sz="1000"/>
                    </a:p>
                    <a:p>
                      <a:pPr algn="l">
                        <a:lnSpc>
                          <a:spcPct val="90000"/>
                        </a:lnSpc>
                        <a:buNone/>
                      </a:pPr>
                      <a:r>
                        <a:rPr lang="zh-CN" altLang="en-US" sz="1000"/>
                        <a:t>Principal material</a:t>
                      </a:r>
                      <a:endParaRPr lang="zh-CN" altLang="en-US" sz="1000"/>
                    </a:p>
                  </a:txBody>
                  <a:tcPr anchor="ctr" anchorCtr="0"/>
                </a:tc>
                <a:tc>
                  <a:txBody>
                    <a:bodyPr/>
                    <a:p>
                      <a:pPr algn="l">
                        <a:buNone/>
                      </a:pPr>
                      <a:r>
                        <a:rPr lang="zh-CN" altLang="en-US" sz="1000"/>
                        <a:t>钴酸锂、三元材料、磷酸铁锂、锰酸锂</a:t>
                      </a:r>
                      <a:endParaRPr lang="zh-CN" altLang="en-US" sz="1000"/>
                    </a:p>
                    <a:p>
                      <a:pPr algn="l">
                        <a:buNone/>
                      </a:pPr>
                      <a:r>
                        <a:rPr lang="zh-CN" altLang="en-US" sz="1000"/>
                        <a:t>Lithium cobaltate, ternary material, lithium iron phosphate, lithium manganate</a:t>
                      </a:r>
                      <a:endParaRPr lang="zh-CN" altLang="en-US" sz="1000"/>
                    </a:p>
                  </a:txBody>
                  <a:tcPr/>
                </a:tc>
              </a:tr>
              <a:tr h="286385">
                <a:tc>
                  <a:txBody>
                    <a:bodyPr/>
                    <a:p>
                      <a:pPr algn="l">
                        <a:lnSpc>
                          <a:spcPct val="90000"/>
                        </a:lnSpc>
                        <a:buNone/>
                      </a:pPr>
                      <a:r>
                        <a:rPr lang="zh-CN" altLang="en-US" sz="1000"/>
                        <a:t>粘度（cps）</a:t>
                      </a:r>
                      <a:endParaRPr lang="zh-CN" altLang="en-US" sz="1000"/>
                    </a:p>
                    <a:p>
                      <a:pPr algn="l">
                        <a:lnSpc>
                          <a:spcPct val="90000"/>
                        </a:lnSpc>
                        <a:buNone/>
                      </a:pPr>
                      <a:r>
                        <a:rPr lang="zh-CN" altLang="en-US" sz="1000"/>
                        <a:t>viscosity</a:t>
                      </a:r>
                      <a:endParaRPr lang="zh-CN" altLang="en-US" sz="1000"/>
                    </a:p>
                  </a:txBody>
                  <a:tcPr anchor="ctr" anchorCtr="0"/>
                </a:tc>
                <a:tc>
                  <a:txBody>
                    <a:bodyPr/>
                    <a:p>
                      <a:pPr algn="l">
                        <a:buNone/>
                      </a:pPr>
                      <a:r>
                        <a:rPr lang="zh-CN" altLang="en-US" sz="1000"/>
                        <a:t>1500 ~ 30000cps</a:t>
                      </a:r>
                      <a:endParaRPr lang="zh-CN" altLang="en-US" sz="1000"/>
                    </a:p>
                  </a:txBody>
                  <a:tcPr/>
                </a:tc>
              </a:tr>
              <a:tr h="323215">
                <a:tc>
                  <a:txBody>
                    <a:bodyPr/>
                    <a:p>
                      <a:pPr algn="l">
                        <a:lnSpc>
                          <a:spcPct val="90000"/>
                        </a:lnSpc>
                        <a:buNone/>
                      </a:pPr>
                      <a:r>
                        <a:rPr lang="zh-CN" altLang="en-US" sz="1000"/>
                        <a:t>涂层宽度</a:t>
                      </a:r>
                      <a:endParaRPr lang="zh-CN" altLang="en-US" sz="1000"/>
                    </a:p>
                    <a:p>
                      <a:pPr algn="l">
                        <a:lnSpc>
                          <a:spcPct val="90000"/>
                        </a:lnSpc>
                        <a:buNone/>
                      </a:pPr>
                      <a:r>
                        <a:rPr lang="zh-CN" altLang="en-US" sz="1000"/>
                        <a:t>Coating width</a:t>
                      </a:r>
                      <a:endParaRPr lang="zh-CN" altLang="en-US" sz="1000"/>
                    </a:p>
                  </a:txBody>
                  <a:tcPr anchor="ctr" anchorCtr="0"/>
                </a:tc>
                <a:tc>
                  <a:txBody>
                    <a:bodyPr/>
                    <a:p>
                      <a:pPr algn="l">
                        <a:buNone/>
                      </a:pPr>
                      <a:r>
                        <a:rPr lang="zh-CN" altLang="en-US" sz="1000"/>
                        <a:t>100-300mm</a:t>
                      </a:r>
                      <a:endParaRPr lang="zh-CN" altLang="en-US" sz="1000"/>
                    </a:p>
                  </a:txBody>
                  <a:tcPr/>
                </a:tc>
              </a:tr>
              <a:tr h="386715">
                <a:tc>
                  <a:txBody>
                    <a:bodyPr/>
                    <a:p>
                      <a:pPr algn="l">
                        <a:lnSpc>
                          <a:spcPct val="90000"/>
                        </a:lnSpc>
                        <a:buNone/>
                      </a:pPr>
                      <a:r>
                        <a:rPr lang="zh-CN" altLang="en-US" sz="1000"/>
                        <a:t>单面面密度范围</a:t>
                      </a:r>
                      <a:endParaRPr lang="zh-CN" altLang="en-US" sz="1000"/>
                    </a:p>
                    <a:p>
                      <a:pPr algn="l">
                        <a:lnSpc>
                          <a:spcPct val="90000"/>
                        </a:lnSpc>
                        <a:buNone/>
                      </a:pPr>
                      <a:r>
                        <a:rPr lang="zh-CN" altLang="en-US" sz="1000"/>
                        <a:t>Single surface density range</a:t>
                      </a:r>
                      <a:endParaRPr lang="zh-CN" altLang="en-US" sz="1000"/>
                    </a:p>
                  </a:txBody>
                  <a:tcPr anchor="ctr" anchorCtr="0"/>
                </a:tc>
                <a:tc>
                  <a:txBody>
                    <a:bodyPr/>
                    <a:p>
                      <a:pPr algn="l">
                        <a:buNone/>
                      </a:pPr>
                      <a:r>
                        <a:rPr lang="zh-CN" altLang="en-US" sz="1000"/>
                        <a:t>正极100-300g/m2，负极100-250g/m2；</a:t>
                      </a:r>
                      <a:endParaRPr lang="zh-CN" altLang="en-US" sz="1000"/>
                    </a:p>
                    <a:p>
                      <a:pPr algn="l">
                        <a:buNone/>
                      </a:pPr>
                      <a:r>
                        <a:rPr lang="zh-CN" altLang="en-US" sz="1000"/>
                        <a:t>Positive electrode 100-300g/m2, negative electrode 100-250g/m2;</a:t>
                      </a:r>
                      <a:endParaRPr lang="zh-CN" altLang="en-US" sz="1000"/>
                    </a:p>
                  </a:txBody>
                  <a:tcPr/>
                </a:tc>
              </a:tr>
              <a:tr h="366395">
                <a:tc>
                  <a:txBody>
                    <a:bodyPr/>
                    <a:p>
                      <a:pPr algn="l">
                        <a:lnSpc>
                          <a:spcPct val="90000"/>
                        </a:lnSpc>
                        <a:buNone/>
                      </a:pPr>
                      <a:r>
                        <a:rPr lang="zh-CN" altLang="en-US" sz="1000"/>
                        <a:t>涂层干厚度（µm）</a:t>
                      </a:r>
                      <a:endParaRPr lang="zh-CN" altLang="en-US" sz="1000"/>
                    </a:p>
                    <a:p>
                      <a:pPr algn="l">
                        <a:lnSpc>
                          <a:spcPct val="90000"/>
                        </a:lnSpc>
                        <a:buNone/>
                      </a:pPr>
                      <a:r>
                        <a:rPr lang="zh-CN" altLang="en-US" sz="1000"/>
                        <a:t>Dry coating thickness</a:t>
                      </a:r>
                      <a:endParaRPr lang="zh-CN" altLang="en-US" sz="1000"/>
                    </a:p>
                  </a:txBody>
                  <a:tcPr anchor="ctr" anchorCtr="0"/>
                </a:tc>
                <a:tc>
                  <a:txBody>
                    <a:bodyPr/>
                    <a:p>
                      <a:pPr algn="l">
                        <a:buNone/>
                      </a:pPr>
                      <a:r>
                        <a:rPr lang="zh-CN" altLang="en-US" sz="1000"/>
                        <a:t>50-200um（不含基材）</a:t>
                      </a:r>
                      <a:endParaRPr lang="zh-CN" altLang="en-US" sz="1000"/>
                    </a:p>
                  </a:txBody>
                  <a:tcPr/>
                </a:tc>
              </a:tr>
              <a:tr h="350520">
                <a:tc>
                  <a:txBody>
                    <a:bodyPr/>
                    <a:p>
                      <a:pPr algn="l">
                        <a:lnSpc>
                          <a:spcPct val="90000"/>
                        </a:lnSpc>
                        <a:buNone/>
                      </a:pPr>
                      <a:r>
                        <a:rPr lang="zh-CN" altLang="en-US" sz="1000"/>
                        <a:t>涂层干厚度误差</a:t>
                      </a:r>
                      <a:endParaRPr lang="zh-CN" altLang="en-US" sz="1000"/>
                    </a:p>
                    <a:p>
                      <a:pPr algn="l">
                        <a:lnSpc>
                          <a:spcPct val="90000"/>
                        </a:lnSpc>
                        <a:buNone/>
                      </a:pPr>
                      <a:r>
                        <a:rPr lang="zh-CN" altLang="en-US" sz="1000"/>
                        <a:t>Coating dry thickness error</a:t>
                      </a:r>
                      <a:endParaRPr lang="zh-CN" altLang="en-US" sz="1000"/>
                    </a:p>
                  </a:txBody>
                  <a:tcPr anchor="ctr" anchorCtr="0"/>
                </a:tc>
                <a:tc>
                  <a:txBody>
                    <a:bodyPr/>
                    <a:p>
                      <a:pPr algn="l">
                        <a:buNone/>
                      </a:pPr>
                      <a:r>
                        <a:rPr lang="zh-CN" altLang="en-US" sz="1000"/>
                        <a:t>单面±2μm；双面±3μm（边缘、头尾8mm除外）</a:t>
                      </a:r>
                      <a:endParaRPr lang="zh-CN" altLang="en-US" sz="1000"/>
                    </a:p>
                    <a:p>
                      <a:pPr algn="l">
                        <a:buNone/>
                      </a:pPr>
                      <a:r>
                        <a:rPr lang="zh-CN" altLang="en-US" sz="1000"/>
                        <a:t>One side ±2μm; Both sides ±3μm (except edge, head and tail 8mm)</a:t>
                      </a:r>
                      <a:endParaRPr lang="zh-CN" altLang="en-US" sz="1000"/>
                    </a:p>
                  </a:txBody>
                  <a:tcPr/>
                </a:tc>
              </a:tr>
              <a:tr h="659765">
                <a:tc>
                  <a:txBody>
                    <a:bodyPr/>
                    <a:p>
                      <a:pPr algn="l">
                        <a:lnSpc>
                          <a:spcPct val="90000"/>
                        </a:lnSpc>
                        <a:buNone/>
                      </a:pPr>
                      <a:r>
                        <a:rPr lang="zh-CN" altLang="en-US" sz="1000"/>
                        <a:t>外观要求</a:t>
                      </a:r>
                      <a:endParaRPr lang="zh-CN" altLang="en-US" sz="1000"/>
                    </a:p>
                    <a:p>
                      <a:pPr algn="l">
                        <a:lnSpc>
                          <a:spcPct val="90000"/>
                        </a:lnSpc>
                        <a:buNone/>
                      </a:pPr>
                      <a:r>
                        <a:rPr lang="zh-CN" altLang="en-US" sz="1000"/>
                        <a:t>Appearance requirement</a:t>
                      </a:r>
                      <a:endParaRPr lang="zh-CN" altLang="en-US" sz="1000"/>
                    </a:p>
                  </a:txBody>
                  <a:tcPr anchor="ctr" anchorCtr="0"/>
                </a:tc>
                <a:tc>
                  <a:txBody>
                    <a:bodyPr/>
                    <a:p>
                      <a:pPr algn="l">
                        <a:buNone/>
                      </a:pPr>
                      <a:r>
                        <a:rPr lang="zh-CN" altLang="en-US" sz="1000"/>
                        <a:t>无皱褶、无损坏、无波浪边、无划伤、无裂纹、无鼓包、无污染等</a:t>
                      </a:r>
                      <a:endParaRPr lang="zh-CN" altLang="en-US" sz="1000"/>
                    </a:p>
                    <a:p>
                      <a:pPr algn="l">
                        <a:buNone/>
                      </a:pPr>
                      <a:r>
                        <a:rPr lang="zh-CN" altLang="en-US" sz="1000"/>
                        <a:t>No wrinkles, no damage, no wave edge, no scratch, no crack, no bulge, no pollution</a:t>
                      </a:r>
                      <a:endParaRPr lang="zh-CN" altLang="en-US" sz="1000"/>
                    </a:p>
                  </a:txBody>
                  <a:tcPr/>
                </a:tc>
              </a:tr>
            </a:tbl>
          </a:graphicData>
        </a:graphic>
      </p:graphicFrame>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172" y="86365"/>
            <a:ext cx="10972876"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极片涂布机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（ELECTRODE COATING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3" name="表格 12"/>
          <p:cNvGraphicFramePr/>
          <p:nvPr>
            <p:custDataLst>
              <p:tags r:id="rId2"/>
            </p:custDataLst>
          </p:nvPr>
        </p:nvGraphicFramePr>
        <p:xfrm>
          <a:off x="4735195" y="1049020"/>
          <a:ext cx="7301865" cy="5245735"/>
        </p:xfrm>
        <a:graphic>
          <a:graphicData uri="http://schemas.openxmlformats.org/drawingml/2006/table">
            <a:tbl>
              <a:tblPr firstRow="1" bandRow="1">
                <a:tableStyleId>{5C22544A-7EE6-4342-B048-85BDC9FD1C3A}</a:tableStyleId>
              </a:tblPr>
              <a:tblGrid>
                <a:gridCol w="2171700"/>
                <a:gridCol w="5130165"/>
              </a:tblGrid>
              <a:tr h="1696085">
                <a:tc>
                  <a:txBody>
                    <a:bodyPr/>
                    <a:p>
                      <a:pPr algn="l">
                        <a:lnSpc>
                          <a:spcPct val="9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90000"/>
                        </a:lnSpc>
                        <a:buNone/>
                      </a:pPr>
                      <a:r>
                        <a:rPr lang="zh-CN" altLang="en-US" sz="1000" b="0">
                          <a:solidFill>
                            <a:schemeClr val="tx1"/>
                          </a:solidFill>
                          <a:sym typeface="+mn-ea"/>
                        </a:rPr>
                        <a:t>Principle and application</a:t>
                      </a:r>
                      <a:endParaRPr lang="zh-CN" altLang="en-US" sz="1000" b="0">
                        <a:solidFill>
                          <a:schemeClr val="tx1"/>
                        </a:solidFill>
                      </a:endParaRPr>
                    </a:p>
                    <a:p>
                      <a:pPr algn="l">
                        <a:lnSpc>
                          <a:spcPct val="90000"/>
                        </a:lnSpc>
                        <a:buNone/>
                      </a:pPr>
                      <a:endParaRPr lang="zh-CN" altLang="en-US" sz="1000" b="0">
                        <a:solidFill>
                          <a:schemeClr val="tx1"/>
                        </a:solidFill>
                      </a:endParaRPr>
                    </a:p>
                  </a:txBody>
                  <a:tcPr anchor="ctr" anchorCtr="0"/>
                </a:tc>
                <a:tc>
                  <a:txBody>
                    <a:bodyPr/>
                    <a:p>
                      <a:pPr algn="l">
                        <a:buNone/>
                      </a:pPr>
                      <a:r>
                        <a:rPr lang="zh-CN" altLang="en-US" sz="1000" b="0">
                          <a:solidFill>
                            <a:schemeClr val="tx1"/>
                          </a:solidFill>
                        </a:rPr>
                        <a:t>●基材、极片湿厚、干厚多重测量系统</a:t>
                      </a:r>
                      <a:endParaRPr lang="zh-CN" altLang="en-US" sz="1000" b="0">
                        <a:solidFill>
                          <a:schemeClr val="tx1"/>
                        </a:solidFill>
                      </a:endParaRPr>
                    </a:p>
                    <a:p>
                      <a:pPr algn="l">
                        <a:buNone/>
                      </a:pPr>
                      <a:r>
                        <a:rPr lang="zh-CN" altLang="en-US" sz="1000" b="0">
                          <a:solidFill>
                            <a:schemeClr val="tx1"/>
                          </a:solidFill>
                        </a:rPr>
                        <a:t>●特殊开发运动控制系统，张力控制精度≤±1%，高速运行时膜片更稳定</a:t>
                      </a:r>
                      <a:endParaRPr lang="zh-CN" altLang="en-US" sz="1000" b="0">
                        <a:solidFill>
                          <a:schemeClr val="tx1"/>
                        </a:solidFill>
                      </a:endParaRPr>
                    </a:p>
                    <a:p>
                      <a:pPr algn="l">
                        <a:buNone/>
                      </a:pPr>
                      <a:r>
                        <a:rPr lang="zh-CN" altLang="en-US" sz="1000" b="0">
                          <a:solidFill>
                            <a:schemeClr val="tx1"/>
                          </a:solidFill>
                        </a:rPr>
                        <a:t>●涂头与背辊间隙微米级精密闭环调节机构，涂头与背辊间隙调节精度</a:t>
                      </a:r>
                      <a:endParaRPr lang="zh-CN" altLang="en-US" sz="1000" b="0">
                        <a:solidFill>
                          <a:schemeClr val="tx1"/>
                        </a:solidFill>
                      </a:endParaRPr>
                    </a:p>
                    <a:p>
                      <a:pPr algn="l">
                        <a:buNone/>
                      </a:pPr>
                      <a:r>
                        <a:rPr lang="zh-CN" altLang="en-US" sz="1000" b="0">
                          <a:solidFill>
                            <a:schemeClr val="tx1"/>
                          </a:solidFill>
                        </a:rPr>
                        <a:t>0.1um，重复定位精度≤1µm</a:t>
                      </a:r>
                      <a:endParaRPr lang="zh-CN" altLang="en-US" sz="1000" b="0">
                        <a:solidFill>
                          <a:schemeClr val="tx1"/>
                        </a:solidFill>
                      </a:endParaRPr>
                    </a:p>
                    <a:p>
                      <a:pPr algn="l">
                        <a:buNone/>
                      </a:pPr>
                      <a:r>
                        <a:rPr lang="zh-CN" altLang="en-US" sz="1000" b="0">
                          <a:solidFill>
                            <a:schemeClr val="tx1"/>
                          </a:solidFill>
                        </a:rPr>
                        <a:t>●单个风嘴横向风速均匀性≤±1.5%，单节烘箱风速均匀性≤±3%</a:t>
                      </a:r>
                      <a:endParaRPr lang="zh-CN" altLang="en-US" sz="1000" b="0">
                        <a:solidFill>
                          <a:schemeClr val="tx1"/>
                        </a:solidFill>
                      </a:endParaRPr>
                    </a:p>
                    <a:p>
                      <a:pPr algn="l">
                        <a:buNone/>
                      </a:pPr>
                      <a:r>
                        <a:rPr lang="zh-CN" altLang="en-US" sz="1000" b="0">
                          <a:solidFill>
                            <a:schemeClr val="tx1"/>
                          </a:solidFill>
                        </a:rPr>
                        <a:t>●单节烘箱温度均匀性≤±1.5%</a:t>
                      </a:r>
                      <a:endParaRPr lang="zh-CN" altLang="en-US" sz="1000" b="0">
                        <a:solidFill>
                          <a:schemeClr val="tx1"/>
                        </a:solidFill>
                      </a:endParaRPr>
                    </a:p>
                    <a:p>
                      <a:pPr algn="l">
                        <a:buNone/>
                      </a:pPr>
                      <a:r>
                        <a:rPr lang="zh-CN" altLang="en-US" sz="1000" b="0">
                          <a:solidFill>
                            <a:schemeClr val="tx1"/>
                          </a:solidFill>
                        </a:rPr>
                        <a:t>●Multiple measurement system: wet &amp; dry thickness of foil and electrode;</a:t>
                      </a:r>
                      <a:endParaRPr lang="zh-CN" altLang="en-US" sz="1000" b="0">
                        <a:solidFill>
                          <a:schemeClr val="tx1"/>
                        </a:solidFill>
                      </a:endParaRPr>
                    </a:p>
                    <a:p>
                      <a:pPr algn="l">
                        <a:buNone/>
                      </a:pPr>
                      <a:r>
                        <a:rPr lang="zh-CN" altLang="en-US" sz="1000" b="0">
                          <a:solidFill>
                            <a:schemeClr val="tx1"/>
                          </a:solidFill>
                        </a:rPr>
                        <a:t>●Specially developed motion control system, the accuracy of tension control: </a:t>
                      </a:r>
                      <a:endParaRPr lang="zh-CN" altLang="en-US" sz="1000" b="0">
                        <a:solidFill>
                          <a:schemeClr val="tx1"/>
                        </a:solidFill>
                      </a:endParaRPr>
                    </a:p>
                    <a:p>
                      <a:pPr algn="l">
                        <a:buNone/>
                      </a:pPr>
                      <a:r>
                        <a:rPr lang="zh-CN" altLang="en-US" sz="1000" b="0">
                          <a:solidFill>
                            <a:schemeClr val="tx1"/>
                          </a:solidFill>
                        </a:rPr>
                        <a:t>≤± 1N, and the foil is more stable at high speed operation;</a:t>
                      </a:r>
                      <a:endParaRPr lang="zh-CN" altLang="en-US" sz="1000" b="0">
                        <a:solidFill>
                          <a:schemeClr val="tx1"/>
                        </a:solidFill>
                      </a:endParaRPr>
                    </a:p>
                    <a:p>
                      <a:pPr algn="l">
                        <a:buNone/>
                      </a:pPr>
                      <a:r>
                        <a:rPr lang="zh-CN" altLang="en-US" sz="1000" b="0">
                          <a:solidFill>
                            <a:schemeClr val="tx1"/>
                          </a:solidFill>
                        </a:rPr>
                        <a:t>●Micron-level precision and closed-loop adjustment mechanism for the gap </a:t>
                      </a:r>
                      <a:endParaRPr lang="zh-CN" altLang="en-US" sz="1000" b="0">
                        <a:solidFill>
                          <a:schemeClr val="tx1"/>
                        </a:solidFill>
                      </a:endParaRPr>
                    </a:p>
                    <a:p>
                      <a:pPr algn="l">
                        <a:buNone/>
                      </a:pPr>
                      <a:r>
                        <a:rPr lang="zh-CN" altLang="en-US" sz="1000" b="0">
                          <a:solidFill>
                            <a:schemeClr val="tx1"/>
                          </a:solidFill>
                        </a:rPr>
                        <a:t>between the coating nozzle and the back roller;</a:t>
                      </a:r>
                      <a:endParaRPr lang="zh-CN" altLang="en-US" sz="1000" b="0">
                        <a:solidFill>
                          <a:schemeClr val="tx1"/>
                        </a:solidFill>
                      </a:endParaRPr>
                    </a:p>
                    <a:p>
                      <a:pPr algn="l">
                        <a:buNone/>
                      </a:pPr>
                      <a:r>
                        <a:rPr lang="zh-CN" altLang="en-US" sz="1000" b="0">
                          <a:solidFill>
                            <a:schemeClr val="tx1"/>
                          </a:solidFill>
                        </a:rPr>
                        <a:t>●The uniformity of the lateral wind speed of each single nozzle ≤ ± 1.5%, and </a:t>
                      </a:r>
                      <a:endParaRPr lang="zh-CN" altLang="en-US" sz="1000" b="0">
                        <a:solidFill>
                          <a:schemeClr val="tx1"/>
                        </a:solidFill>
                      </a:endParaRPr>
                    </a:p>
                    <a:p>
                      <a:pPr algn="l">
                        <a:buNone/>
                      </a:pPr>
                      <a:r>
                        <a:rPr lang="zh-CN" altLang="en-US" sz="1000" b="0">
                          <a:solidFill>
                            <a:schemeClr val="tx1"/>
                          </a:solidFill>
                        </a:rPr>
                        <a:t>the uniformity of the wind speed of each single oven ≤± 3%;</a:t>
                      </a:r>
                      <a:endParaRPr lang="zh-CN" altLang="en-US" sz="1000" b="0">
                        <a:solidFill>
                          <a:schemeClr val="tx1"/>
                        </a:solidFill>
                      </a:endParaRPr>
                    </a:p>
                    <a:p>
                      <a:pPr algn="l">
                        <a:buNone/>
                      </a:pPr>
                      <a:r>
                        <a:rPr lang="zh-CN" altLang="en-US" sz="1000" b="0">
                          <a:solidFill>
                            <a:schemeClr val="tx1"/>
                          </a:solidFill>
                        </a:rPr>
                        <a:t>●Temperature uniformity of each single oven≤ ± 1.5%</a:t>
                      </a:r>
                      <a:endParaRPr lang="zh-CN" altLang="en-US" sz="1000" b="0">
                        <a:solidFill>
                          <a:schemeClr val="tx1"/>
                        </a:solidFill>
                      </a:endParaRPr>
                    </a:p>
                  </a:txBody>
                  <a:tcPr/>
                </a:tc>
              </a:tr>
              <a:tr h="313055">
                <a:tc>
                  <a:txBody>
                    <a:bodyPr/>
                    <a:p>
                      <a:pPr algn="l">
                        <a:lnSpc>
                          <a:spcPct val="90000"/>
                        </a:lnSpc>
                        <a:buNone/>
                      </a:pPr>
                      <a:r>
                        <a:rPr lang="zh-CN" altLang="en-US" sz="1000"/>
                        <a:t>设备速度</a:t>
                      </a:r>
                      <a:endParaRPr lang="zh-CN" altLang="en-US" sz="1000"/>
                    </a:p>
                    <a:p>
                      <a:pPr algn="l">
                        <a:lnSpc>
                          <a:spcPct val="90000"/>
                        </a:lnSpc>
                        <a:buNone/>
                      </a:pPr>
                      <a:r>
                        <a:rPr lang="zh-CN" altLang="en-US" sz="1000"/>
                        <a:t>Equipment speed</a:t>
                      </a:r>
                      <a:endParaRPr lang="zh-CN" altLang="en-US" sz="1000"/>
                    </a:p>
                  </a:txBody>
                  <a:tcPr anchor="ctr" anchorCtr="0"/>
                </a:tc>
                <a:tc>
                  <a:txBody>
                    <a:bodyPr/>
                    <a:p>
                      <a:pPr algn="l">
                        <a:buNone/>
                      </a:pPr>
                      <a:r>
                        <a:rPr lang="zh-CN" altLang="en-US" sz="1000"/>
                        <a:t>Max</a:t>
                      </a:r>
                      <a:r>
                        <a:rPr lang="en-US" altLang="zh-CN" sz="1000"/>
                        <a:t>100</a:t>
                      </a:r>
                      <a:r>
                        <a:rPr lang="zh-CN" altLang="en-US" sz="1000"/>
                        <a:t>m/min</a:t>
                      </a:r>
                      <a:endParaRPr lang="zh-CN" altLang="en-US" sz="1000"/>
                    </a:p>
                  </a:txBody>
                  <a:tcPr/>
                </a:tc>
              </a:tr>
              <a:tr h="396875">
                <a:tc>
                  <a:txBody>
                    <a:bodyPr/>
                    <a:p>
                      <a:pPr algn="l">
                        <a:lnSpc>
                          <a:spcPct val="90000"/>
                        </a:lnSpc>
                        <a:buNone/>
                      </a:pPr>
                      <a:r>
                        <a:rPr lang="zh-CN" altLang="en-US" sz="1000"/>
                        <a:t>涂布方式</a:t>
                      </a:r>
                      <a:endParaRPr lang="zh-CN" altLang="en-US" sz="1000"/>
                    </a:p>
                    <a:p>
                      <a:pPr algn="l">
                        <a:lnSpc>
                          <a:spcPct val="90000"/>
                        </a:lnSpc>
                        <a:buNone/>
                      </a:pPr>
                      <a:r>
                        <a:rPr lang="zh-CN" altLang="en-US" sz="1000"/>
                        <a:t>Coating method</a:t>
                      </a:r>
                      <a:endParaRPr lang="zh-CN" altLang="en-US" sz="1000"/>
                    </a:p>
                  </a:txBody>
                  <a:tcPr anchor="ctr" anchorCtr="0"/>
                </a:tc>
                <a:tc>
                  <a:txBody>
                    <a:bodyPr/>
                    <a:p>
                      <a:pPr algn="l">
                        <a:buNone/>
                      </a:pPr>
                      <a:r>
                        <a:rPr lang="zh-CN" altLang="en-US" sz="1000"/>
                        <a:t>狭缝式挤压涂布</a:t>
                      </a:r>
                      <a:endParaRPr lang="zh-CN" altLang="en-US" sz="1000"/>
                    </a:p>
                    <a:p>
                      <a:pPr algn="l">
                        <a:buNone/>
                      </a:pPr>
                      <a:r>
                        <a:rPr lang="zh-CN" altLang="en-US" sz="1000"/>
                        <a:t>Slot die coating</a:t>
                      </a:r>
                      <a:endParaRPr lang="zh-CN" altLang="en-US" sz="1000"/>
                    </a:p>
                  </a:txBody>
                  <a:tcPr/>
                </a:tc>
              </a:tr>
              <a:tr h="411480">
                <a:tc>
                  <a:txBody>
                    <a:bodyPr/>
                    <a:p>
                      <a:pPr algn="l">
                        <a:lnSpc>
                          <a:spcPct val="90000"/>
                        </a:lnSpc>
                        <a:buNone/>
                      </a:pPr>
                      <a:r>
                        <a:rPr lang="zh-CN" altLang="en-US" sz="1000"/>
                        <a:t>主材</a:t>
                      </a:r>
                      <a:endParaRPr lang="zh-CN" altLang="en-US" sz="1000"/>
                    </a:p>
                    <a:p>
                      <a:pPr algn="l">
                        <a:lnSpc>
                          <a:spcPct val="90000"/>
                        </a:lnSpc>
                        <a:buNone/>
                      </a:pPr>
                      <a:r>
                        <a:rPr lang="zh-CN" altLang="en-US" sz="1000"/>
                        <a:t>Principal material</a:t>
                      </a:r>
                      <a:endParaRPr lang="zh-CN" altLang="en-US" sz="1000"/>
                    </a:p>
                  </a:txBody>
                  <a:tcPr anchor="ctr" anchorCtr="0"/>
                </a:tc>
                <a:tc>
                  <a:txBody>
                    <a:bodyPr/>
                    <a:p>
                      <a:pPr algn="l">
                        <a:buNone/>
                      </a:pPr>
                      <a:r>
                        <a:rPr lang="zh-CN" altLang="en-US" sz="1000"/>
                        <a:t>钴酸锂、三元材料、磷酸铁锂、锰酸锂</a:t>
                      </a:r>
                      <a:endParaRPr lang="zh-CN" altLang="en-US" sz="1000"/>
                    </a:p>
                    <a:p>
                      <a:pPr algn="l">
                        <a:buNone/>
                      </a:pPr>
                      <a:r>
                        <a:rPr lang="zh-CN" altLang="en-US" sz="1000"/>
                        <a:t>Lithium cobaltate, ternary material, lithium iron phosphate, lithium manganate</a:t>
                      </a:r>
                      <a:endParaRPr lang="zh-CN" altLang="en-US" sz="1000"/>
                    </a:p>
                  </a:txBody>
                  <a:tcPr/>
                </a:tc>
              </a:tr>
              <a:tr h="323215">
                <a:tc>
                  <a:txBody>
                    <a:bodyPr/>
                    <a:p>
                      <a:pPr algn="l">
                        <a:lnSpc>
                          <a:spcPct val="90000"/>
                        </a:lnSpc>
                        <a:buNone/>
                      </a:pPr>
                      <a:r>
                        <a:rPr lang="zh-CN" altLang="en-US" sz="1000"/>
                        <a:t>涂层宽度</a:t>
                      </a:r>
                      <a:endParaRPr lang="zh-CN" altLang="en-US" sz="1000"/>
                    </a:p>
                    <a:p>
                      <a:pPr algn="l">
                        <a:lnSpc>
                          <a:spcPct val="90000"/>
                        </a:lnSpc>
                        <a:buNone/>
                      </a:pPr>
                      <a:r>
                        <a:rPr lang="zh-CN" altLang="en-US" sz="1000"/>
                        <a:t>Coating width</a:t>
                      </a:r>
                      <a:endParaRPr lang="zh-CN" altLang="en-US" sz="1000"/>
                    </a:p>
                  </a:txBody>
                  <a:tcPr anchor="ctr" anchorCtr="0"/>
                </a:tc>
                <a:tc>
                  <a:txBody>
                    <a:bodyPr/>
                    <a:p>
                      <a:pPr algn="l">
                        <a:buNone/>
                      </a:pPr>
                      <a:r>
                        <a:rPr lang="en-US" altLang="zh-CN" sz="1000"/>
                        <a:t>15</a:t>
                      </a:r>
                      <a:r>
                        <a:rPr lang="zh-CN" altLang="en-US" sz="1000"/>
                        <a:t>mm</a:t>
                      </a:r>
                      <a:endParaRPr lang="zh-CN" altLang="en-US" sz="1000"/>
                    </a:p>
                  </a:txBody>
                  <a:tcPr/>
                </a:tc>
              </a:tr>
              <a:tr h="386715">
                <a:tc>
                  <a:txBody>
                    <a:bodyPr/>
                    <a:p>
                      <a:pPr algn="l">
                        <a:lnSpc>
                          <a:spcPct val="90000"/>
                        </a:lnSpc>
                        <a:buNone/>
                      </a:pPr>
                      <a:r>
                        <a:rPr lang="zh-CN" altLang="en-US" sz="1000"/>
                        <a:t>单面面密度范围</a:t>
                      </a:r>
                      <a:endParaRPr lang="zh-CN" altLang="en-US" sz="1000"/>
                    </a:p>
                    <a:p>
                      <a:pPr algn="l">
                        <a:lnSpc>
                          <a:spcPct val="90000"/>
                        </a:lnSpc>
                        <a:buNone/>
                      </a:pPr>
                      <a:r>
                        <a:rPr lang="zh-CN" altLang="en-US" sz="1000"/>
                        <a:t>Single surface density range</a:t>
                      </a:r>
                      <a:endParaRPr lang="zh-CN" altLang="en-US" sz="1000"/>
                    </a:p>
                  </a:txBody>
                  <a:tcPr anchor="ctr" anchorCtr="0"/>
                </a:tc>
                <a:tc>
                  <a:txBody>
                    <a:bodyPr/>
                    <a:p>
                      <a:pPr algn="l">
                        <a:buNone/>
                      </a:pPr>
                      <a:r>
                        <a:rPr lang="zh-CN" altLang="en-US" sz="1000"/>
                        <a:t>正极100-300g/m2，负极100-250g/m2；</a:t>
                      </a:r>
                      <a:endParaRPr lang="zh-CN" altLang="en-US" sz="1000"/>
                    </a:p>
                    <a:p>
                      <a:pPr algn="l">
                        <a:buNone/>
                      </a:pPr>
                      <a:r>
                        <a:rPr lang="zh-CN" altLang="en-US" sz="1000"/>
                        <a:t>Positive electrode 100-300g/m2, negative electrode 100-250g/m2;</a:t>
                      </a:r>
                      <a:endParaRPr lang="zh-CN" altLang="en-US" sz="1000"/>
                    </a:p>
                  </a:txBody>
                  <a:tcPr/>
                </a:tc>
              </a:tr>
              <a:tr h="366395">
                <a:tc>
                  <a:txBody>
                    <a:bodyPr/>
                    <a:p>
                      <a:pPr algn="l">
                        <a:lnSpc>
                          <a:spcPct val="90000"/>
                        </a:lnSpc>
                        <a:buNone/>
                      </a:pPr>
                      <a:r>
                        <a:rPr lang="zh-CN" altLang="en-US" sz="1000"/>
                        <a:t>涂层干厚度（µm）</a:t>
                      </a:r>
                      <a:endParaRPr lang="zh-CN" altLang="en-US" sz="1000"/>
                    </a:p>
                    <a:p>
                      <a:pPr algn="l">
                        <a:lnSpc>
                          <a:spcPct val="90000"/>
                        </a:lnSpc>
                        <a:buNone/>
                      </a:pPr>
                      <a:r>
                        <a:rPr lang="zh-CN" altLang="en-US" sz="1000"/>
                        <a:t>Dry coating thickness</a:t>
                      </a:r>
                      <a:endParaRPr lang="zh-CN" altLang="en-US" sz="1000"/>
                    </a:p>
                  </a:txBody>
                  <a:tcPr anchor="ctr" anchorCtr="0"/>
                </a:tc>
                <a:tc>
                  <a:txBody>
                    <a:bodyPr/>
                    <a:p>
                      <a:pPr algn="l">
                        <a:buNone/>
                      </a:pPr>
                      <a:r>
                        <a:rPr lang="en-US" altLang="zh-CN" sz="1000"/>
                        <a:t>≥4</a:t>
                      </a:r>
                      <a:r>
                        <a:rPr lang="zh-CN" altLang="en-US" sz="1000"/>
                        <a:t>um（不含基材）</a:t>
                      </a:r>
                      <a:endParaRPr lang="zh-CN" altLang="en-US" sz="1000"/>
                    </a:p>
                  </a:txBody>
                  <a:tcPr/>
                </a:tc>
              </a:tr>
              <a:tr h="350520">
                <a:tc>
                  <a:txBody>
                    <a:bodyPr/>
                    <a:p>
                      <a:pPr algn="l">
                        <a:lnSpc>
                          <a:spcPct val="90000"/>
                        </a:lnSpc>
                        <a:buNone/>
                      </a:pPr>
                      <a:r>
                        <a:rPr lang="zh-CN" altLang="en-US" sz="1000"/>
                        <a:t>双面面密度精度</a:t>
                      </a:r>
                      <a:endParaRPr lang="zh-CN" altLang="en-US" sz="1000"/>
                    </a:p>
                    <a:p>
                      <a:pPr algn="l">
                        <a:lnSpc>
                          <a:spcPct val="90000"/>
                        </a:lnSpc>
                        <a:buNone/>
                      </a:pPr>
                      <a:r>
                        <a:rPr lang="zh-CN" altLang="en-US" sz="1000"/>
                        <a:t>Density accuracy on both sides</a:t>
                      </a:r>
                      <a:endParaRPr lang="zh-CN" altLang="en-US" sz="1000"/>
                    </a:p>
                  </a:txBody>
                  <a:tcPr anchor="ctr" anchorCtr="0"/>
                </a:tc>
                <a:tc>
                  <a:txBody>
                    <a:bodyPr/>
                    <a:p>
                      <a:pPr algn="l">
                        <a:buNone/>
                      </a:pPr>
                      <a:r>
                        <a:rPr lang="en-US" altLang="zh-CN" sz="1000"/>
                        <a:t>≤</a:t>
                      </a:r>
                      <a:r>
                        <a:rPr lang="zh-CN" altLang="en-US" sz="1000"/>
                        <a:t>±</a:t>
                      </a:r>
                      <a:r>
                        <a:rPr lang="en-US" altLang="zh-CN" sz="1000"/>
                        <a:t>1%</a:t>
                      </a:r>
                      <a:endParaRPr lang="en-US" altLang="zh-CN" sz="1000"/>
                    </a:p>
                  </a:txBody>
                  <a:tcPr/>
                </a:tc>
              </a:tr>
              <a:tr h="659765">
                <a:tc>
                  <a:txBody>
                    <a:bodyPr/>
                    <a:p>
                      <a:pPr algn="l">
                        <a:lnSpc>
                          <a:spcPct val="90000"/>
                        </a:lnSpc>
                        <a:buNone/>
                      </a:pPr>
                      <a:r>
                        <a:rPr lang="zh-CN" altLang="en-US" sz="1000"/>
                        <a:t>外观要求</a:t>
                      </a:r>
                      <a:endParaRPr lang="zh-CN" altLang="en-US" sz="1000"/>
                    </a:p>
                    <a:p>
                      <a:pPr algn="l">
                        <a:lnSpc>
                          <a:spcPct val="90000"/>
                        </a:lnSpc>
                        <a:buNone/>
                      </a:pPr>
                      <a:r>
                        <a:rPr lang="zh-CN" altLang="en-US" sz="1000"/>
                        <a:t>Appearance requirement</a:t>
                      </a:r>
                      <a:endParaRPr lang="zh-CN" altLang="en-US" sz="1000"/>
                    </a:p>
                  </a:txBody>
                  <a:tcPr anchor="ctr" anchorCtr="0"/>
                </a:tc>
                <a:tc>
                  <a:txBody>
                    <a:bodyPr/>
                    <a:p>
                      <a:pPr algn="l">
                        <a:buNone/>
                      </a:pPr>
                      <a:r>
                        <a:rPr lang="zh-CN" altLang="en-US" sz="1000"/>
                        <a:t>无皱褶、无损坏、无波浪边、无划伤、无裂纹、无鼓包、无污染等</a:t>
                      </a:r>
                      <a:endParaRPr lang="zh-CN" altLang="en-US" sz="1000"/>
                    </a:p>
                    <a:p>
                      <a:pPr algn="l">
                        <a:buNone/>
                      </a:pPr>
                      <a:r>
                        <a:rPr lang="zh-CN" altLang="en-US" sz="1000"/>
                        <a:t>No wrinkles, no damage, no wave edge, no scratch, no crack, no bulge, no pollution</a:t>
                      </a:r>
                      <a:endParaRPr lang="zh-CN" altLang="en-US" sz="1000"/>
                    </a:p>
                  </a:txBody>
                  <a:tcPr/>
                </a:tc>
              </a:tr>
            </a:tbl>
          </a:graphicData>
        </a:graphic>
      </p:graphicFrame>
      <p:pic>
        <p:nvPicPr>
          <p:cNvPr id="4" name="图片 3" descr="C:/Users/yxf/Desktop/3.png3"/>
          <p:cNvPicPr>
            <a:picLocks noChangeAspect="1"/>
          </p:cNvPicPr>
          <p:nvPr/>
        </p:nvPicPr>
        <p:blipFill>
          <a:blip r:embed="rId3"/>
          <a:srcRect l="25" r="25"/>
          <a:stretch>
            <a:fillRect/>
          </a:stretch>
        </p:blipFill>
        <p:spPr>
          <a:xfrm>
            <a:off x="184150" y="1123950"/>
            <a:ext cx="4511675" cy="256984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172" y="86365"/>
            <a:ext cx="10972876"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隔膜涂布机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（SEPARATOR COATING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3" name="表格 12"/>
          <p:cNvGraphicFramePr/>
          <p:nvPr>
            <p:custDataLst>
              <p:tags r:id="rId2"/>
            </p:custDataLst>
          </p:nvPr>
        </p:nvGraphicFramePr>
        <p:xfrm>
          <a:off x="4735195" y="1069975"/>
          <a:ext cx="7301865" cy="5245735"/>
        </p:xfrm>
        <a:graphic>
          <a:graphicData uri="http://schemas.openxmlformats.org/drawingml/2006/table">
            <a:tbl>
              <a:tblPr firstRow="1" bandRow="1">
                <a:tableStyleId>{5C22544A-7EE6-4342-B048-85BDC9FD1C3A}</a:tableStyleId>
              </a:tblPr>
              <a:tblGrid>
                <a:gridCol w="2171700"/>
                <a:gridCol w="5130165"/>
              </a:tblGrid>
              <a:tr h="1696085">
                <a:tc>
                  <a:txBody>
                    <a:bodyPr/>
                    <a:p>
                      <a:pPr algn="l">
                        <a:lnSpc>
                          <a:spcPct val="9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90000"/>
                        </a:lnSpc>
                        <a:buNone/>
                      </a:pPr>
                      <a:r>
                        <a:rPr lang="zh-CN" altLang="en-US" sz="1000" b="0">
                          <a:solidFill>
                            <a:schemeClr val="tx1"/>
                          </a:solidFill>
                          <a:sym typeface="+mn-ea"/>
                        </a:rPr>
                        <a:t>Principle and application</a:t>
                      </a:r>
                      <a:endParaRPr lang="zh-CN" altLang="en-US" sz="1000" b="0">
                        <a:solidFill>
                          <a:schemeClr val="tx1"/>
                        </a:solidFill>
                      </a:endParaRPr>
                    </a:p>
                    <a:p>
                      <a:pPr algn="l">
                        <a:lnSpc>
                          <a:spcPct val="90000"/>
                        </a:lnSpc>
                        <a:buNone/>
                      </a:pPr>
                      <a:endParaRPr lang="zh-CN" altLang="en-US" sz="1000" b="0">
                        <a:solidFill>
                          <a:schemeClr val="tx1"/>
                        </a:solidFill>
                      </a:endParaRPr>
                    </a:p>
                  </a:txBody>
                  <a:tcPr anchor="ctr" anchorCtr="0"/>
                </a:tc>
                <a:tc>
                  <a:txBody>
                    <a:bodyPr/>
                    <a:p>
                      <a:pPr algn="l">
                        <a:buNone/>
                      </a:pPr>
                      <a:r>
                        <a:rPr lang="zh-CN" altLang="en-US" sz="1000" b="0">
                          <a:solidFill>
                            <a:schemeClr val="tx1"/>
                          </a:solidFill>
                        </a:rPr>
                        <a:t>●涂辊快拆设计</a:t>
                      </a:r>
                      <a:endParaRPr lang="zh-CN" altLang="en-US" sz="1000" b="0">
                        <a:solidFill>
                          <a:schemeClr val="tx1"/>
                        </a:solidFill>
                      </a:endParaRPr>
                    </a:p>
                    <a:p>
                      <a:pPr algn="l">
                        <a:buNone/>
                      </a:pPr>
                      <a:r>
                        <a:rPr lang="zh-CN" altLang="en-US" sz="1000" b="0">
                          <a:solidFill>
                            <a:schemeClr val="tx1"/>
                          </a:solidFill>
                        </a:rPr>
                        <a:t>●特殊开发运动控制系统，张力控制精度</a:t>
                      </a:r>
                      <a:endParaRPr lang="zh-CN" altLang="en-US" sz="1000" b="0">
                        <a:solidFill>
                          <a:schemeClr val="tx1"/>
                        </a:solidFill>
                      </a:endParaRPr>
                    </a:p>
                    <a:p>
                      <a:pPr algn="l">
                        <a:buNone/>
                      </a:pPr>
                      <a:r>
                        <a:rPr lang="zh-CN" altLang="en-US" sz="1000" b="0">
                          <a:solidFill>
                            <a:schemeClr val="tx1"/>
                          </a:solidFill>
                        </a:rPr>
                        <a:t>≤±1%，高速运行时膜片更稳定</a:t>
                      </a:r>
                      <a:endParaRPr lang="zh-CN" altLang="en-US" sz="1000" b="0">
                        <a:solidFill>
                          <a:schemeClr val="tx1"/>
                        </a:solidFill>
                      </a:endParaRPr>
                    </a:p>
                    <a:p>
                      <a:pPr algn="l">
                        <a:buNone/>
                      </a:pPr>
                      <a:r>
                        <a:rPr lang="zh-CN" altLang="en-US" sz="1000" b="0">
                          <a:solidFill>
                            <a:schemeClr val="tx1"/>
                          </a:solidFill>
                        </a:rPr>
                        <a:t>●单个风嘴横向风速均匀性≤±2.5%，单节</a:t>
                      </a:r>
                      <a:endParaRPr lang="zh-CN" altLang="en-US" sz="1000" b="0">
                        <a:solidFill>
                          <a:schemeClr val="tx1"/>
                        </a:solidFill>
                      </a:endParaRPr>
                    </a:p>
                    <a:p>
                      <a:pPr algn="l">
                        <a:buNone/>
                      </a:pPr>
                      <a:r>
                        <a:rPr lang="zh-CN" altLang="en-US" sz="1000" b="0">
                          <a:solidFill>
                            <a:schemeClr val="tx1"/>
                          </a:solidFill>
                        </a:rPr>
                        <a:t>烘箱风速均匀性≤±3%</a:t>
                      </a:r>
                      <a:endParaRPr lang="zh-CN" altLang="en-US" sz="1000" b="0">
                        <a:solidFill>
                          <a:schemeClr val="tx1"/>
                        </a:solidFill>
                      </a:endParaRPr>
                    </a:p>
                    <a:p>
                      <a:pPr algn="l">
                        <a:buNone/>
                      </a:pPr>
                      <a:r>
                        <a:rPr lang="zh-CN" altLang="en-US" sz="1000" b="0">
                          <a:solidFill>
                            <a:schemeClr val="tx1"/>
                          </a:solidFill>
                        </a:rPr>
                        <a:t>●单节烘箱温度均匀性≤±1.5%</a:t>
                      </a:r>
                      <a:endParaRPr lang="zh-CN" altLang="en-US" sz="1000" b="0">
                        <a:solidFill>
                          <a:schemeClr val="tx1"/>
                        </a:solidFill>
                      </a:endParaRPr>
                    </a:p>
                    <a:p>
                      <a:pPr algn="l">
                        <a:buNone/>
                      </a:pPr>
                      <a:r>
                        <a:rPr lang="zh-CN" altLang="en-US" sz="1000" b="0">
                          <a:solidFill>
                            <a:schemeClr val="tx1"/>
                          </a:solidFill>
                        </a:rPr>
                        <a:t>●Quick release of coating roller;</a:t>
                      </a:r>
                      <a:endParaRPr lang="zh-CN" altLang="en-US" sz="1000" b="0">
                        <a:solidFill>
                          <a:schemeClr val="tx1"/>
                        </a:solidFill>
                      </a:endParaRPr>
                    </a:p>
                    <a:p>
                      <a:pPr algn="l">
                        <a:buNone/>
                      </a:pPr>
                      <a:r>
                        <a:rPr lang="zh-CN" altLang="en-US" sz="1000" b="0">
                          <a:solidFill>
                            <a:schemeClr val="tx1"/>
                          </a:solidFill>
                        </a:rPr>
                        <a:t>●Specially developed motion control system, the accuracy of tension </a:t>
                      </a:r>
                      <a:endParaRPr lang="zh-CN" altLang="en-US" sz="1000" b="0">
                        <a:solidFill>
                          <a:schemeClr val="tx1"/>
                        </a:solidFill>
                      </a:endParaRPr>
                    </a:p>
                    <a:p>
                      <a:pPr algn="l">
                        <a:buNone/>
                      </a:pPr>
                      <a:r>
                        <a:rPr lang="zh-CN" altLang="en-US" sz="1000" b="0">
                          <a:solidFill>
                            <a:schemeClr val="tx1"/>
                          </a:solidFill>
                        </a:rPr>
                        <a:t>control: ≤±1%, and the separator is more stable at high speed operation;</a:t>
                      </a:r>
                      <a:endParaRPr lang="zh-CN" altLang="en-US" sz="1000" b="0">
                        <a:solidFill>
                          <a:schemeClr val="tx1"/>
                        </a:solidFill>
                      </a:endParaRPr>
                    </a:p>
                    <a:p>
                      <a:pPr algn="l">
                        <a:buNone/>
                      </a:pPr>
                      <a:r>
                        <a:rPr lang="zh-CN" altLang="en-US" sz="1000" b="0">
                          <a:solidFill>
                            <a:schemeClr val="tx1"/>
                          </a:solidFill>
                        </a:rPr>
                        <a:t>●The uniformity of the lateral wind speed of each single nozzle ≤±2.5%, </a:t>
                      </a:r>
                      <a:endParaRPr lang="zh-CN" altLang="en-US" sz="1000" b="0">
                        <a:solidFill>
                          <a:schemeClr val="tx1"/>
                        </a:solidFill>
                      </a:endParaRPr>
                    </a:p>
                    <a:p>
                      <a:pPr algn="l">
                        <a:buNone/>
                      </a:pPr>
                      <a:r>
                        <a:rPr lang="zh-CN" altLang="en-US" sz="1000" b="0">
                          <a:solidFill>
                            <a:schemeClr val="tx1"/>
                          </a:solidFill>
                        </a:rPr>
                        <a:t>and the uniformity of the wind speed of each single oven ≤±3%;</a:t>
                      </a:r>
                      <a:endParaRPr lang="zh-CN" altLang="en-US" sz="1000" b="0">
                        <a:solidFill>
                          <a:schemeClr val="tx1"/>
                        </a:solidFill>
                      </a:endParaRPr>
                    </a:p>
                    <a:p>
                      <a:pPr algn="l">
                        <a:buNone/>
                      </a:pPr>
                      <a:r>
                        <a:rPr lang="zh-CN" altLang="en-US" sz="1000" b="0">
                          <a:solidFill>
                            <a:schemeClr val="tx1"/>
                          </a:solidFill>
                        </a:rPr>
                        <a:t>●Temperature uniformity of single-station oven ≤ ±1.5%</a:t>
                      </a:r>
                      <a:endParaRPr lang="zh-CN" altLang="en-US" sz="1000" b="0">
                        <a:solidFill>
                          <a:schemeClr val="tx1"/>
                        </a:solidFill>
                      </a:endParaRPr>
                    </a:p>
                  </a:txBody>
                  <a:tcPr/>
                </a:tc>
              </a:tr>
              <a:tr h="313055">
                <a:tc>
                  <a:txBody>
                    <a:bodyPr/>
                    <a:p>
                      <a:pPr algn="l">
                        <a:lnSpc>
                          <a:spcPct val="90000"/>
                        </a:lnSpc>
                        <a:buNone/>
                      </a:pPr>
                      <a:r>
                        <a:rPr lang="zh-CN" altLang="en-US" sz="1000"/>
                        <a:t>设备速度</a:t>
                      </a:r>
                      <a:endParaRPr lang="zh-CN" altLang="en-US" sz="1000"/>
                    </a:p>
                    <a:p>
                      <a:pPr algn="l">
                        <a:lnSpc>
                          <a:spcPct val="90000"/>
                        </a:lnSpc>
                        <a:buNone/>
                      </a:pPr>
                      <a:r>
                        <a:rPr lang="zh-CN" altLang="en-US" sz="1000"/>
                        <a:t>Equipment speed</a:t>
                      </a:r>
                      <a:endParaRPr lang="zh-CN" altLang="en-US" sz="1000"/>
                    </a:p>
                  </a:txBody>
                  <a:tcPr anchor="ctr" anchorCtr="0"/>
                </a:tc>
                <a:tc>
                  <a:txBody>
                    <a:bodyPr/>
                    <a:p>
                      <a:pPr algn="l">
                        <a:buNone/>
                      </a:pPr>
                      <a:r>
                        <a:rPr lang="zh-CN" altLang="en-US" sz="1000"/>
                        <a:t>Max</a:t>
                      </a:r>
                      <a:r>
                        <a:rPr lang="en-US" altLang="zh-CN" sz="1000"/>
                        <a:t>120</a:t>
                      </a:r>
                      <a:r>
                        <a:rPr lang="zh-CN" altLang="en-US" sz="1000"/>
                        <a:t>m/min</a:t>
                      </a:r>
                      <a:endParaRPr lang="zh-CN" altLang="en-US" sz="1000"/>
                    </a:p>
                  </a:txBody>
                  <a:tcPr/>
                </a:tc>
              </a:tr>
              <a:tr h="396875">
                <a:tc>
                  <a:txBody>
                    <a:bodyPr/>
                    <a:p>
                      <a:pPr algn="l">
                        <a:lnSpc>
                          <a:spcPct val="90000"/>
                        </a:lnSpc>
                        <a:buNone/>
                      </a:pPr>
                      <a:r>
                        <a:rPr lang="zh-CN" altLang="en-US" sz="1000"/>
                        <a:t>涂布方式</a:t>
                      </a:r>
                      <a:endParaRPr lang="zh-CN" altLang="en-US" sz="1000"/>
                    </a:p>
                    <a:p>
                      <a:pPr algn="l">
                        <a:lnSpc>
                          <a:spcPct val="90000"/>
                        </a:lnSpc>
                        <a:buNone/>
                      </a:pPr>
                      <a:r>
                        <a:rPr lang="zh-CN" altLang="en-US" sz="1000"/>
                        <a:t>Coating method</a:t>
                      </a:r>
                      <a:endParaRPr lang="zh-CN" altLang="en-US" sz="1000"/>
                    </a:p>
                  </a:txBody>
                  <a:tcPr anchor="ctr" anchorCtr="0"/>
                </a:tc>
                <a:tc>
                  <a:txBody>
                    <a:bodyPr/>
                    <a:p>
                      <a:pPr algn="l">
                        <a:buNone/>
                      </a:pPr>
                      <a:r>
                        <a:rPr lang="zh-CN" altLang="en-US" sz="1000"/>
                        <a:t>微凹版涂布</a:t>
                      </a:r>
                      <a:endParaRPr lang="zh-CN" altLang="en-US" sz="1000"/>
                    </a:p>
                    <a:p>
                      <a:pPr algn="l">
                        <a:buNone/>
                      </a:pPr>
                      <a:r>
                        <a:rPr lang="zh-CN" altLang="en-US" sz="1000"/>
                        <a:t>micro gravure coating</a:t>
                      </a:r>
                      <a:endParaRPr lang="zh-CN" altLang="en-US" sz="1000"/>
                    </a:p>
                  </a:txBody>
                  <a:tcPr/>
                </a:tc>
              </a:tr>
              <a:tr h="411480">
                <a:tc>
                  <a:txBody>
                    <a:bodyPr/>
                    <a:p>
                      <a:pPr algn="l">
                        <a:lnSpc>
                          <a:spcPct val="90000"/>
                        </a:lnSpc>
                        <a:buNone/>
                      </a:pPr>
                      <a:r>
                        <a:rPr lang="zh-CN" altLang="en-US" sz="1000"/>
                        <a:t>主材</a:t>
                      </a:r>
                      <a:endParaRPr lang="zh-CN" altLang="en-US" sz="1000"/>
                    </a:p>
                    <a:p>
                      <a:pPr algn="l">
                        <a:lnSpc>
                          <a:spcPct val="90000"/>
                        </a:lnSpc>
                        <a:buNone/>
                      </a:pPr>
                      <a:r>
                        <a:rPr lang="zh-CN" altLang="en-US" sz="1000"/>
                        <a:t>Principal material</a:t>
                      </a:r>
                      <a:endParaRPr lang="zh-CN" altLang="en-US" sz="1000"/>
                    </a:p>
                  </a:txBody>
                  <a:tcPr anchor="ctr" anchorCtr="0"/>
                </a:tc>
                <a:tc>
                  <a:txBody>
                    <a:bodyPr/>
                    <a:p>
                      <a:pPr algn="l">
                        <a:buNone/>
                      </a:pPr>
                      <a:r>
                        <a:rPr lang="zh-CN" altLang="en-US" sz="1000"/>
                        <a:t>钴酸锂、三元材料、磷酸铁锂、锰酸锂</a:t>
                      </a:r>
                      <a:endParaRPr lang="zh-CN" altLang="en-US" sz="1000"/>
                    </a:p>
                    <a:p>
                      <a:pPr algn="l">
                        <a:buNone/>
                      </a:pPr>
                      <a:r>
                        <a:rPr lang="zh-CN" altLang="en-US" sz="1000"/>
                        <a:t>Lithium cobaltate, ternary material, lithium iron phosphate, lithium manganate</a:t>
                      </a:r>
                      <a:endParaRPr lang="zh-CN" altLang="en-US" sz="1000"/>
                    </a:p>
                  </a:txBody>
                  <a:tcPr/>
                </a:tc>
              </a:tr>
              <a:tr h="286385">
                <a:tc>
                  <a:txBody>
                    <a:bodyPr/>
                    <a:p>
                      <a:pPr algn="l">
                        <a:lnSpc>
                          <a:spcPct val="90000"/>
                        </a:lnSpc>
                        <a:buNone/>
                      </a:pPr>
                      <a:r>
                        <a:rPr lang="zh-CN" altLang="en-US" sz="1000"/>
                        <a:t>粘度（cps）</a:t>
                      </a:r>
                      <a:endParaRPr lang="zh-CN" altLang="en-US" sz="1000"/>
                    </a:p>
                    <a:p>
                      <a:pPr algn="l">
                        <a:lnSpc>
                          <a:spcPct val="90000"/>
                        </a:lnSpc>
                        <a:buNone/>
                      </a:pPr>
                      <a:r>
                        <a:rPr lang="zh-CN" altLang="en-US" sz="1000"/>
                        <a:t>viscosity</a:t>
                      </a:r>
                      <a:endParaRPr lang="zh-CN" altLang="en-US" sz="1000"/>
                    </a:p>
                  </a:txBody>
                  <a:tcPr anchor="ctr" anchorCtr="0"/>
                </a:tc>
                <a:tc>
                  <a:txBody>
                    <a:bodyPr/>
                    <a:p>
                      <a:pPr algn="l">
                        <a:buNone/>
                      </a:pPr>
                      <a:r>
                        <a:rPr lang="zh-CN" altLang="en-US" sz="1000"/>
                        <a:t>1500 ~ 30000cps</a:t>
                      </a:r>
                      <a:endParaRPr lang="zh-CN" altLang="en-US" sz="1000"/>
                    </a:p>
                  </a:txBody>
                  <a:tcPr/>
                </a:tc>
              </a:tr>
              <a:tr h="323215">
                <a:tc>
                  <a:txBody>
                    <a:bodyPr/>
                    <a:p>
                      <a:pPr algn="l">
                        <a:lnSpc>
                          <a:spcPct val="90000"/>
                        </a:lnSpc>
                        <a:buNone/>
                      </a:pPr>
                      <a:r>
                        <a:rPr lang="zh-CN" altLang="en-US" sz="1000"/>
                        <a:t>涂层宽度</a:t>
                      </a:r>
                      <a:endParaRPr lang="zh-CN" altLang="en-US" sz="1000"/>
                    </a:p>
                    <a:p>
                      <a:pPr algn="l">
                        <a:lnSpc>
                          <a:spcPct val="90000"/>
                        </a:lnSpc>
                        <a:buNone/>
                      </a:pPr>
                      <a:r>
                        <a:rPr lang="zh-CN" altLang="en-US" sz="1000"/>
                        <a:t>Coating width</a:t>
                      </a:r>
                      <a:endParaRPr lang="zh-CN" altLang="en-US" sz="1000"/>
                    </a:p>
                  </a:txBody>
                  <a:tcPr anchor="ctr" anchorCtr="0"/>
                </a:tc>
                <a:tc>
                  <a:txBody>
                    <a:bodyPr/>
                    <a:p>
                      <a:pPr algn="l">
                        <a:buNone/>
                      </a:pPr>
                      <a:r>
                        <a:rPr lang="en-US" altLang="zh-CN" sz="1000"/>
                        <a:t>1200</a:t>
                      </a:r>
                      <a:r>
                        <a:rPr lang="zh-CN" altLang="en-US" sz="1000"/>
                        <a:t>mm</a:t>
                      </a:r>
                      <a:endParaRPr lang="zh-CN" altLang="en-US" sz="1000"/>
                    </a:p>
                  </a:txBody>
                  <a:tcPr/>
                </a:tc>
              </a:tr>
              <a:tr h="366395">
                <a:tc>
                  <a:txBody>
                    <a:bodyPr/>
                    <a:p>
                      <a:pPr algn="l">
                        <a:lnSpc>
                          <a:spcPct val="90000"/>
                        </a:lnSpc>
                        <a:buNone/>
                      </a:pPr>
                      <a:r>
                        <a:rPr lang="zh-CN" altLang="en-US" sz="1000"/>
                        <a:t>涂层干厚度（µm）</a:t>
                      </a:r>
                      <a:endParaRPr lang="zh-CN" altLang="en-US" sz="1000"/>
                    </a:p>
                    <a:p>
                      <a:pPr algn="l">
                        <a:lnSpc>
                          <a:spcPct val="90000"/>
                        </a:lnSpc>
                        <a:buNone/>
                      </a:pPr>
                      <a:r>
                        <a:rPr lang="zh-CN" altLang="en-US" sz="1000"/>
                        <a:t>Dry coating thickness</a:t>
                      </a:r>
                      <a:endParaRPr lang="zh-CN" altLang="en-US" sz="1000"/>
                    </a:p>
                  </a:txBody>
                  <a:tcPr anchor="ctr" anchorCtr="0"/>
                </a:tc>
                <a:tc>
                  <a:txBody>
                    <a:bodyPr/>
                    <a:p>
                      <a:pPr algn="l">
                        <a:buNone/>
                      </a:pPr>
                      <a:r>
                        <a:rPr lang="zh-CN" altLang="en-US" sz="1000"/>
                        <a:t>50-200um（不含基材）</a:t>
                      </a:r>
                      <a:endParaRPr lang="zh-CN" altLang="en-US" sz="1000"/>
                    </a:p>
                  </a:txBody>
                  <a:tcPr/>
                </a:tc>
              </a:tr>
              <a:tr h="350520">
                <a:tc>
                  <a:txBody>
                    <a:bodyPr/>
                    <a:p>
                      <a:pPr algn="l">
                        <a:lnSpc>
                          <a:spcPct val="90000"/>
                        </a:lnSpc>
                        <a:buNone/>
                      </a:pPr>
                      <a:r>
                        <a:rPr lang="zh-CN" altLang="en-US" sz="1000"/>
                        <a:t>涂层干厚度误差</a:t>
                      </a:r>
                      <a:endParaRPr lang="zh-CN" altLang="en-US" sz="1000"/>
                    </a:p>
                    <a:p>
                      <a:pPr algn="l">
                        <a:lnSpc>
                          <a:spcPct val="90000"/>
                        </a:lnSpc>
                        <a:buNone/>
                      </a:pPr>
                      <a:r>
                        <a:rPr lang="zh-CN" altLang="en-US" sz="1000"/>
                        <a:t>Coating dry thickness error</a:t>
                      </a:r>
                      <a:endParaRPr lang="zh-CN" altLang="en-US" sz="1000"/>
                    </a:p>
                  </a:txBody>
                  <a:tcPr anchor="ctr" anchorCtr="0"/>
                </a:tc>
                <a:tc>
                  <a:txBody>
                    <a:bodyPr/>
                    <a:p>
                      <a:pPr algn="l">
                        <a:buNone/>
                      </a:pPr>
                      <a:r>
                        <a:rPr lang="zh-CN" altLang="en-US" sz="1000"/>
                        <a:t>单面±</a:t>
                      </a:r>
                      <a:r>
                        <a:rPr lang="en-US" altLang="zh-CN" sz="1000"/>
                        <a:t>0.5</a:t>
                      </a:r>
                      <a:r>
                        <a:rPr lang="zh-CN" altLang="en-US" sz="1000"/>
                        <a:t>μm；</a:t>
                      </a:r>
                      <a:endParaRPr lang="zh-CN" altLang="en-US" sz="1000"/>
                    </a:p>
                    <a:p>
                      <a:pPr algn="l">
                        <a:buNone/>
                      </a:pPr>
                      <a:r>
                        <a:rPr lang="zh-CN" altLang="en-US" sz="1000"/>
                        <a:t>One side ±</a:t>
                      </a:r>
                      <a:r>
                        <a:rPr lang="en-US" altLang="zh-CN" sz="1000"/>
                        <a:t>0.5</a:t>
                      </a:r>
                      <a:r>
                        <a:rPr lang="zh-CN" altLang="en-US" sz="1000"/>
                        <a:t>μm; </a:t>
                      </a:r>
                      <a:endParaRPr lang="zh-CN" altLang="en-US" sz="1000"/>
                    </a:p>
                  </a:txBody>
                  <a:tcPr/>
                </a:tc>
              </a:tr>
              <a:tr h="659765">
                <a:tc>
                  <a:txBody>
                    <a:bodyPr/>
                    <a:p>
                      <a:pPr algn="l">
                        <a:lnSpc>
                          <a:spcPct val="90000"/>
                        </a:lnSpc>
                        <a:buNone/>
                      </a:pPr>
                      <a:r>
                        <a:rPr lang="zh-CN" altLang="en-US" sz="1000"/>
                        <a:t>外观要求</a:t>
                      </a:r>
                      <a:endParaRPr lang="zh-CN" altLang="en-US" sz="1000"/>
                    </a:p>
                    <a:p>
                      <a:pPr algn="l">
                        <a:lnSpc>
                          <a:spcPct val="90000"/>
                        </a:lnSpc>
                        <a:buNone/>
                      </a:pPr>
                      <a:r>
                        <a:rPr lang="zh-CN" altLang="en-US" sz="1000"/>
                        <a:t>Appearance requirement</a:t>
                      </a:r>
                      <a:endParaRPr lang="zh-CN" altLang="en-US" sz="1000"/>
                    </a:p>
                  </a:txBody>
                  <a:tcPr anchor="ctr" anchorCtr="0"/>
                </a:tc>
                <a:tc>
                  <a:txBody>
                    <a:bodyPr/>
                    <a:p>
                      <a:pPr algn="l">
                        <a:buNone/>
                      </a:pPr>
                      <a:r>
                        <a:rPr lang="zh-CN" altLang="en-US" sz="1000"/>
                        <a:t>无皱褶、无损坏、无波浪边、无划伤、无裂纹、无鼓包、无污染等</a:t>
                      </a:r>
                      <a:endParaRPr lang="zh-CN" altLang="en-US" sz="1000"/>
                    </a:p>
                    <a:p>
                      <a:pPr algn="l">
                        <a:buNone/>
                      </a:pPr>
                      <a:r>
                        <a:rPr lang="zh-CN" altLang="en-US" sz="1000"/>
                        <a:t>No wrinkles, no damage, no wave edge, no scratch, no crack, no bulge, no pollution</a:t>
                      </a:r>
                      <a:endParaRPr lang="zh-CN" altLang="en-US" sz="1000"/>
                    </a:p>
                  </a:txBody>
                  <a:tcPr/>
                </a:tc>
              </a:tr>
            </a:tbl>
          </a:graphicData>
        </a:graphic>
      </p:graphicFrame>
      <p:pic>
        <p:nvPicPr>
          <p:cNvPr id="2" name="图片 1" descr="C:/Users/yxf/Desktop/5.png5"/>
          <p:cNvPicPr>
            <a:picLocks noChangeAspect="1"/>
          </p:cNvPicPr>
          <p:nvPr/>
        </p:nvPicPr>
        <p:blipFill>
          <a:blip r:embed="rId3"/>
          <a:srcRect/>
          <a:stretch>
            <a:fillRect/>
          </a:stretch>
        </p:blipFill>
        <p:spPr>
          <a:xfrm>
            <a:off x="57150" y="2091690"/>
            <a:ext cx="4610100" cy="216217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172" y="86365"/>
            <a:ext cx="10972876" cy="1009650"/>
          </a:xfrm>
          <a:prstGeom prst="rect">
            <a:avLst/>
          </a:prstGeom>
          <a:noFill/>
        </p:spPr>
        <p:txBody>
          <a:bodyPr wrap="square" lIns="63500" tIns="25400" rIns="63500" bIns="25400" rtlCol="0" anchor="ctr" anchorCtr="0">
            <a:normAutofit fontScale="90000"/>
          </a:bodyPr>
          <a:p>
            <a:pPr marL="0" indent="0" algn="l">
              <a:lnSpc>
                <a:spcPct val="100000"/>
              </a:lnSpc>
              <a:spcBef>
                <a:spcPts val="0"/>
              </a:spcBef>
              <a:spcAft>
                <a:spcPts val="0"/>
              </a:spcAft>
              <a:buSzPct val="100000"/>
              <a:buNone/>
            </a:pPr>
            <a:r>
              <a:rPr sz="2800" b="1" spc="360" dirty="0">
                <a:solidFill>
                  <a:schemeClr val="accent1"/>
                </a:solidFill>
                <a:uFillTx/>
                <a:latin typeface="微软雅黑" panose="020B0503020204020204" pitchFamily="34" charset="-122"/>
                <a:ea typeface="微软雅黑" panose="020B0503020204020204" pitchFamily="34" charset="-122"/>
              </a:rPr>
              <a:t>高效水凝塔式NMP回收</a:t>
            </a:r>
            <a:endParaRPr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（Efficient water condensate tower NMP recovery）</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3" name="表格 12"/>
          <p:cNvGraphicFramePr/>
          <p:nvPr>
            <p:custDataLst>
              <p:tags r:id="rId2"/>
            </p:custDataLst>
          </p:nvPr>
        </p:nvGraphicFramePr>
        <p:xfrm>
          <a:off x="4743450" y="1028700"/>
          <a:ext cx="7293610" cy="3942080"/>
        </p:xfrm>
        <a:graphic>
          <a:graphicData uri="http://schemas.openxmlformats.org/drawingml/2006/table">
            <a:tbl>
              <a:tblPr firstRow="1" bandRow="1">
                <a:tableStyleId>{5C22544A-7EE6-4342-B048-85BDC9FD1C3A}</a:tableStyleId>
              </a:tblPr>
              <a:tblGrid>
                <a:gridCol w="2169160"/>
                <a:gridCol w="5124450"/>
              </a:tblGrid>
              <a:tr h="2368550">
                <a:tc>
                  <a:txBody>
                    <a:bodyPr/>
                    <a:p>
                      <a:pPr algn="l">
                        <a:lnSpc>
                          <a:spcPct val="9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90000"/>
                        </a:lnSpc>
                        <a:buNone/>
                      </a:pPr>
                      <a:r>
                        <a:rPr lang="zh-CN" altLang="en-US" sz="1000" b="0">
                          <a:solidFill>
                            <a:schemeClr val="tx1"/>
                          </a:solidFill>
                          <a:sym typeface="+mn-ea"/>
                        </a:rPr>
                        <a:t>Principle and application</a:t>
                      </a:r>
                      <a:endParaRPr lang="zh-CN" altLang="en-US" sz="1000" b="0">
                        <a:solidFill>
                          <a:schemeClr val="tx1"/>
                        </a:solidFill>
                      </a:endParaRPr>
                    </a:p>
                    <a:p>
                      <a:pPr algn="l">
                        <a:lnSpc>
                          <a:spcPct val="90000"/>
                        </a:lnSpc>
                        <a:buNone/>
                      </a:pPr>
                      <a:endParaRPr lang="zh-CN" altLang="en-US" sz="1000" b="0">
                        <a:solidFill>
                          <a:schemeClr val="tx1"/>
                        </a:solidFill>
                      </a:endParaRPr>
                    </a:p>
                  </a:txBody>
                  <a:tcPr anchor="ctr" anchorCtr="0"/>
                </a:tc>
                <a:tc>
                  <a:txBody>
                    <a:bodyPr/>
                    <a:p>
                      <a:pPr algn="l">
                        <a:buNone/>
                      </a:pPr>
                      <a:r>
                        <a:rPr lang="zh-CN" altLang="en-US" sz="1000" b="0">
                          <a:solidFill>
                            <a:schemeClr val="tx1"/>
                          </a:solidFill>
                        </a:rPr>
                        <a:t>本系列NMP回收机组利用NMP水溶性高的特点对NMP废气进行处理，水吸附的方式可以把废气中的NMP基本上完全吸收，使NMP的回收率达到99%以上。机组外形美观，占地面积小，性能优越，操作简便。可广泛应用于锂电生产线的涂布环节，在环境相对湿度30-95%范围内，温度≤38℃时正常工作。</a:t>
                      </a:r>
                      <a:endParaRPr lang="zh-CN" altLang="en-US" sz="1000" b="0">
                        <a:solidFill>
                          <a:schemeClr val="tx1"/>
                        </a:solidFill>
                      </a:endParaRPr>
                    </a:p>
                    <a:p>
                      <a:pPr algn="l">
                        <a:buNone/>
                      </a:pPr>
                      <a:r>
                        <a:rPr lang="zh-CN" altLang="en-US" sz="1000" b="0">
                          <a:solidFill>
                            <a:schemeClr val="tx1"/>
                          </a:solidFill>
                        </a:rPr>
                        <a:t>This series of NMP recovery unit uses the characteristics of high water solubility of NMP to treat NMP waste gas, and the water adsorption method can basically absorb NMP in the waste gas, so that the recovery rate of NMP can reach more than 99%. The unit has beautiful appearance, small footprint, superior performance and easy operation. It can be widely used in the coating process of lithium electric production line, and it works normally when the relative humidity of the environment is 30-95% and the temperature is less than 38℃.</a:t>
                      </a:r>
                      <a:endParaRPr lang="zh-CN" altLang="en-US" sz="1000" b="0">
                        <a:solidFill>
                          <a:schemeClr val="tx1"/>
                        </a:solidFill>
                      </a:endParaRPr>
                    </a:p>
                  </a:txBody>
                  <a:tcPr/>
                </a:tc>
              </a:tr>
              <a:tr h="490220">
                <a:tc>
                  <a:txBody>
                    <a:bodyPr/>
                    <a:p>
                      <a:pPr algn="l">
                        <a:lnSpc>
                          <a:spcPct val="90000"/>
                        </a:lnSpc>
                        <a:buNone/>
                      </a:pPr>
                      <a:r>
                        <a:rPr lang="zh-CN" altLang="en-US" sz="1000"/>
                        <a:t>回收率</a:t>
                      </a:r>
                      <a:endParaRPr lang="zh-CN" altLang="en-US" sz="1000"/>
                    </a:p>
                    <a:p>
                      <a:pPr algn="l">
                        <a:lnSpc>
                          <a:spcPct val="90000"/>
                        </a:lnSpc>
                        <a:buNone/>
                      </a:pPr>
                      <a:r>
                        <a:rPr lang="zh-CN" altLang="en-US" sz="1000"/>
                        <a:t>rate of recovery</a:t>
                      </a:r>
                      <a:endParaRPr lang="zh-CN" altLang="en-US" sz="1000"/>
                    </a:p>
                  </a:txBody>
                  <a:tcPr anchor="ctr" anchorCtr="0"/>
                </a:tc>
                <a:tc>
                  <a:txBody>
                    <a:bodyPr/>
                    <a:p>
                      <a:pPr algn="l">
                        <a:buNone/>
                      </a:pPr>
                      <a:r>
                        <a:rPr lang="zh-CN" altLang="en-US" sz="1000"/>
                        <a:t>＞</a:t>
                      </a:r>
                      <a:r>
                        <a:rPr lang="en-US" altLang="zh-CN" sz="1000"/>
                        <a:t>99%</a:t>
                      </a:r>
                      <a:endParaRPr lang="en-US" altLang="zh-CN" sz="1000"/>
                    </a:p>
                  </a:txBody>
                  <a:tcPr/>
                </a:tc>
              </a:tr>
              <a:tr h="532130">
                <a:tc>
                  <a:txBody>
                    <a:bodyPr/>
                    <a:p>
                      <a:pPr algn="l">
                        <a:lnSpc>
                          <a:spcPct val="90000"/>
                        </a:lnSpc>
                        <a:buNone/>
                      </a:pPr>
                      <a:r>
                        <a:rPr lang="zh-CN" altLang="en-US" sz="1000"/>
                        <a:t>湿度范围</a:t>
                      </a:r>
                      <a:endParaRPr lang="zh-CN" altLang="en-US" sz="1000"/>
                    </a:p>
                    <a:p>
                      <a:pPr algn="l">
                        <a:lnSpc>
                          <a:spcPct val="90000"/>
                        </a:lnSpc>
                        <a:buNone/>
                      </a:pPr>
                      <a:r>
                        <a:rPr lang="zh-CN" altLang="en-US" sz="1000"/>
                        <a:t>Humidity range</a:t>
                      </a:r>
                      <a:endParaRPr lang="zh-CN" altLang="en-US" sz="1000"/>
                    </a:p>
                  </a:txBody>
                  <a:tcPr anchor="ctr" anchorCtr="0"/>
                </a:tc>
                <a:tc>
                  <a:txBody>
                    <a:bodyPr/>
                    <a:p>
                      <a:pPr algn="l">
                        <a:buNone/>
                      </a:pPr>
                      <a:r>
                        <a:rPr lang="en-US" altLang="zh-CN" sz="1000"/>
                        <a:t>30-95%</a:t>
                      </a:r>
                      <a:endParaRPr lang="en-US" altLang="zh-CN" sz="1000"/>
                    </a:p>
                  </a:txBody>
                  <a:tcPr/>
                </a:tc>
              </a:tr>
              <a:tr h="551180">
                <a:tc>
                  <a:txBody>
                    <a:bodyPr/>
                    <a:p>
                      <a:pPr algn="l">
                        <a:lnSpc>
                          <a:spcPct val="90000"/>
                        </a:lnSpc>
                        <a:buNone/>
                      </a:pPr>
                      <a:r>
                        <a:rPr lang="zh-CN" altLang="en-US" sz="1000"/>
                        <a:t>温度</a:t>
                      </a:r>
                      <a:endParaRPr lang="zh-CN" altLang="en-US" sz="1000"/>
                    </a:p>
                    <a:p>
                      <a:pPr algn="l">
                        <a:lnSpc>
                          <a:spcPct val="90000"/>
                        </a:lnSpc>
                        <a:buNone/>
                      </a:pPr>
                      <a:r>
                        <a:rPr lang="zh-CN" altLang="en-US" sz="1000"/>
                        <a:t>temperature</a:t>
                      </a:r>
                      <a:endParaRPr lang="zh-CN" altLang="en-US" sz="1000"/>
                    </a:p>
                  </a:txBody>
                  <a:tcPr anchor="ctr" anchorCtr="0"/>
                </a:tc>
                <a:tc>
                  <a:txBody>
                    <a:bodyPr/>
                    <a:p>
                      <a:pPr algn="l">
                        <a:buNone/>
                      </a:pPr>
                      <a:r>
                        <a:rPr lang="en-US" altLang="zh-CN" sz="1000"/>
                        <a:t>≤38℃</a:t>
                      </a:r>
                      <a:endParaRPr lang="en-US" altLang="zh-CN" sz="1000"/>
                    </a:p>
                  </a:txBody>
                  <a:tcPr/>
                </a:tc>
              </a:tr>
            </a:tbl>
          </a:graphicData>
        </a:graphic>
      </p:graphicFrame>
      <p:pic>
        <p:nvPicPr>
          <p:cNvPr id="4" name="图片 3" descr="C:/Users/yxf/Desktop/4.png4"/>
          <p:cNvPicPr>
            <a:picLocks noChangeAspect="1"/>
          </p:cNvPicPr>
          <p:nvPr>
            <p:custDataLst>
              <p:tags r:id="rId3"/>
            </p:custDataLst>
          </p:nvPr>
        </p:nvPicPr>
        <p:blipFill>
          <a:blip r:embed="rId4"/>
          <a:srcRect t="14" b="14"/>
          <a:stretch>
            <a:fillRect/>
          </a:stretch>
        </p:blipFill>
        <p:spPr>
          <a:xfrm>
            <a:off x="968375" y="1330325"/>
            <a:ext cx="2339975" cy="472249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8370" b="38483"/>
          <a:stretch>
            <a:fillRect/>
          </a:stretch>
        </p:blipFill>
        <p:spPr>
          <a:xfrm>
            <a:off x="0" y="1514902"/>
            <a:ext cx="12192000" cy="3493827"/>
          </a:xfrm>
          <a:prstGeom prst="rect">
            <a:avLst/>
          </a:prstGeom>
        </p:spPr>
      </p:pic>
      <p:sp>
        <p:nvSpPr>
          <p:cNvPr id="16" name="矩形 15"/>
          <p:cNvSpPr/>
          <p:nvPr/>
        </p:nvSpPr>
        <p:spPr>
          <a:xfrm>
            <a:off x="-1" y="1682368"/>
            <a:ext cx="12192000" cy="3493827"/>
          </a:xfrm>
          <a:prstGeom prst="rect">
            <a:avLst/>
          </a:prstGeom>
          <a:gradFill>
            <a:gsLst>
              <a:gs pos="16000">
                <a:srgbClr val="394454"/>
              </a:gs>
              <a:gs pos="98000">
                <a:srgbClr val="394454">
                  <a:alpha val="4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5" name="组 14"/>
          <p:cNvGrpSpPr/>
          <p:nvPr/>
        </p:nvGrpSpPr>
        <p:grpSpPr>
          <a:xfrm>
            <a:off x="627797" y="832513"/>
            <a:ext cx="3862317" cy="1992574"/>
            <a:chOff x="955343" y="1201002"/>
            <a:chExt cx="3862317" cy="1992574"/>
          </a:xfrm>
          <a:effectLst>
            <a:outerShdw blurRad="50800" dist="76200" dir="5400000" algn="t" rotWithShape="0">
              <a:prstClr val="black">
                <a:alpha val="22000"/>
              </a:prstClr>
            </a:outerShdw>
          </a:effectLst>
        </p:grpSpPr>
        <p:sp>
          <p:nvSpPr>
            <p:cNvPr id="7" name="矩形 6"/>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4" name="三角形 13"/>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7" name="矩形 36"/>
            <p:cNvSpPr/>
            <p:nvPr/>
          </p:nvSpPr>
          <p:spPr>
            <a:xfrm>
              <a:off x="955343" y="3002018"/>
              <a:ext cx="3862317" cy="191557"/>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17" name="文本框 16"/>
          <p:cNvSpPr txBox="1"/>
          <p:nvPr/>
        </p:nvSpPr>
        <p:spPr>
          <a:xfrm>
            <a:off x="1451619" y="1078172"/>
            <a:ext cx="1426210" cy="1445260"/>
          </a:xfrm>
          <a:prstGeom prst="rect">
            <a:avLst/>
          </a:prstGeom>
          <a:noFill/>
        </p:spPr>
        <p:txBody>
          <a:bodyPr wrap="none" rtlCol="0">
            <a:spAutoFit/>
          </a:bodyPr>
          <a:lstStyle/>
          <a:p>
            <a:r>
              <a:rPr kumimoji="1" lang="en-US" altLang="zh-CN" sz="8800">
                <a:solidFill>
                  <a:schemeClr val="bg1"/>
                </a:solidFill>
                <a:cs typeface="+mn-ea"/>
                <a:sym typeface="+mn-lt"/>
              </a:rPr>
              <a:t>04</a:t>
            </a:r>
            <a:endParaRPr kumimoji="1" lang="zh-CN" altLang="en-US" sz="8800">
              <a:solidFill>
                <a:schemeClr val="bg1"/>
              </a:solidFill>
              <a:cs typeface="+mn-ea"/>
              <a:sym typeface="+mn-lt"/>
            </a:endParaRPr>
          </a:p>
        </p:txBody>
      </p:sp>
      <p:sp>
        <p:nvSpPr>
          <p:cNvPr id="18" name="文本框 17"/>
          <p:cNvSpPr txBox="1"/>
          <p:nvPr/>
        </p:nvSpPr>
        <p:spPr>
          <a:xfrm rot="16200000">
            <a:off x="2699428" y="1704120"/>
            <a:ext cx="1160475" cy="261610"/>
          </a:xfrm>
          <a:prstGeom prst="rect">
            <a:avLst/>
          </a:prstGeom>
          <a:noFill/>
        </p:spPr>
        <p:txBody>
          <a:bodyPr wrap="square" rtlCol="0">
            <a:spAutoFit/>
          </a:bodyPr>
          <a:lstStyle/>
          <a:p>
            <a:pPr algn="dist"/>
            <a:r>
              <a:rPr kumimoji="1" lang="en-US" altLang="zh-CN" sz="1100">
                <a:solidFill>
                  <a:schemeClr val="bg1"/>
                </a:solidFill>
                <a:cs typeface="+mn-ea"/>
                <a:sym typeface="+mn-lt"/>
              </a:rPr>
              <a:t>PART </a:t>
            </a:r>
            <a:endParaRPr kumimoji="1" lang="zh-CN" altLang="en-US" sz="1100">
              <a:solidFill>
                <a:schemeClr val="bg1"/>
              </a:solidFill>
              <a:cs typeface="+mn-ea"/>
              <a:sym typeface="+mn-lt"/>
            </a:endParaRPr>
          </a:p>
        </p:txBody>
      </p:sp>
      <p:sp>
        <p:nvSpPr>
          <p:cNvPr id="54" name="文本框 53"/>
          <p:cNvSpPr txBox="1"/>
          <p:nvPr/>
        </p:nvSpPr>
        <p:spPr>
          <a:xfrm>
            <a:off x="6096000" y="2633529"/>
            <a:ext cx="3835400" cy="1322070"/>
          </a:xfrm>
          <a:prstGeom prst="rect">
            <a:avLst/>
          </a:prstGeom>
          <a:noFill/>
        </p:spPr>
        <p:txBody>
          <a:bodyPr wrap="none" rtlCol="0">
            <a:spAutoFit/>
          </a:bodyPr>
          <a:lstStyle/>
          <a:p>
            <a:pPr algn="l"/>
            <a:r>
              <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制片</a:t>
            </a:r>
            <a:endPar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a:p>
            <a:pPr algn="l"/>
            <a:r>
              <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Electrode making</a:t>
            </a:r>
            <a:endPar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sp>
        <p:nvSpPr>
          <p:cNvPr id="55" name="文本框 54"/>
          <p:cNvSpPr txBox="1"/>
          <p:nvPr/>
        </p:nvSpPr>
        <p:spPr>
          <a:xfrm>
            <a:off x="5935287" y="4039697"/>
            <a:ext cx="4967785" cy="400110"/>
          </a:xfrm>
          <a:prstGeom prst="rect">
            <a:avLst/>
          </a:prstGeom>
          <a:noFill/>
        </p:spPr>
        <p:txBody>
          <a:bodyPr wrap="square" rtlCol="0">
            <a:spAutoFit/>
          </a:bodyPr>
          <a:lstStyle/>
          <a:p>
            <a:pPr algn="ctr"/>
            <a:r>
              <a:rPr lang="zh-CN" altLang="en-US" sz="2000">
                <a:solidFill>
                  <a:schemeClr val="bg1"/>
                </a:solidFill>
                <a:cs typeface="+mn-ea"/>
                <a:sym typeface="+mn-lt"/>
              </a:rPr>
              <a:t>专业诚信    务实高效</a:t>
            </a:r>
            <a:endParaRPr lang="en-US" altLang="zh-CN" sz="2000">
              <a:solidFill>
                <a:schemeClr val="bg1"/>
              </a:solidFill>
              <a:cs typeface="+mn-ea"/>
              <a:sym typeface="+mn-lt"/>
            </a:endParaRPr>
          </a:p>
        </p:txBody>
      </p:sp>
      <p:cxnSp>
        <p:nvCxnSpPr>
          <p:cNvPr id="20" name="直线连接符 19"/>
          <p:cNvCxnSpPr/>
          <p:nvPr/>
        </p:nvCxnSpPr>
        <p:spPr>
          <a:xfrm flipH="1">
            <a:off x="636477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flipH="1">
            <a:off x="972296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828486" y="190803"/>
            <a:ext cx="2002087" cy="904738"/>
            <a:chOff x="5279" y="3026"/>
            <a:chExt cx="3533" cy="1556"/>
          </a:xfrm>
        </p:grpSpPr>
        <p:pic>
          <p:nvPicPr>
            <p:cNvPr id="3" name="图片 2" descr="C:\Users\Administrator\Desktop\亿鑫丰LOGO6.png亿鑫丰LOGO6"/>
            <p:cNvPicPr>
              <a:picLocks noChangeAspect="1"/>
            </p:cNvPicPr>
            <p:nvPr/>
          </p:nvPicPr>
          <p:blipFill>
            <a:blip r:embed="rId2"/>
            <a:srcRect/>
            <a:stretch>
              <a:fillRect/>
            </a:stretch>
          </p:blipFill>
          <p:spPr>
            <a:xfrm>
              <a:off x="5279" y="3026"/>
              <a:ext cx="3533" cy="833"/>
            </a:xfrm>
            <a:prstGeom prst="rect">
              <a:avLst/>
            </a:prstGeom>
          </p:spPr>
        </p:pic>
        <p:sp>
          <p:nvSpPr>
            <p:cNvPr id="4" name="文本框 99"/>
            <p:cNvSpPr txBox="1"/>
            <p:nvPr/>
          </p:nvSpPr>
          <p:spPr>
            <a:xfrm>
              <a:off x="5515" y="4002"/>
              <a:ext cx="3079" cy="580"/>
            </a:xfrm>
            <a:prstGeom prst="rect">
              <a:avLst/>
            </a:prstGeom>
            <a:noFill/>
            <a:ln w="9525">
              <a:noFill/>
            </a:ln>
          </p:spPr>
          <p:txBody>
            <a:bodyPr wrap="square">
              <a:spAutoFit/>
            </a:bodyPr>
            <a:lstStyle/>
            <a:p>
              <a:pPr indent="0"/>
              <a:r>
                <a:rPr lang="zh-CN" altLang="en-US" sz="1400">
                  <a:solidFill>
                    <a:schemeClr val="tx1">
                      <a:lumMod val="85000"/>
                      <a:lumOff val="15000"/>
                    </a:schemeClr>
                  </a:solidFill>
                  <a:cs typeface="+mn-ea"/>
                  <a:sym typeface="+mn-lt"/>
                </a:rPr>
                <a:t>股票代码</a:t>
              </a:r>
              <a:r>
                <a:rPr lang="zh-CN" altLang="en-US" sz="1400" b="1">
                  <a:solidFill>
                    <a:schemeClr val="tx1">
                      <a:lumMod val="85000"/>
                      <a:lumOff val="15000"/>
                    </a:schemeClr>
                  </a:solidFill>
                  <a:cs typeface="+mn-ea"/>
                  <a:sym typeface="+mn-lt"/>
                </a:rPr>
                <a:t>：</a:t>
              </a:r>
              <a:r>
                <a:rPr lang="en-US" altLang="zh-CN" sz="1400" b="1">
                  <a:solidFill>
                    <a:schemeClr val="tx1">
                      <a:lumMod val="85000"/>
                      <a:lumOff val="15000"/>
                    </a:schemeClr>
                  </a:solidFill>
                  <a:cs typeface="+mn-ea"/>
                  <a:sym typeface="+mn-lt"/>
                </a:rPr>
                <a:t>839073</a:t>
              </a:r>
              <a:r>
                <a:rPr lang="en-US" altLang="zh-CN" sz="1600" b="1">
                  <a:solidFill>
                    <a:schemeClr val="tx1">
                      <a:lumMod val="85000"/>
                      <a:lumOff val="15000"/>
                    </a:schemeClr>
                  </a:solidFill>
                  <a:cs typeface="+mn-ea"/>
                  <a:sym typeface="+mn-lt"/>
                </a:rPr>
                <a:t>   </a:t>
              </a:r>
              <a:endParaRPr lang="en-US" altLang="zh-CN" sz="1600" b="1">
                <a:solidFill>
                  <a:schemeClr val="tx1">
                    <a:lumMod val="85000"/>
                    <a:lumOff val="15000"/>
                  </a:schemeClr>
                </a:solidFill>
                <a:cs typeface="+mn-ea"/>
                <a:sym typeface="+mn-lt"/>
              </a:endParaRPr>
            </a:p>
          </p:txBody>
        </p:sp>
      </p:grpSp>
      <p:sp>
        <p:nvSpPr>
          <p:cNvPr id="6" name="文本框 5"/>
          <p:cNvSpPr txBox="1"/>
          <p:nvPr>
            <p:custDataLst>
              <p:tags r:id="rId3"/>
            </p:custDataLst>
          </p:nvPr>
        </p:nvSpPr>
        <p:spPr>
          <a:xfrm>
            <a:off x="6364605" y="4410075"/>
            <a:ext cx="4700270" cy="368300"/>
          </a:xfrm>
          <a:prstGeom prst="rect">
            <a:avLst/>
          </a:prstGeom>
          <a:noFill/>
        </p:spPr>
        <p:txBody>
          <a:bodyPr wrap="square" rtlCol="0">
            <a:spAutoFit/>
          </a:bodyPr>
          <a:p>
            <a:r>
              <a:rPr lang="zh-CN" altLang="en-US">
                <a:solidFill>
                  <a:schemeClr val="bg1"/>
                </a:solidFill>
              </a:rPr>
              <a:t>Challenges and opportunities coexist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172" y="86365"/>
            <a:ext cx="10972876"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辊压机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（Roller press）</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pic>
        <p:nvPicPr>
          <p:cNvPr id="7" name="图片 6" descr="C:/Users/yxf/Desktop/6.png6"/>
          <p:cNvPicPr>
            <a:picLocks noChangeAspect="1"/>
          </p:cNvPicPr>
          <p:nvPr>
            <p:custDataLst>
              <p:tags r:id="rId2"/>
            </p:custDataLst>
          </p:nvPr>
        </p:nvPicPr>
        <p:blipFill>
          <a:blip r:embed="rId3"/>
          <a:srcRect t="119" b="119"/>
          <a:stretch>
            <a:fillRect/>
          </a:stretch>
        </p:blipFill>
        <p:spPr>
          <a:xfrm>
            <a:off x="397510" y="1398905"/>
            <a:ext cx="4159885" cy="2669540"/>
          </a:xfrm>
          <a:prstGeom prst="rect">
            <a:avLst/>
          </a:prstGeom>
        </p:spPr>
      </p:pic>
      <p:pic>
        <p:nvPicPr>
          <p:cNvPr id="5" name="图片 4" descr="C:\Users\yxf\Desktop\4.jpg4"/>
          <p:cNvPicPr>
            <a:picLocks noChangeAspect="1"/>
          </p:cNvPicPr>
          <p:nvPr>
            <p:custDataLst>
              <p:tags r:id="rId4"/>
            </p:custDataLst>
          </p:nvPr>
        </p:nvPicPr>
        <p:blipFill>
          <a:blip r:embed="rId5"/>
          <a:srcRect l="3229" r="3229"/>
          <a:stretch>
            <a:fillRect/>
          </a:stretch>
        </p:blipFill>
        <p:spPr>
          <a:xfrm>
            <a:off x="379095" y="4370705"/>
            <a:ext cx="4178300" cy="1966595"/>
          </a:xfrm>
          <a:prstGeom prst="rect">
            <a:avLst/>
          </a:prstGeom>
        </p:spPr>
      </p:pic>
      <p:graphicFrame>
        <p:nvGraphicFramePr>
          <p:cNvPr id="8" name="表格 7"/>
          <p:cNvGraphicFramePr/>
          <p:nvPr>
            <p:custDataLst>
              <p:tags r:id="rId6"/>
            </p:custDataLst>
          </p:nvPr>
        </p:nvGraphicFramePr>
        <p:xfrm>
          <a:off x="4730750" y="850265"/>
          <a:ext cx="7115810" cy="5244465"/>
        </p:xfrm>
        <a:graphic>
          <a:graphicData uri="http://schemas.openxmlformats.org/drawingml/2006/table">
            <a:tbl>
              <a:tblPr firstRow="1" bandRow="1">
                <a:tableStyleId>{5C22544A-7EE6-4342-B048-85BDC9FD1C3A}</a:tableStyleId>
              </a:tblPr>
              <a:tblGrid>
                <a:gridCol w="1781175"/>
                <a:gridCol w="5334635"/>
              </a:tblGrid>
              <a:tr h="1206500">
                <a:tc>
                  <a:txBody>
                    <a:bodyPr/>
                    <a:p>
                      <a:pPr indent="0" algn="l">
                        <a:lnSpc>
                          <a:spcPct val="100000"/>
                        </a:lnSpc>
                        <a:buFont typeface="Arial" panose="020B0604020202020204" pitchFamily="34" charset="0"/>
                        <a:buNone/>
                      </a:pPr>
                      <a:r>
                        <a:rPr lang="zh-CN" altLang="en-US" sz="1000">
                          <a:solidFill>
                            <a:schemeClr val="tx1"/>
                          </a:solidFill>
                        </a:rPr>
                        <a:t>原理与应用</a:t>
                      </a:r>
                      <a:endParaRPr lang="zh-CN" altLang="en-US" sz="1000">
                        <a:solidFill>
                          <a:schemeClr val="tx1"/>
                        </a:solidFill>
                      </a:endParaRPr>
                    </a:p>
                    <a:p>
                      <a:pPr indent="0" algn="l">
                        <a:lnSpc>
                          <a:spcPct val="100000"/>
                        </a:lnSpc>
                        <a:buFont typeface="Arial" panose="020B0604020202020204" pitchFamily="34" charset="0"/>
                        <a:buNone/>
                      </a:pPr>
                      <a:r>
                        <a:rPr lang="zh-CN" altLang="en-US" sz="1000">
                          <a:solidFill>
                            <a:schemeClr val="tx1"/>
                          </a:solidFill>
                        </a:rPr>
                        <a:t>Principle and application</a:t>
                      </a:r>
                      <a:endParaRPr lang="zh-CN" altLang="en-US" sz="1000">
                        <a:solidFill>
                          <a:schemeClr val="tx1"/>
                        </a:solidFill>
                      </a:endParaRPr>
                    </a:p>
                  </a:txBody>
                  <a:tcPr/>
                </a:tc>
                <a:tc>
                  <a:txBody>
                    <a:bodyPr/>
                    <a:p>
                      <a:pPr algn="l">
                        <a:buNone/>
                      </a:pPr>
                      <a:r>
                        <a:rPr lang="zh-CN" altLang="en-US" sz="1000" b="0">
                          <a:solidFill>
                            <a:schemeClr val="tx1"/>
                          </a:solidFill>
                        </a:rPr>
                        <a:t>设备通过包括放卷，前后张力控制，前后纠偏控制，拉伸机构，预热（仅正极）、辊压，测厚，收卷等组成，极片经辊压后涂覆层密度增加，厚度精度提高，满足恒张力放卷到恒压力碾压再到收卷自动完成，历史数据查询导出，关键参数实时显示、问题报警及原因追溯等功能。</a:t>
                      </a:r>
                      <a:endParaRPr lang="zh-CN" altLang="en-US" sz="1000" b="0">
                        <a:solidFill>
                          <a:schemeClr val="tx1"/>
                        </a:solidFill>
                      </a:endParaRPr>
                    </a:p>
                    <a:p>
                      <a:pPr algn="l">
                        <a:buNone/>
                      </a:pPr>
                      <a:r>
                        <a:rPr lang="zh-CN" altLang="en-US" sz="1000" b="0">
                          <a:solidFill>
                            <a:schemeClr val="tx1"/>
                          </a:solidFill>
                        </a:rPr>
                        <a:t>The equipment is composed of unwinding, front and rear tension control, front and rear correction control, stretching mechanism, preheating (only positive electrode), roll pressing, thickness measurement, winding and so on. After rolling the pole sheet, the coating layer density increases and the thickness accuracy improves, which can meet the requirement of constant tension unwinding to constant pressure rolling and then to automatic winding, and historical data query and export. Key parameter real-time display, problem alarm and cause tracing functions.</a:t>
                      </a:r>
                      <a:endParaRPr lang="zh-CN" altLang="en-US" sz="1000" b="0">
                        <a:solidFill>
                          <a:schemeClr val="tx1"/>
                        </a:solidFill>
                      </a:endParaRPr>
                    </a:p>
                  </a:txBody>
                  <a:tcPr/>
                </a:tc>
              </a:tr>
              <a:tr h="300355">
                <a:tc>
                  <a:txBody>
                    <a:bodyPr/>
                    <a:p>
                      <a:pPr algn="l">
                        <a:buNone/>
                      </a:pPr>
                      <a:r>
                        <a:rPr lang="zh-CN" altLang="en-US" sz="1000" b="0">
                          <a:solidFill>
                            <a:schemeClr val="tx1"/>
                          </a:solidFill>
                        </a:rPr>
                        <a:t>设备速度</a:t>
                      </a:r>
                      <a:endParaRPr lang="zh-CN" altLang="en-US" sz="1000" b="0">
                        <a:solidFill>
                          <a:schemeClr val="tx1"/>
                        </a:solidFill>
                      </a:endParaRPr>
                    </a:p>
                    <a:p>
                      <a:pPr algn="l">
                        <a:buNone/>
                      </a:pPr>
                      <a:r>
                        <a:rPr lang="zh-CN" altLang="en-US" sz="1000">
                          <a:sym typeface="+mn-ea"/>
                        </a:rPr>
                        <a:t>Equipment speed</a:t>
                      </a:r>
                      <a:endParaRPr lang="zh-CN" altLang="en-US" sz="1000" b="0">
                        <a:solidFill>
                          <a:schemeClr val="tx1"/>
                        </a:solidFill>
                      </a:endParaRPr>
                    </a:p>
                  </a:txBody>
                  <a:tcPr/>
                </a:tc>
                <a:tc>
                  <a:txBody>
                    <a:bodyPr/>
                    <a:p>
                      <a:pPr algn="l">
                        <a:buNone/>
                      </a:pPr>
                      <a:r>
                        <a:rPr lang="zh-CN" altLang="en-US" sz="1000" b="0">
                          <a:solidFill>
                            <a:schemeClr val="tx1"/>
                          </a:solidFill>
                        </a:rPr>
                        <a:t>10m/min（Max 15m/min）</a:t>
                      </a:r>
                      <a:endParaRPr lang="zh-CN" altLang="en-US" sz="1000" b="0">
                        <a:solidFill>
                          <a:schemeClr val="tx1"/>
                        </a:solidFill>
                      </a:endParaRPr>
                    </a:p>
                  </a:txBody>
                  <a:tcPr/>
                </a:tc>
              </a:tr>
              <a:tr h="369570">
                <a:tc>
                  <a:txBody>
                    <a:bodyPr/>
                    <a:p>
                      <a:pPr algn="l">
                        <a:buNone/>
                      </a:pPr>
                      <a:r>
                        <a:rPr lang="zh-CN" altLang="en-US" sz="1000" b="0">
                          <a:solidFill>
                            <a:schemeClr val="tx1"/>
                          </a:solidFill>
                        </a:rPr>
                        <a:t>箔材厚度</a:t>
                      </a:r>
                      <a:endParaRPr lang="zh-CN" altLang="en-US" sz="1000" b="0">
                        <a:solidFill>
                          <a:schemeClr val="tx1"/>
                        </a:solidFill>
                      </a:endParaRPr>
                    </a:p>
                    <a:p>
                      <a:pPr algn="l">
                        <a:buNone/>
                      </a:pPr>
                      <a:r>
                        <a:rPr lang="zh-CN" altLang="en-US" sz="1000" b="0">
                          <a:solidFill>
                            <a:schemeClr val="tx1"/>
                          </a:solidFill>
                        </a:rPr>
                        <a:t>Foil thickness</a:t>
                      </a:r>
                      <a:endParaRPr lang="zh-CN" altLang="en-US" sz="1000" b="0">
                        <a:solidFill>
                          <a:schemeClr val="tx1"/>
                        </a:solidFill>
                      </a:endParaRPr>
                    </a:p>
                  </a:txBody>
                  <a:tcPr/>
                </a:tc>
                <a:tc>
                  <a:txBody>
                    <a:bodyPr/>
                    <a:p>
                      <a:pPr algn="l">
                        <a:buNone/>
                      </a:pPr>
                      <a:r>
                        <a:rPr lang="zh-CN" altLang="en-US" sz="1000" b="0">
                          <a:solidFill>
                            <a:schemeClr val="tx1"/>
                          </a:solidFill>
                        </a:rPr>
                        <a:t>正：10～30um</a:t>
                      </a:r>
                      <a:endParaRPr lang="zh-CN" altLang="en-US" sz="1000" b="0">
                        <a:solidFill>
                          <a:schemeClr val="tx1"/>
                        </a:solidFill>
                      </a:endParaRPr>
                    </a:p>
                    <a:p>
                      <a:pPr algn="l">
                        <a:buNone/>
                      </a:pPr>
                      <a:r>
                        <a:rPr lang="zh-CN" altLang="en-US" sz="1000" b="0">
                          <a:solidFill>
                            <a:schemeClr val="tx1"/>
                          </a:solidFill>
                        </a:rPr>
                        <a:t>负：6～20um</a:t>
                      </a:r>
                      <a:endParaRPr lang="zh-CN" altLang="en-US" sz="1000" b="0">
                        <a:solidFill>
                          <a:schemeClr val="tx1"/>
                        </a:solidFill>
                      </a:endParaRPr>
                    </a:p>
                  </a:txBody>
                  <a:tcPr/>
                </a:tc>
              </a:tr>
              <a:tr h="478790">
                <a:tc>
                  <a:txBody>
                    <a:bodyPr/>
                    <a:p>
                      <a:pPr algn="l">
                        <a:buNone/>
                      </a:pPr>
                      <a:r>
                        <a:rPr lang="zh-CN" altLang="en-US" sz="1000" b="0">
                          <a:solidFill>
                            <a:schemeClr val="tx1"/>
                          </a:solidFill>
                        </a:rPr>
                        <a:t>极片厚度</a:t>
                      </a:r>
                      <a:endParaRPr lang="zh-CN" altLang="en-US" sz="1000" b="0">
                        <a:solidFill>
                          <a:schemeClr val="tx1"/>
                        </a:solidFill>
                      </a:endParaRPr>
                    </a:p>
                    <a:p>
                      <a:pPr algn="l">
                        <a:buNone/>
                      </a:pPr>
                      <a:r>
                        <a:rPr lang="zh-CN" altLang="en-US" sz="1000" b="0">
                          <a:solidFill>
                            <a:schemeClr val="tx1"/>
                          </a:solidFill>
                        </a:rPr>
                        <a:t>Pole plate thickness</a:t>
                      </a:r>
                      <a:endParaRPr lang="zh-CN" altLang="en-US" sz="1000" b="0">
                        <a:solidFill>
                          <a:schemeClr val="tx1"/>
                        </a:solidFill>
                      </a:endParaRPr>
                    </a:p>
                  </a:txBody>
                  <a:tcPr/>
                </a:tc>
                <a:tc>
                  <a:txBody>
                    <a:bodyPr/>
                    <a:p>
                      <a:pPr algn="l">
                        <a:buNone/>
                      </a:pPr>
                      <a:r>
                        <a:rPr lang="zh-CN" altLang="en-US" sz="1000" b="0">
                          <a:solidFill>
                            <a:schemeClr val="tx1"/>
                          </a:solidFill>
                        </a:rPr>
                        <a:t>50～300 µm</a:t>
                      </a:r>
                      <a:endParaRPr lang="zh-CN" altLang="en-US" sz="1000" b="0">
                        <a:solidFill>
                          <a:schemeClr val="tx1"/>
                        </a:solidFill>
                      </a:endParaRPr>
                    </a:p>
                  </a:txBody>
                  <a:tcPr/>
                </a:tc>
              </a:tr>
              <a:tr h="233680">
                <a:tc>
                  <a:txBody>
                    <a:bodyPr/>
                    <a:p>
                      <a:pPr algn="l">
                        <a:buNone/>
                      </a:pPr>
                      <a:r>
                        <a:rPr lang="zh-CN" altLang="en-US" sz="1000" b="0">
                          <a:solidFill>
                            <a:schemeClr val="tx1"/>
                          </a:solidFill>
                        </a:rPr>
                        <a:t>箔材宽度W1</a:t>
                      </a:r>
                      <a:endParaRPr lang="zh-CN" altLang="en-US" sz="1000" b="0">
                        <a:solidFill>
                          <a:schemeClr val="tx1"/>
                        </a:solidFill>
                      </a:endParaRPr>
                    </a:p>
                    <a:p>
                      <a:pPr algn="l">
                        <a:buNone/>
                      </a:pPr>
                      <a:r>
                        <a:rPr lang="zh-CN" altLang="en-US" sz="1000" b="0">
                          <a:solidFill>
                            <a:schemeClr val="tx1"/>
                          </a:solidFill>
                        </a:rPr>
                        <a:t>Foil width W1</a:t>
                      </a:r>
                      <a:endParaRPr lang="zh-CN" altLang="en-US" sz="1000" b="0">
                        <a:solidFill>
                          <a:schemeClr val="tx1"/>
                        </a:solidFill>
                      </a:endParaRPr>
                    </a:p>
                  </a:txBody>
                  <a:tcPr/>
                </a:tc>
                <a:tc>
                  <a:txBody>
                    <a:bodyPr/>
                    <a:p>
                      <a:pPr algn="l">
                        <a:buNone/>
                      </a:pPr>
                      <a:r>
                        <a:rPr lang="zh-CN" altLang="en-US" sz="1000" b="0">
                          <a:solidFill>
                            <a:schemeClr val="tx1"/>
                          </a:solidFill>
                        </a:rPr>
                        <a:t>≤400mm</a:t>
                      </a:r>
                      <a:endParaRPr lang="zh-CN" altLang="en-US" sz="1000" b="0">
                        <a:solidFill>
                          <a:schemeClr val="tx1"/>
                        </a:solidFill>
                      </a:endParaRPr>
                    </a:p>
                  </a:txBody>
                  <a:tcPr/>
                </a:tc>
              </a:tr>
              <a:tr h="458470">
                <a:tc>
                  <a:txBody>
                    <a:bodyPr/>
                    <a:p>
                      <a:pPr algn="l">
                        <a:buNone/>
                      </a:pPr>
                      <a:r>
                        <a:rPr lang="zh-CN" altLang="en-US" sz="1000" b="0">
                          <a:solidFill>
                            <a:schemeClr val="tx1"/>
                          </a:solidFill>
                        </a:rPr>
                        <a:t>辊压极片厚度精度</a:t>
                      </a:r>
                      <a:endParaRPr lang="zh-CN" altLang="en-US" sz="1000" b="0">
                        <a:solidFill>
                          <a:schemeClr val="tx1"/>
                        </a:solidFill>
                      </a:endParaRPr>
                    </a:p>
                    <a:p>
                      <a:pPr algn="l">
                        <a:buNone/>
                      </a:pPr>
                      <a:r>
                        <a:rPr lang="zh-CN" altLang="en-US" sz="1000" b="0">
                          <a:solidFill>
                            <a:schemeClr val="tx1"/>
                          </a:solidFill>
                        </a:rPr>
                        <a:t>Roll plate thickness accuracy</a:t>
                      </a:r>
                      <a:endParaRPr lang="zh-CN" altLang="en-US" sz="1000" b="0">
                        <a:solidFill>
                          <a:schemeClr val="tx1"/>
                        </a:solidFill>
                      </a:endParaRPr>
                    </a:p>
                  </a:txBody>
                  <a:tcPr/>
                </a:tc>
                <a:tc>
                  <a:txBody>
                    <a:bodyPr/>
                    <a:p>
                      <a:pPr algn="l">
                        <a:buNone/>
                      </a:pPr>
                      <a:r>
                        <a:rPr lang="zh-CN" altLang="en-US" sz="1000" b="0">
                          <a:solidFill>
                            <a:schemeClr val="tx1"/>
                          </a:solidFill>
                        </a:rPr>
                        <a:t>±2μm（正常区Normal area），CPK≥1.33</a:t>
                      </a:r>
                      <a:endParaRPr lang="zh-CN" altLang="en-US" sz="1000" b="0">
                        <a:solidFill>
                          <a:schemeClr val="tx1"/>
                        </a:solidFill>
                      </a:endParaRPr>
                    </a:p>
                    <a:p>
                      <a:pPr algn="l">
                        <a:buNone/>
                      </a:pPr>
                      <a:r>
                        <a:rPr lang="zh-CN" altLang="en-US" sz="1000" b="0">
                          <a:solidFill>
                            <a:schemeClr val="tx1"/>
                          </a:solidFill>
                        </a:rPr>
                        <a:t>±3μm（削薄区Thinned zone），CPK≥1.33</a:t>
                      </a:r>
                      <a:endParaRPr lang="zh-CN" altLang="en-US" sz="1000" b="0">
                        <a:solidFill>
                          <a:schemeClr val="tx1"/>
                        </a:solidFill>
                      </a:endParaRPr>
                    </a:p>
                  </a:txBody>
                  <a:tcPr/>
                </a:tc>
              </a:tr>
              <a:tr h="578485">
                <a:tc>
                  <a:txBody>
                    <a:bodyPr/>
                    <a:p>
                      <a:pPr algn="l">
                        <a:buNone/>
                      </a:pPr>
                      <a:r>
                        <a:rPr lang="zh-CN" altLang="en-US" sz="1000" b="0">
                          <a:solidFill>
                            <a:schemeClr val="tx1"/>
                          </a:solidFill>
                        </a:rPr>
                        <a:t>压实密度</a:t>
                      </a:r>
                      <a:endParaRPr lang="zh-CN" altLang="en-US" sz="1000" b="0">
                        <a:solidFill>
                          <a:schemeClr val="tx1"/>
                        </a:solidFill>
                      </a:endParaRPr>
                    </a:p>
                    <a:p>
                      <a:pPr algn="l">
                        <a:buNone/>
                      </a:pPr>
                      <a:r>
                        <a:rPr lang="zh-CN" altLang="en-US" sz="1000" b="0">
                          <a:solidFill>
                            <a:schemeClr val="tx1"/>
                          </a:solidFill>
                        </a:rPr>
                        <a:t>Compaction density</a:t>
                      </a:r>
                      <a:endParaRPr lang="zh-CN" altLang="en-US" sz="1000" b="0">
                        <a:solidFill>
                          <a:schemeClr val="tx1"/>
                        </a:solidFill>
                      </a:endParaRPr>
                    </a:p>
                  </a:txBody>
                  <a:tcPr/>
                </a:tc>
                <a:tc>
                  <a:txBody>
                    <a:bodyPr/>
                    <a:p>
                      <a:pPr algn="l">
                        <a:buNone/>
                      </a:pPr>
                      <a:r>
                        <a:rPr lang="zh-CN" altLang="en-US" sz="1000" b="0">
                          <a:solidFill>
                            <a:schemeClr val="tx1"/>
                          </a:solidFill>
                        </a:rPr>
                        <a:t>正极压实（Positive electrode compaction） 3.4 g/cm3~3.6 g/cm3（三元ternary），2.2g/cm3~2.6 g/cm3（铁锂Lithium iron）；负极压实（Negative electrode compaction） 1.5 g/cm3~1.7 g/cm3</a:t>
                      </a:r>
                      <a:endParaRPr lang="zh-CN" altLang="en-US" sz="1000" b="0">
                        <a:solidFill>
                          <a:schemeClr val="tx1"/>
                        </a:solidFill>
                      </a:endParaRPr>
                    </a:p>
                  </a:txBody>
                  <a:tcPr/>
                </a:tc>
              </a:tr>
              <a:tr h="417830">
                <a:tc>
                  <a:txBody>
                    <a:bodyPr/>
                    <a:p>
                      <a:pPr algn="l">
                        <a:buNone/>
                      </a:pPr>
                      <a:r>
                        <a:rPr lang="zh-CN" altLang="en-US" sz="1000" b="0">
                          <a:solidFill>
                            <a:schemeClr val="tx1"/>
                          </a:solidFill>
                        </a:rPr>
                        <a:t>收卷对齐度</a:t>
                      </a:r>
                      <a:endParaRPr lang="zh-CN" altLang="en-US" sz="1000" b="0">
                        <a:solidFill>
                          <a:schemeClr val="tx1"/>
                        </a:solidFill>
                      </a:endParaRPr>
                    </a:p>
                    <a:p>
                      <a:pPr algn="l">
                        <a:buNone/>
                      </a:pPr>
                      <a:r>
                        <a:rPr lang="zh-CN" altLang="en-US" sz="1000" b="0">
                          <a:solidFill>
                            <a:schemeClr val="tx1"/>
                          </a:solidFill>
                        </a:rPr>
                        <a:t>Winding alignment</a:t>
                      </a:r>
                      <a:endParaRPr lang="zh-CN" altLang="en-US" sz="1000" b="0">
                        <a:solidFill>
                          <a:schemeClr val="tx1"/>
                        </a:solidFill>
                      </a:endParaRPr>
                    </a:p>
                  </a:txBody>
                  <a:tcPr/>
                </a:tc>
                <a:tc>
                  <a:txBody>
                    <a:bodyPr/>
                    <a:p>
                      <a:pPr algn="l">
                        <a:buNone/>
                      </a:pPr>
                      <a:r>
                        <a:rPr lang="zh-CN" altLang="en-US" sz="1000" b="0">
                          <a:solidFill>
                            <a:schemeClr val="tx1"/>
                          </a:solidFill>
                        </a:rPr>
                        <a:t>±0.5mm</a:t>
                      </a:r>
                      <a:endParaRPr lang="zh-CN" altLang="en-US" sz="1000" b="0">
                        <a:solidFill>
                          <a:schemeClr val="tx1"/>
                        </a:solidFill>
                      </a:endParaRPr>
                    </a:p>
                  </a:txBody>
                  <a:tcPr/>
                </a:tc>
              </a:tr>
              <a:tr h="506730">
                <a:tc>
                  <a:txBody>
                    <a:bodyPr/>
                    <a:p>
                      <a:pPr algn="l">
                        <a:buNone/>
                      </a:pPr>
                      <a:r>
                        <a:rPr lang="zh-CN" altLang="en-US" sz="1000" b="0">
                          <a:solidFill>
                            <a:schemeClr val="tx1"/>
                          </a:solidFill>
                        </a:rPr>
                        <a:t>外观要求</a:t>
                      </a:r>
                      <a:endParaRPr lang="zh-CN" altLang="en-US" sz="1000" b="0">
                        <a:solidFill>
                          <a:schemeClr val="tx1"/>
                        </a:solidFill>
                      </a:endParaRPr>
                    </a:p>
                    <a:p>
                      <a:pPr algn="l">
                        <a:buNone/>
                      </a:pPr>
                      <a:r>
                        <a:rPr lang="zh-CN" altLang="en-US" sz="1000" b="0">
                          <a:solidFill>
                            <a:schemeClr val="tx1"/>
                          </a:solidFill>
                        </a:rPr>
                        <a:t>Appearance requirement</a:t>
                      </a:r>
                      <a:endParaRPr lang="zh-CN" altLang="en-US" sz="1000" b="0">
                        <a:solidFill>
                          <a:schemeClr val="tx1"/>
                        </a:solidFill>
                      </a:endParaRPr>
                    </a:p>
                  </a:txBody>
                  <a:tcPr/>
                </a:tc>
                <a:tc>
                  <a:txBody>
                    <a:bodyPr/>
                    <a:p>
                      <a:pPr indent="0" algn="l">
                        <a:buNone/>
                      </a:pPr>
                      <a:r>
                        <a:rPr lang="en-US" sz="1000" b="0">
                          <a:solidFill>
                            <a:schemeClr val="tx1"/>
                          </a:solidFill>
                          <a:latin typeface="宋体" panose="02010600030101010101" pitchFamily="2" charset="-122"/>
                          <a:ea typeface="宋体" panose="02010600030101010101" pitchFamily="2" charset="-122"/>
                          <a:cs typeface="宋体" panose="02010600030101010101" pitchFamily="2" charset="-122"/>
                        </a:rPr>
                        <a:t>无皱褶、无损坏、无波浪边，无划伤、无裂纹、无鼓包、无污染等</a:t>
                      </a:r>
                      <a:endParaRPr lang="en-US" sz="1000" b="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altLang="en-US" sz="1000" b="0">
                          <a:solidFill>
                            <a:schemeClr val="tx1"/>
                          </a:solidFill>
                          <a:latin typeface="宋体" panose="02010600030101010101" pitchFamily="2" charset="-122"/>
                          <a:ea typeface="宋体" panose="02010600030101010101" pitchFamily="2" charset="-122"/>
                          <a:cs typeface="宋体" panose="02010600030101010101" pitchFamily="2" charset="-122"/>
                        </a:rPr>
                        <a:t>No wrinkles, no damage, no wave edge, no scratch, no crack, no bulge, no pollution, etc</a:t>
                      </a:r>
                      <a:endParaRPr lang="en-US" altLang="en-US" sz="1000" b="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tc>
              </a:tr>
            </a:tbl>
          </a:graphicData>
        </a:graphic>
      </p:graphicFrame>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172" y="86365"/>
            <a:ext cx="10972876"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分切机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（Slitting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pic>
        <p:nvPicPr>
          <p:cNvPr id="15" name="图片 3" descr="C:/Users/yxf/Desktop/7.png7"/>
          <p:cNvPicPr>
            <a:picLocks noChangeAspect="1"/>
          </p:cNvPicPr>
          <p:nvPr>
            <p:custDataLst>
              <p:tags r:id="rId2"/>
            </p:custDataLst>
          </p:nvPr>
        </p:nvPicPr>
        <p:blipFill>
          <a:blip r:embed="rId3"/>
          <a:srcRect l="80" r="80"/>
          <a:stretch>
            <a:fillRect/>
          </a:stretch>
        </p:blipFill>
        <p:spPr>
          <a:xfrm>
            <a:off x="387350" y="1261745"/>
            <a:ext cx="3949700" cy="3193415"/>
          </a:xfrm>
          <a:prstGeom prst="rect">
            <a:avLst/>
          </a:prstGeom>
        </p:spPr>
      </p:pic>
      <p:graphicFrame>
        <p:nvGraphicFramePr>
          <p:cNvPr id="23" name="表格 22"/>
          <p:cNvGraphicFramePr/>
          <p:nvPr>
            <p:custDataLst>
              <p:tags r:id="rId4"/>
            </p:custDataLst>
          </p:nvPr>
        </p:nvGraphicFramePr>
        <p:xfrm>
          <a:off x="5019675" y="988060"/>
          <a:ext cx="6776720" cy="5052695"/>
        </p:xfrm>
        <a:graphic>
          <a:graphicData uri="http://schemas.openxmlformats.org/drawingml/2006/table">
            <a:tbl>
              <a:tblPr firstRow="1" bandRow="1">
                <a:tableStyleId>{5C22544A-7EE6-4342-B048-85BDC9FD1C3A}</a:tableStyleId>
              </a:tblPr>
              <a:tblGrid>
                <a:gridCol w="2343785"/>
                <a:gridCol w="4432935"/>
              </a:tblGrid>
              <a:tr h="1213485">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sym typeface="+mn-ea"/>
                        </a:rPr>
                        <a:t>Principle and application</a:t>
                      </a:r>
                      <a:endParaRPr lang="zh-CN" altLang="en-US" sz="1000" b="0">
                        <a:solidFill>
                          <a:schemeClr val="tx1"/>
                        </a:solidFill>
                        <a:sym typeface="+mn-ea"/>
                      </a:endParaRPr>
                    </a:p>
                  </a:txBody>
                  <a:tcPr/>
                </a:tc>
                <a:tc>
                  <a:txBody>
                    <a:bodyPr/>
                    <a:p>
                      <a:pPr algn="l">
                        <a:lnSpc>
                          <a:spcPct val="100000"/>
                        </a:lnSpc>
                        <a:buNone/>
                      </a:pPr>
                      <a:r>
                        <a:rPr lang="zh-CN" altLang="en-US" sz="1000" b="0">
                          <a:solidFill>
                            <a:schemeClr val="tx1"/>
                          </a:solidFill>
                        </a:rPr>
                        <a:t>该设备的工作原理是采用磁粉被动放料，通过自动控制系统控制极片放卷张力，使极片经过环形分条刀时自动分切成需要的规格，工序完成后极片根据用户设定的张力值恒张力</a:t>
                      </a:r>
                      <a:endParaRPr lang="zh-CN" altLang="en-US" sz="1000" b="0">
                        <a:solidFill>
                          <a:schemeClr val="tx1"/>
                        </a:solidFill>
                      </a:endParaRPr>
                    </a:p>
                    <a:p>
                      <a:pPr algn="l">
                        <a:lnSpc>
                          <a:spcPct val="100000"/>
                        </a:lnSpc>
                        <a:buNone/>
                      </a:pPr>
                      <a:r>
                        <a:rPr lang="zh-CN" altLang="en-US" sz="1000" b="0">
                          <a:solidFill>
                            <a:schemeClr val="tx1"/>
                          </a:solidFill>
                        </a:rPr>
                        <a:t>The working principle of the equipment is to use magnetic powder passive discharge, through the automatic control system to control the tension of the pole sheet, so that the pole sheet through the ring slitter knife automatically cut into the required specifications, after the completion of the process, the pole sheet according to the tension value set by the user constant tension</a:t>
                      </a:r>
                      <a:endParaRPr lang="zh-CN" altLang="en-US" sz="1000" b="0">
                        <a:solidFill>
                          <a:schemeClr val="tx1"/>
                        </a:solidFill>
                      </a:endParaRPr>
                    </a:p>
                  </a:txBody>
                  <a:tcPr/>
                </a:tc>
              </a:tr>
              <a:tr h="467360">
                <a:tc>
                  <a:txBody>
                    <a:bodyPr/>
                    <a:p>
                      <a:pPr algn="l">
                        <a:lnSpc>
                          <a:spcPct val="100000"/>
                        </a:lnSpc>
                        <a:buNone/>
                      </a:pPr>
                      <a:r>
                        <a:rPr lang="zh-CN" altLang="en-US" sz="1000"/>
                        <a:t>生产速度</a:t>
                      </a:r>
                      <a:endParaRPr lang="zh-CN" altLang="en-US" sz="1000"/>
                    </a:p>
                    <a:p>
                      <a:pPr algn="l">
                        <a:lnSpc>
                          <a:spcPct val="100000"/>
                        </a:lnSpc>
                        <a:buNone/>
                      </a:pPr>
                      <a:r>
                        <a:rPr lang="zh-CN" altLang="en-US" sz="1000"/>
                        <a:t>Production rate</a:t>
                      </a:r>
                      <a:endParaRPr lang="zh-CN" altLang="en-US" sz="1000"/>
                    </a:p>
                  </a:txBody>
                  <a:tcPr/>
                </a:tc>
                <a:tc>
                  <a:txBody>
                    <a:bodyPr/>
                    <a:p>
                      <a:pPr algn="l">
                        <a:lnSpc>
                          <a:spcPct val="100000"/>
                        </a:lnSpc>
                        <a:buNone/>
                      </a:pPr>
                      <a:r>
                        <a:rPr lang="zh-CN" altLang="en-US" sz="1000" b="0"/>
                        <a:t>5～80m/min；</a:t>
                      </a:r>
                      <a:endParaRPr lang="zh-CN" altLang="en-US" sz="1000" b="0"/>
                    </a:p>
                  </a:txBody>
                  <a:tcPr/>
                </a:tc>
              </a:tr>
              <a:tr h="466090">
                <a:tc>
                  <a:txBody>
                    <a:bodyPr/>
                    <a:p>
                      <a:pPr algn="l">
                        <a:lnSpc>
                          <a:spcPct val="100000"/>
                        </a:lnSpc>
                        <a:buNone/>
                      </a:pPr>
                      <a:r>
                        <a:rPr lang="zh-CN" altLang="en-US" sz="1000"/>
                        <a:t>分切方式</a:t>
                      </a:r>
                      <a:endParaRPr lang="zh-CN" altLang="en-US" sz="1000"/>
                    </a:p>
                    <a:p>
                      <a:pPr algn="l">
                        <a:lnSpc>
                          <a:spcPct val="100000"/>
                        </a:lnSpc>
                        <a:buNone/>
                      </a:pPr>
                      <a:r>
                        <a:rPr lang="zh-CN" altLang="en-US" sz="1000"/>
                        <a:t>slitting</a:t>
                      </a:r>
                      <a:endParaRPr lang="zh-CN" altLang="en-US" sz="1000"/>
                    </a:p>
                  </a:txBody>
                  <a:tcPr/>
                </a:tc>
                <a:tc>
                  <a:txBody>
                    <a:bodyPr/>
                    <a:p>
                      <a:pPr algn="l">
                        <a:lnSpc>
                          <a:spcPct val="100000"/>
                        </a:lnSpc>
                        <a:buNone/>
                      </a:pPr>
                      <a:r>
                        <a:rPr lang="zh-CN" altLang="en-US" sz="1000" b="0"/>
                        <a:t>五金分切，一分二</a:t>
                      </a:r>
                      <a:r>
                        <a:rPr lang="en-US" altLang="zh-CN" sz="1000" b="0"/>
                        <a:t>.</a:t>
                      </a:r>
                      <a:r>
                        <a:rPr lang="zh-CN" altLang="en-US" sz="1000" b="0"/>
                        <a:t>一分四</a:t>
                      </a:r>
                      <a:r>
                        <a:rPr lang="en-US" altLang="zh-CN" sz="1000" b="0"/>
                        <a:t>.</a:t>
                      </a:r>
                      <a:r>
                        <a:rPr lang="zh-CN" altLang="en-US" sz="1000" b="0"/>
                        <a:t>一分六</a:t>
                      </a:r>
                      <a:r>
                        <a:rPr lang="en-US" altLang="zh-CN" sz="1000" b="0"/>
                        <a:t>~</a:t>
                      </a:r>
                      <a:r>
                        <a:rPr lang="zh-CN" altLang="en-US" sz="1000" b="0"/>
                        <a:t>等</a:t>
                      </a:r>
                      <a:endParaRPr lang="zh-CN" altLang="en-US" sz="1000" b="0"/>
                    </a:p>
                    <a:p>
                      <a:pPr algn="l">
                        <a:lnSpc>
                          <a:spcPct val="100000"/>
                        </a:lnSpc>
                        <a:buNone/>
                      </a:pPr>
                      <a:r>
                        <a:rPr lang="zh-CN" altLang="en-US" sz="1000" b="0"/>
                        <a:t>Hardware cut, one for two. Four for one. Six for one. Wait</a:t>
                      </a:r>
                      <a:endParaRPr lang="zh-CN" altLang="en-US" sz="1000" b="0"/>
                    </a:p>
                  </a:txBody>
                  <a:tcPr/>
                </a:tc>
              </a:tr>
              <a:tr h="622935">
                <a:tc>
                  <a:txBody>
                    <a:bodyPr/>
                    <a:p>
                      <a:pPr algn="l">
                        <a:lnSpc>
                          <a:spcPct val="100000"/>
                        </a:lnSpc>
                        <a:buNone/>
                      </a:pPr>
                      <a:r>
                        <a:rPr lang="zh-CN" altLang="en-US" sz="1000"/>
                        <a:t>厚度（含基材）</a:t>
                      </a:r>
                      <a:endParaRPr lang="zh-CN" altLang="en-US" sz="1000"/>
                    </a:p>
                    <a:p>
                      <a:pPr algn="l">
                        <a:lnSpc>
                          <a:spcPct val="100000"/>
                        </a:lnSpc>
                        <a:buNone/>
                      </a:pPr>
                      <a:r>
                        <a:rPr lang="zh-CN" altLang="en-US" sz="1000"/>
                        <a:t>Thickness (including substrate)</a:t>
                      </a:r>
                      <a:endParaRPr lang="zh-CN" altLang="en-US" sz="1000"/>
                    </a:p>
                  </a:txBody>
                  <a:tcPr/>
                </a:tc>
                <a:tc>
                  <a:txBody>
                    <a:bodyPr/>
                    <a:p>
                      <a:pPr indent="0" algn="l">
                        <a:lnSpc>
                          <a:spcPct val="10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正极Positive electrode50～200 µm（基材Base material：10～30μm）</a:t>
                      </a:r>
                      <a:endParaRPr 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p>
                      <a:pPr indent="0" algn="l">
                        <a:lnSpc>
                          <a:spcPct val="100000"/>
                        </a:lnSpc>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负极Negative electrode50～200 µm（基材Base material：4.5～20μm）</a:t>
                      </a:r>
                      <a:endParaRPr 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ctr" anchorCtr="0"/>
                </a:tc>
              </a:tr>
              <a:tr h="466725">
                <a:tc>
                  <a:txBody>
                    <a:bodyPr/>
                    <a:p>
                      <a:pPr algn="l">
                        <a:lnSpc>
                          <a:spcPct val="100000"/>
                        </a:lnSpc>
                        <a:buNone/>
                      </a:pPr>
                      <a:r>
                        <a:rPr lang="zh-CN" altLang="en-US" sz="1000"/>
                        <a:t>分切宽度偏差</a:t>
                      </a:r>
                      <a:endParaRPr lang="zh-CN" altLang="en-US" sz="1000"/>
                    </a:p>
                    <a:p>
                      <a:pPr algn="l">
                        <a:lnSpc>
                          <a:spcPct val="100000"/>
                        </a:lnSpc>
                        <a:buNone/>
                      </a:pPr>
                      <a:r>
                        <a:rPr lang="zh-CN" altLang="en-US" sz="1000"/>
                        <a:t>Slitting width deviation</a:t>
                      </a:r>
                      <a:endParaRPr lang="zh-CN" altLang="en-US" sz="1000"/>
                    </a:p>
                  </a:txBody>
                  <a:tcPr/>
                </a:tc>
                <a:tc>
                  <a:txBody>
                    <a:bodyPr/>
                    <a:p>
                      <a:pPr algn="l">
                        <a:lnSpc>
                          <a:spcPct val="100000"/>
                        </a:lnSpc>
                        <a:buNone/>
                      </a:pPr>
                      <a:r>
                        <a:rPr lang="zh-CN" altLang="en-US" sz="1000" b="0"/>
                        <a:t>±0.3mm</a:t>
                      </a:r>
                      <a:endParaRPr lang="zh-CN" altLang="en-US" sz="1000" b="0"/>
                    </a:p>
                  </a:txBody>
                  <a:tcPr/>
                </a:tc>
              </a:tr>
              <a:tr h="501650">
                <a:tc>
                  <a:txBody>
                    <a:bodyPr/>
                    <a:p>
                      <a:pPr algn="l">
                        <a:lnSpc>
                          <a:spcPct val="100000"/>
                        </a:lnSpc>
                        <a:buNone/>
                      </a:pPr>
                      <a:r>
                        <a:rPr lang="zh-CN" altLang="en-US" sz="1000"/>
                        <a:t>分切涂层纵向毛刺</a:t>
                      </a:r>
                      <a:endParaRPr lang="zh-CN" altLang="en-US" sz="1000"/>
                    </a:p>
                    <a:p>
                      <a:pPr algn="l">
                        <a:lnSpc>
                          <a:spcPct val="100000"/>
                        </a:lnSpc>
                        <a:buNone/>
                      </a:pPr>
                      <a:r>
                        <a:rPr lang="zh-CN" altLang="en-US" sz="1000"/>
                        <a:t>Cut the coating longitudinal burrs</a:t>
                      </a:r>
                      <a:endParaRPr lang="zh-CN" altLang="en-US" sz="1000"/>
                    </a:p>
                  </a:txBody>
                  <a:tcPr/>
                </a:tc>
                <a:tc>
                  <a:txBody>
                    <a:bodyPr/>
                    <a:p>
                      <a:pPr algn="l">
                        <a:lnSpc>
                          <a:spcPct val="100000"/>
                        </a:lnSpc>
                        <a:buNone/>
                      </a:pPr>
                      <a:r>
                        <a:rPr lang="zh-CN" altLang="en-US" sz="1000" b="0"/>
                        <a:t>≤10μm （垂直凸出极片表面的毛刺Burrs protruding vertically from the surface of the pole plate）</a:t>
                      </a:r>
                      <a:endParaRPr lang="zh-CN" altLang="en-US" sz="1000" b="0"/>
                    </a:p>
                  </a:txBody>
                  <a:tcPr/>
                </a:tc>
              </a:tr>
              <a:tr h="474345">
                <a:tc>
                  <a:txBody>
                    <a:bodyPr/>
                    <a:p>
                      <a:pPr algn="l">
                        <a:lnSpc>
                          <a:spcPct val="100000"/>
                        </a:lnSpc>
                        <a:buNone/>
                      </a:pPr>
                      <a:r>
                        <a:rPr lang="zh-CN" altLang="en-US" sz="1000"/>
                        <a:t>分切涂层横向毛刺</a:t>
                      </a:r>
                      <a:endParaRPr lang="zh-CN" altLang="en-US" sz="1000"/>
                    </a:p>
                    <a:p>
                      <a:pPr algn="l">
                        <a:lnSpc>
                          <a:spcPct val="100000"/>
                        </a:lnSpc>
                        <a:buNone/>
                      </a:pPr>
                      <a:r>
                        <a:rPr lang="zh-CN" altLang="en-US" sz="1000"/>
                        <a:t>Slitting the coating transverse burrs</a:t>
                      </a:r>
                      <a:endParaRPr lang="zh-CN" altLang="en-US" sz="1000"/>
                    </a:p>
                  </a:txBody>
                  <a:tcPr/>
                </a:tc>
                <a:tc>
                  <a:txBody>
                    <a:bodyPr/>
                    <a:p>
                      <a:pPr algn="l">
                        <a:lnSpc>
                          <a:spcPct val="100000"/>
                        </a:lnSpc>
                        <a:buNone/>
                      </a:pPr>
                      <a:r>
                        <a:rPr lang="zh-CN" altLang="en-US" sz="1000" b="0"/>
                        <a:t>≤12μm（平行凸出切口边缘的毛刺Burrs protruding parallel to the edge of the incision）</a:t>
                      </a:r>
                      <a:endParaRPr lang="zh-CN" altLang="en-US" sz="1000" b="0"/>
                    </a:p>
                  </a:txBody>
                  <a:tcPr/>
                </a:tc>
              </a:tr>
              <a:tr h="840105">
                <a:tc>
                  <a:txBody>
                    <a:bodyPr/>
                    <a:p>
                      <a:pPr algn="l">
                        <a:lnSpc>
                          <a:spcPct val="100000"/>
                        </a:lnSpc>
                        <a:buNone/>
                      </a:pPr>
                      <a:r>
                        <a:rPr lang="zh-CN" altLang="en-US" sz="1000"/>
                        <a:t>极片边缘切口质量</a:t>
                      </a:r>
                      <a:endParaRPr lang="zh-CN" altLang="en-US" sz="1000"/>
                    </a:p>
                    <a:p>
                      <a:pPr algn="l">
                        <a:lnSpc>
                          <a:spcPct val="100000"/>
                        </a:lnSpc>
                        <a:buNone/>
                      </a:pPr>
                      <a:r>
                        <a:rPr lang="zh-CN" altLang="en-US" sz="1000"/>
                        <a:t>Electrode edge notch quality</a:t>
                      </a:r>
                      <a:endParaRPr lang="zh-CN" altLang="en-US" sz="1000"/>
                    </a:p>
                  </a:txBody>
                  <a:tcPr/>
                </a:tc>
                <a:tc>
                  <a:txBody>
                    <a:bodyPr/>
                    <a:p>
                      <a:pPr algn="l">
                        <a:lnSpc>
                          <a:spcPct val="100000"/>
                        </a:lnSpc>
                        <a:buNone/>
                      </a:pPr>
                      <a:r>
                        <a:rPr lang="zh-CN" altLang="en-US" sz="1000" b="0"/>
                        <a:t>无卷边、裂口、波浪、褶皱、拉伸、露箔、明显的锯齿状等质量缺陷</a:t>
                      </a:r>
                      <a:endParaRPr lang="zh-CN" altLang="en-US" sz="1000" b="0"/>
                    </a:p>
                  </a:txBody>
                  <a:tcPr/>
                </a:tc>
              </a:tr>
            </a:tbl>
          </a:graphicData>
        </a:graphic>
      </p:graphicFrame>
      <p:pic>
        <p:nvPicPr>
          <p:cNvPr id="6" name="图片 5" descr="1"/>
          <p:cNvPicPr>
            <a:picLocks noChangeAspect="1"/>
          </p:cNvPicPr>
          <p:nvPr/>
        </p:nvPicPr>
        <p:blipFill>
          <a:blip r:embed="rId5"/>
          <a:stretch>
            <a:fillRect/>
          </a:stretch>
        </p:blipFill>
        <p:spPr>
          <a:xfrm>
            <a:off x="142875" y="4741545"/>
            <a:ext cx="4764405" cy="15494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252095"/>
            <a:ext cx="9035415" cy="1009650"/>
          </a:xfrm>
          <a:prstGeom prst="rect">
            <a:avLst/>
          </a:prstGeom>
          <a:noFill/>
        </p:spPr>
        <p:txBody>
          <a:bodyPr wrap="square" lIns="63500" tIns="25400" rIns="63500" bIns="25400" rtlCol="0" anchor="ctr" anchorCtr="0">
            <a:normAutofit fontScale="90000"/>
          </a:bodyPr>
          <a:p>
            <a:pPr marL="0" indent="0" algn="l">
              <a:lnSpc>
                <a:spcPct val="100000"/>
              </a:lnSpc>
              <a:spcBef>
                <a:spcPts val="0"/>
              </a:spcBef>
              <a:spcAft>
                <a:spcPts val="0"/>
              </a:spcAft>
              <a:buSzPct val="100000"/>
              <a:buNone/>
            </a:pPr>
            <a:r>
              <a:rPr lang="zh-CN" altLang="zh-CN" sz="3110" b="1" spc="360" dirty="0">
                <a:solidFill>
                  <a:schemeClr val="accent1"/>
                </a:solidFill>
                <a:uFillTx/>
                <a:latin typeface="微软雅黑" panose="020B0503020204020204" pitchFamily="34" charset="-122"/>
                <a:ea typeface="微软雅黑" panose="020B0503020204020204" pitchFamily="34" charset="-122"/>
              </a:rPr>
              <a:t>全自动极片模切机</a:t>
            </a:r>
            <a:endParaRPr lang="zh-CN" altLang="zh-CN" sz="311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3110" b="1" spc="360" dirty="0">
                <a:solidFill>
                  <a:schemeClr val="accent1"/>
                </a:solidFill>
                <a:uFillTx/>
                <a:latin typeface="微软雅黑" panose="020B0503020204020204" pitchFamily="34" charset="-122"/>
                <a:ea typeface="微软雅黑" panose="020B0503020204020204" pitchFamily="34" charset="-122"/>
              </a:rPr>
              <a:t>（Automatic pole die cutting machine）</a:t>
            </a:r>
            <a:endParaRPr lang="zh-CN" altLang="zh-CN" sz="3110" b="1" spc="360" dirty="0">
              <a:solidFill>
                <a:schemeClr val="accent1"/>
              </a:solidFill>
              <a:uFillTx/>
              <a:latin typeface="微软雅黑" panose="020B0503020204020204" pitchFamily="34" charset="-122"/>
              <a:ea typeface="微软雅黑" panose="020B0503020204020204" pitchFamily="34" charset="-122"/>
            </a:endParaRPr>
          </a:p>
        </p:txBody>
      </p:sp>
      <p:pic>
        <p:nvPicPr>
          <p:cNvPr id="15" name="图片 3" descr="C:\Users\yxf\Desktop\1.jpg1"/>
          <p:cNvPicPr>
            <a:picLocks noChangeAspect="1"/>
          </p:cNvPicPr>
          <p:nvPr>
            <p:custDataLst>
              <p:tags r:id="rId2"/>
            </p:custDataLst>
          </p:nvPr>
        </p:nvPicPr>
        <p:blipFill>
          <a:blip r:embed="rId3"/>
          <a:srcRect l="3549" r="3549"/>
          <a:stretch>
            <a:fillRect/>
          </a:stretch>
        </p:blipFill>
        <p:spPr>
          <a:xfrm>
            <a:off x="387350" y="1552575"/>
            <a:ext cx="3949700" cy="3193415"/>
          </a:xfrm>
          <a:prstGeom prst="rect">
            <a:avLst/>
          </a:prstGeom>
        </p:spPr>
      </p:pic>
      <p:graphicFrame>
        <p:nvGraphicFramePr>
          <p:cNvPr id="5" name="表格 4"/>
          <p:cNvGraphicFramePr/>
          <p:nvPr>
            <p:custDataLst>
              <p:tags r:id="rId4"/>
            </p:custDataLst>
          </p:nvPr>
        </p:nvGraphicFramePr>
        <p:xfrm>
          <a:off x="4560570" y="1261745"/>
          <a:ext cx="7385685" cy="4994275"/>
        </p:xfrm>
        <a:graphic>
          <a:graphicData uri="http://schemas.openxmlformats.org/drawingml/2006/table">
            <a:tbl>
              <a:tblPr firstRow="1" bandRow="1">
                <a:tableStyleId>{5C22544A-7EE6-4342-B048-85BDC9FD1C3A}</a:tableStyleId>
              </a:tblPr>
              <a:tblGrid>
                <a:gridCol w="1880235"/>
                <a:gridCol w="5505450"/>
              </a:tblGrid>
              <a:tr h="1445260">
                <a:tc>
                  <a:txBody>
                    <a:bodyPr/>
                    <a:p>
                      <a:pPr algn="l">
                        <a:buNone/>
                      </a:pPr>
                      <a:r>
                        <a:rPr lang="en-US" altLang="zh-CN" sz="1000" b="0">
                          <a:solidFill>
                            <a:schemeClr val="tx1"/>
                          </a:solidFill>
                          <a:sym typeface="+mn-ea"/>
                        </a:rPr>
                        <a:t>                                     </a:t>
                      </a:r>
                      <a:r>
                        <a:rPr lang="zh-CN" altLang="en-US" sz="1000" b="0">
                          <a:solidFill>
                            <a:schemeClr val="tx1"/>
                          </a:solidFill>
                          <a:sym typeface="+mn-ea"/>
                        </a:rPr>
                        <a:t>原理与应用</a:t>
                      </a:r>
                      <a:endParaRPr lang="zh-CN" altLang="en-US" sz="1000" b="0">
                        <a:solidFill>
                          <a:schemeClr val="tx1"/>
                        </a:solidFill>
                        <a:sym typeface="+mn-ea"/>
                      </a:endParaRPr>
                    </a:p>
                    <a:p>
                      <a:pPr algn="l">
                        <a:buNone/>
                      </a:pPr>
                      <a:r>
                        <a:rPr lang="zh-CN" altLang="en-US" sz="1000" b="0">
                          <a:solidFill>
                            <a:schemeClr val="tx1"/>
                          </a:solidFill>
                        </a:rPr>
                        <a:t>Principle and application</a:t>
                      </a:r>
                      <a:endParaRPr lang="zh-CN" altLang="en-US" sz="1000" b="0">
                        <a:solidFill>
                          <a:schemeClr val="tx1"/>
                        </a:solidFill>
                      </a:endParaRPr>
                    </a:p>
                    <a:p>
                      <a:pPr algn="l">
                        <a:buNone/>
                      </a:pPr>
                      <a:r>
                        <a:rPr lang="en-US" altLang="zh-CN" sz="1000" b="0">
                          <a:solidFill>
                            <a:schemeClr val="tx1"/>
                          </a:solidFill>
                        </a:rPr>
                        <a:t>    </a:t>
                      </a:r>
                      <a:endParaRPr lang="en-US" altLang="zh-CN" sz="1000" b="0">
                        <a:solidFill>
                          <a:schemeClr val="tx1"/>
                        </a:solidFill>
                      </a:endParaRPr>
                    </a:p>
                  </a:txBody>
                  <a:tcPr/>
                </a:tc>
                <a:tc>
                  <a:txBody>
                    <a:bodyPr/>
                    <a:p>
                      <a:pPr algn="l">
                        <a:buNone/>
                      </a:pPr>
                      <a:r>
                        <a:rPr lang="zh-CN" altLang="en-US" sz="1000" b="0">
                          <a:solidFill>
                            <a:schemeClr val="tx1"/>
                          </a:solidFill>
                        </a:rPr>
                        <a:t>设备通过触摸屏操作，程序控制，可根据产品进行设定合理数据，操作方便快捷，通过人工上料光电感应自动纠偏由伺服电机加精密丝杠推送至模切位置，可进行一出多片模切、生产效率高、刀模成本低、换型快捷方便，模切成型后自动送出，通过机械手将极片抓放到收料盘内，</a:t>
                      </a:r>
                      <a:endParaRPr lang="zh-CN" altLang="en-US" sz="1000" b="0">
                        <a:solidFill>
                          <a:schemeClr val="tx1"/>
                        </a:solidFill>
                      </a:endParaRPr>
                    </a:p>
                    <a:p>
                      <a:pPr algn="l">
                        <a:buNone/>
                      </a:pPr>
                      <a:r>
                        <a:rPr lang="zh-CN" altLang="en-US" sz="1000" b="0">
                          <a:solidFill>
                            <a:schemeClr val="tx1"/>
                          </a:solidFill>
                        </a:rPr>
                        <a:t>The equipment is operated by touch screen and controlled by program, reasonable data can be set according to the product, convenient and quick operation, automatic correction by manual feeding photoelectric induction is pushed to the die cutting position by servo motor and precision screw, which can carry out a multi-piece die cutting, high production efficiency, low die cost, fast and convenient changing, and automatically sent out after die cutting. Grab the pole piece into the receiving tray by the manipulator,</a:t>
                      </a:r>
                      <a:endParaRPr lang="zh-CN" altLang="en-US" sz="1000" b="0">
                        <a:solidFill>
                          <a:schemeClr val="tx1"/>
                        </a:solidFill>
                      </a:endParaRPr>
                    </a:p>
                  </a:txBody>
                  <a:tcPr/>
                </a:tc>
              </a:tr>
              <a:tr h="398145">
                <a:tc>
                  <a:txBody>
                    <a:bodyPr/>
                    <a:p>
                      <a:pPr algn="l">
                        <a:buNone/>
                      </a:pPr>
                      <a:r>
                        <a:rPr lang="zh-CN" altLang="en-US" sz="1000"/>
                        <a:t>模切速度</a:t>
                      </a:r>
                      <a:endParaRPr lang="zh-CN" altLang="en-US" sz="1000"/>
                    </a:p>
                    <a:p>
                      <a:pPr algn="l">
                        <a:buNone/>
                      </a:pPr>
                      <a:r>
                        <a:rPr lang="zh-CN" altLang="en-US" sz="1000"/>
                        <a:t>Die cutting speed</a:t>
                      </a:r>
                      <a:endParaRPr lang="zh-CN" altLang="en-US" sz="1000"/>
                    </a:p>
                  </a:txBody>
                  <a:tcPr/>
                </a:tc>
                <a:tc>
                  <a:txBody>
                    <a:bodyPr/>
                    <a:p>
                      <a:pPr algn="l">
                        <a:buNone/>
                      </a:pPr>
                      <a:r>
                        <a:rPr lang="zh-CN" altLang="en-US" sz="1000"/>
                        <a:t>20</a:t>
                      </a:r>
                      <a:r>
                        <a:rPr lang="en-US" altLang="zh-CN" sz="1000"/>
                        <a:t>-80-</a:t>
                      </a:r>
                      <a:r>
                        <a:rPr lang="zh-CN" altLang="en-US" sz="1000"/>
                        <a:t>冲次/分（根据过料长度而定）</a:t>
                      </a:r>
                      <a:endParaRPr lang="zh-CN" altLang="en-US" sz="1000"/>
                    </a:p>
                    <a:p>
                      <a:pPr algn="l">
                        <a:buNone/>
                      </a:pPr>
                      <a:r>
                        <a:rPr lang="zh-CN" altLang="en-US" sz="1000"/>
                        <a:t>20-80- strokes/min (depending on the length of the charge)</a:t>
                      </a:r>
                      <a:endParaRPr lang="zh-CN" altLang="en-US" sz="1000"/>
                    </a:p>
                  </a:txBody>
                  <a:tcPr/>
                </a:tc>
              </a:tr>
              <a:tr h="396875">
                <a:tc>
                  <a:txBody>
                    <a:bodyPr/>
                    <a:p>
                      <a:pPr algn="l">
                        <a:buNone/>
                      </a:pPr>
                      <a:r>
                        <a:rPr lang="zh-CN" altLang="en-US" sz="1000"/>
                        <a:t>刀模类型</a:t>
                      </a:r>
                      <a:endParaRPr lang="zh-CN" altLang="en-US" sz="1000"/>
                    </a:p>
                    <a:p>
                      <a:pPr algn="l">
                        <a:buNone/>
                      </a:pPr>
                      <a:r>
                        <a:rPr lang="zh-CN" altLang="en-US" sz="1000"/>
                        <a:t>Die type</a:t>
                      </a:r>
                      <a:endParaRPr lang="zh-CN" altLang="en-US" sz="1000"/>
                    </a:p>
                  </a:txBody>
                  <a:tcPr/>
                </a:tc>
                <a:tc>
                  <a:txBody>
                    <a:bodyPr/>
                    <a:p>
                      <a:pPr algn="l">
                        <a:buNone/>
                      </a:pPr>
                      <a:r>
                        <a:rPr lang="zh-CN" altLang="en-US" sz="1000"/>
                        <a:t>激光胶板刀模（成本低换型快）</a:t>
                      </a:r>
                      <a:endParaRPr lang="zh-CN" altLang="en-US" sz="1000"/>
                    </a:p>
                    <a:p>
                      <a:pPr algn="l">
                        <a:buNone/>
                      </a:pPr>
                      <a:r>
                        <a:rPr lang="zh-CN" altLang="en-US" sz="1000"/>
                        <a:t>Laser rubber die (low cost and fast change)</a:t>
                      </a:r>
                      <a:endParaRPr lang="zh-CN" altLang="en-US" sz="1000"/>
                    </a:p>
                  </a:txBody>
                  <a:tcPr/>
                </a:tc>
              </a:tr>
              <a:tr h="396875">
                <a:tc>
                  <a:txBody>
                    <a:bodyPr/>
                    <a:p>
                      <a:pPr algn="l">
                        <a:buNone/>
                      </a:pPr>
                      <a:r>
                        <a:rPr lang="zh-CN" altLang="en-US" sz="1000"/>
                        <a:t>来料宽度</a:t>
                      </a:r>
                      <a:endParaRPr lang="zh-CN" altLang="en-US" sz="1000"/>
                    </a:p>
                    <a:p>
                      <a:pPr algn="l">
                        <a:buNone/>
                      </a:pPr>
                      <a:r>
                        <a:rPr lang="zh-CN" altLang="en-US" sz="1000"/>
                        <a:t>Incoming width</a:t>
                      </a:r>
                      <a:endParaRPr lang="zh-CN" altLang="en-US" sz="1000"/>
                    </a:p>
                  </a:txBody>
                  <a:tcPr/>
                </a:tc>
                <a:tc>
                  <a:txBody>
                    <a:bodyPr/>
                    <a:p>
                      <a:pPr algn="l">
                        <a:buNone/>
                      </a:pPr>
                      <a:r>
                        <a:rPr lang="zh-CN" altLang="en-US" sz="1000"/>
                        <a:t>≤350mm（包含极耳）</a:t>
                      </a:r>
                      <a:endParaRPr lang="zh-CN" altLang="en-US" sz="1000"/>
                    </a:p>
                    <a:p>
                      <a:pPr algn="l">
                        <a:buNone/>
                      </a:pPr>
                      <a:r>
                        <a:rPr lang="zh-CN" altLang="en-US" sz="1000"/>
                        <a:t>≤350mm (including pole ear)</a:t>
                      </a:r>
                      <a:endParaRPr lang="zh-CN" altLang="en-US" sz="1000"/>
                    </a:p>
                  </a:txBody>
                  <a:tcPr/>
                </a:tc>
              </a:tr>
              <a:tr h="396875">
                <a:tc>
                  <a:txBody>
                    <a:bodyPr/>
                    <a:p>
                      <a:pPr algn="l">
                        <a:buNone/>
                      </a:pPr>
                      <a:r>
                        <a:rPr lang="zh-CN" altLang="en-US" sz="1000"/>
                        <a:t>来料厚度</a:t>
                      </a:r>
                      <a:endParaRPr lang="zh-CN" altLang="en-US" sz="1000"/>
                    </a:p>
                    <a:p>
                      <a:pPr algn="l">
                        <a:buNone/>
                      </a:pPr>
                      <a:r>
                        <a:rPr lang="zh-CN" altLang="en-US" sz="1000"/>
                        <a:t>Incoming thickness</a:t>
                      </a:r>
                      <a:endParaRPr lang="zh-CN" altLang="en-US" sz="1000"/>
                    </a:p>
                  </a:txBody>
                  <a:tcPr/>
                </a:tc>
                <a:tc>
                  <a:txBody>
                    <a:bodyPr/>
                    <a:p>
                      <a:pPr algn="l">
                        <a:buNone/>
                      </a:pPr>
                      <a:r>
                        <a:rPr lang="zh-CN" altLang="en-US" sz="1000"/>
                        <a:t>0.08～0.3mm</a:t>
                      </a:r>
                      <a:endParaRPr lang="zh-CN" altLang="en-US" sz="1000"/>
                    </a:p>
                  </a:txBody>
                  <a:tcPr/>
                </a:tc>
              </a:tr>
              <a:tr h="337820">
                <a:tc>
                  <a:txBody>
                    <a:bodyPr/>
                    <a:p>
                      <a:pPr algn="l">
                        <a:buNone/>
                      </a:pPr>
                      <a:r>
                        <a:rPr lang="zh-CN" altLang="en-US" sz="1000"/>
                        <a:t>有效模切面积</a:t>
                      </a:r>
                      <a:endParaRPr lang="zh-CN" altLang="en-US" sz="1000"/>
                    </a:p>
                    <a:p>
                      <a:pPr algn="l">
                        <a:buNone/>
                      </a:pPr>
                      <a:r>
                        <a:rPr lang="zh-CN" altLang="en-US" sz="1000"/>
                        <a:t>Effective die cutting area</a:t>
                      </a:r>
                      <a:endParaRPr lang="zh-CN" altLang="en-US" sz="1000"/>
                    </a:p>
                  </a:txBody>
                  <a:tcPr/>
                </a:tc>
                <a:tc>
                  <a:txBody>
                    <a:bodyPr/>
                    <a:p>
                      <a:pPr algn="l">
                        <a:buNone/>
                      </a:pPr>
                      <a:r>
                        <a:rPr lang="zh-CN" altLang="en-US" sz="1000"/>
                        <a:t>320*</a:t>
                      </a:r>
                      <a:r>
                        <a:rPr lang="en-US" altLang="zh-CN" sz="1000"/>
                        <a:t>1</a:t>
                      </a:r>
                      <a:r>
                        <a:rPr lang="zh-CN" altLang="en-US" sz="1000"/>
                        <a:t>50mm</a:t>
                      </a:r>
                      <a:endParaRPr lang="zh-CN" altLang="en-US" sz="1000"/>
                    </a:p>
                  </a:txBody>
                  <a:tcPr/>
                </a:tc>
              </a:tr>
              <a:tr h="673100">
                <a:tc>
                  <a:txBody>
                    <a:bodyPr/>
                    <a:p>
                      <a:pPr algn="l">
                        <a:buNone/>
                      </a:pPr>
                      <a:r>
                        <a:rPr lang="zh-CN" altLang="en-US" sz="1000"/>
                        <a:t>来料收卷整齐度</a:t>
                      </a:r>
                      <a:r>
                        <a:rPr lang="zh-CN" altLang="en-US" sz="1000">
                          <a:sym typeface="+mn-ea"/>
                        </a:rPr>
                        <a:t>涂布宽度误差</a:t>
                      </a:r>
                      <a:endParaRPr lang="zh-CN" altLang="en-US" sz="1000"/>
                    </a:p>
                    <a:p>
                      <a:pPr algn="l">
                        <a:buNone/>
                      </a:pPr>
                      <a:r>
                        <a:rPr lang="zh-CN" altLang="en-US" sz="1000"/>
                        <a:t>Incoming coiling uniformity coating width error</a:t>
                      </a:r>
                      <a:endParaRPr lang="zh-CN" altLang="en-US" sz="1000"/>
                    </a:p>
                  </a:txBody>
                  <a:tcPr/>
                </a:tc>
                <a:tc>
                  <a:txBody>
                    <a:bodyPr/>
                    <a:p>
                      <a:pPr indent="0" algn="l">
                        <a:buNone/>
                      </a:pPr>
                      <a:r>
                        <a:rPr lang="en-US" altLang="en-US" sz="1000" b="0">
                          <a:latin typeface="宋体" panose="02010600030101010101" pitchFamily="2" charset="-122"/>
                          <a:ea typeface="宋体" panose="02010600030101010101" pitchFamily="2" charset="-122"/>
                          <a:cs typeface="宋体" panose="02010600030101010101" pitchFamily="2" charset="-122"/>
                        </a:rPr>
                        <a:t>≤±0.5 mm</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552450">
                <a:tc>
                  <a:txBody>
                    <a:bodyPr/>
                    <a:p>
                      <a:pPr algn="l">
                        <a:buNone/>
                      </a:pPr>
                      <a:r>
                        <a:rPr lang="zh-CN" altLang="en-US" sz="1000"/>
                        <a:t>涂布方式及破损要求</a:t>
                      </a:r>
                      <a:r>
                        <a:rPr lang="en-US" altLang="zh-CN" sz="1000"/>
                        <a:t>  </a:t>
                      </a:r>
                      <a:endParaRPr lang="en-US" altLang="zh-CN" sz="1000"/>
                    </a:p>
                    <a:p>
                      <a:pPr algn="l">
                        <a:buNone/>
                      </a:pPr>
                      <a:r>
                        <a:rPr lang="zh-CN" altLang="en-US" sz="1000"/>
                        <a:t>Coating method and breakage requirements</a:t>
                      </a:r>
                      <a:endParaRPr lang="zh-CN" altLang="en-US" sz="1000"/>
                    </a:p>
                  </a:txBody>
                  <a:tcPr/>
                </a:tc>
                <a:tc>
                  <a:txBody>
                    <a:bodyPr/>
                    <a:p>
                      <a:pPr indent="0" algn="l">
                        <a:buNone/>
                      </a:pPr>
                      <a:r>
                        <a:rPr lang="en-US" sz="1000" b="0">
                          <a:latin typeface="宋体" panose="02010600030101010101" pitchFamily="2" charset="-122"/>
                          <a:ea typeface="宋体" panose="02010600030101010101" pitchFamily="2" charset="-122"/>
                          <a:cs typeface="宋体" panose="02010600030101010101" pitchFamily="2" charset="-122"/>
                        </a:rPr>
                        <a:t>连续涂布,单侧出极耳,且极耳破损小于0.5mm</a:t>
                      </a:r>
                      <a:endParaRPr lang="en-US" sz="1000" b="0">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altLang="en-US" sz="1000" b="0">
                          <a:latin typeface="宋体" panose="02010600030101010101" pitchFamily="2" charset="-122"/>
                          <a:ea typeface="宋体" panose="02010600030101010101" pitchFamily="2" charset="-122"/>
                          <a:cs typeface="宋体" panose="02010600030101010101" pitchFamily="2" charset="-122"/>
                        </a:rPr>
                        <a:t>Continuous coating, unilateral out of the pole ear, and the pole ear damage is less than 0.5mm</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396875">
                <a:tc>
                  <a:txBody>
                    <a:bodyPr/>
                    <a:p>
                      <a:pPr algn="l">
                        <a:buNone/>
                      </a:pPr>
                      <a:r>
                        <a:rPr lang="zh-CN" altLang="en-US" sz="1000"/>
                        <a:t>收片方式</a:t>
                      </a:r>
                      <a:endParaRPr lang="zh-CN" altLang="en-US" sz="1000"/>
                    </a:p>
                    <a:p>
                      <a:pPr algn="l">
                        <a:buNone/>
                      </a:pPr>
                      <a:r>
                        <a:rPr lang="zh-CN" altLang="en-US" sz="1000"/>
                        <a:t>Receiving mode</a:t>
                      </a:r>
                      <a:endParaRPr lang="zh-CN" altLang="en-US" sz="1000"/>
                    </a:p>
                  </a:txBody>
                  <a:tcPr/>
                </a:tc>
                <a:tc>
                  <a:txBody>
                    <a:bodyPr/>
                    <a:p>
                      <a:pPr algn="l">
                        <a:buNone/>
                      </a:pPr>
                      <a:r>
                        <a:rPr lang="zh-CN" altLang="en-US" sz="1000"/>
                        <a:t>机械手自动收片</a:t>
                      </a:r>
                      <a:endParaRPr lang="zh-CN" altLang="en-US" sz="1000"/>
                    </a:p>
                    <a:p>
                      <a:pPr algn="l">
                        <a:buNone/>
                      </a:pPr>
                      <a:r>
                        <a:rPr lang="zh-CN" altLang="en-US" sz="1000"/>
                        <a:t>The manipulator automatically picks up the film</a:t>
                      </a:r>
                      <a:endParaRPr lang="zh-CN" altLang="en-US" sz="1000"/>
                    </a:p>
                  </a:txBody>
                  <a:tcPr/>
                </a:tc>
              </a:tr>
            </a:tbl>
          </a:graphicData>
        </a:graphic>
      </p:graphicFrame>
      <p:pic>
        <p:nvPicPr>
          <p:cNvPr id="2" name="图片 1" descr="C:/Users/yxf/Desktop/8.png8"/>
          <p:cNvPicPr>
            <a:picLocks noChangeAspect="1"/>
          </p:cNvPicPr>
          <p:nvPr>
            <p:custDataLst>
              <p:tags r:id="rId5"/>
            </p:custDataLst>
          </p:nvPr>
        </p:nvPicPr>
        <p:blipFill>
          <a:blip r:embed="rId6"/>
          <a:srcRect t="290" b="290"/>
          <a:stretch>
            <a:fillRect/>
          </a:stretch>
        </p:blipFill>
        <p:spPr>
          <a:xfrm>
            <a:off x="323850" y="4827905"/>
            <a:ext cx="3844999" cy="1761953"/>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252095"/>
            <a:ext cx="9035415" cy="1009650"/>
          </a:xfrm>
          <a:prstGeom prst="rect">
            <a:avLst/>
          </a:prstGeom>
          <a:noFill/>
        </p:spPr>
        <p:txBody>
          <a:bodyPr wrap="square" lIns="63500" tIns="25400" rIns="63500" bIns="25400" rtlCol="0" anchor="ctr" anchorCtr="0">
            <a:normAutofit fontScale="80000"/>
          </a:bodyPr>
          <a:p>
            <a:pPr algn="l"/>
            <a:r>
              <a:rPr lang="zh-CN" altLang="en-US" sz="3110" b="1" kern="0" dirty="0">
                <a:solidFill>
                  <a:schemeClr val="accent1"/>
                </a:solidFill>
                <a:latin typeface="微软雅黑" panose="020B0503020204020204" pitchFamily="34" charset="-122"/>
                <a:ea typeface="微软雅黑" panose="020B0503020204020204" pitchFamily="34" charset="-122"/>
                <a:sym typeface="+mn-ea"/>
              </a:rPr>
              <a:t>柔性模切机（卷对片、纯圆角）</a:t>
            </a:r>
            <a:endParaRPr lang="en-US" altLang="zh-CN" sz="3110" b="1" kern="0" dirty="0">
              <a:solidFill>
                <a:schemeClr val="accent1"/>
              </a:solidFill>
              <a:latin typeface="微软雅黑" panose="020B0503020204020204" pitchFamily="34" charset="-122"/>
              <a:ea typeface="微软雅黑" panose="020B0503020204020204" pitchFamily="34" charset="-122"/>
              <a:sym typeface="+mn-ea"/>
            </a:endParaRPr>
          </a:p>
          <a:p>
            <a:pPr algn="l"/>
            <a:r>
              <a:rPr lang="en-US" altLang="zh-CN" sz="3110" b="1" kern="0" dirty="0">
                <a:solidFill>
                  <a:schemeClr val="accent1"/>
                </a:solidFill>
                <a:latin typeface="微软雅黑" panose="020B0503020204020204" pitchFamily="34" charset="-122"/>
                <a:ea typeface="微软雅黑" panose="020B0503020204020204" pitchFamily="34" charset="-122"/>
                <a:sym typeface="+mn-ea"/>
              </a:rPr>
              <a:t>Flexble die cutting machine</a:t>
            </a:r>
            <a:r>
              <a:rPr lang="zh-CN" altLang="en-US" sz="3110" b="1" kern="0" dirty="0">
                <a:solidFill>
                  <a:schemeClr val="accent1"/>
                </a:solidFill>
                <a:latin typeface="微软雅黑" panose="020B0503020204020204" pitchFamily="34" charset="-122"/>
                <a:ea typeface="微软雅黑" panose="020B0503020204020204" pitchFamily="34" charset="-122"/>
                <a:sym typeface="+mn-ea"/>
              </a:rPr>
              <a:t>（</a:t>
            </a:r>
            <a:r>
              <a:rPr lang="en-US" altLang="zh-CN" sz="3110" b="1" kern="0" dirty="0">
                <a:solidFill>
                  <a:schemeClr val="accent1"/>
                </a:solidFill>
                <a:latin typeface="微软雅黑" panose="020B0503020204020204" pitchFamily="34" charset="-122"/>
                <a:ea typeface="微软雅黑" panose="020B0503020204020204" pitchFamily="34" charset="-122"/>
                <a:sym typeface="+mn-ea"/>
              </a:rPr>
              <a:t>roll to film</a:t>
            </a:r>
            <a:r>
              <a:rPr lang="zh-CN" altLang="en-US" sz="3110" b="1" kern="0" dirty="0">
                <a:solidFill>
                  <a:schemeClr val="accent1"/>
                </a:solidFill>
                <a:latin typeface="微软雅黑" panose="020B0503020204020204" pitchFamily="34" charset="-122"/>
                <a:ea typeface="微软雅黑" panose="020B0503020204020204" pitchFamily="34" charset="-122"/>
                <a:sym typeface="+mn-ea"/>
              </a:rPr>
              <a:t>，</a:t>
            </a:r>
            <a:r>
              <a:rPr lang="en-US" altLang="zh-CN" sz="3110" b="1" kern="0" dirty="0">
                <a:solidFill>
                  <a:schemeClr val="accent1"/>
                </a:solidFill>
                <a:latin typeface="微软雅黑" panose="020B0503020204020204" pitchFamily="34" charset="-122"/>
                <a:ea typeface="微软雅黑" panose="020B0503020204020204" pitchFamily="34" charset="-122"/>
                <a:sym typeface="+mn-ea"/>
              </a:rPr>
              <a:t>pure fillet</a:t>
            </a:r>
            <a:r>
              <a:rPr lang="zh-CN" altLang="en-US" sz="3110" b="1" kern="0" dirty="0">
                <a:solidFill>
                  <a:schemeClr val="accent1"/>
                </a:solidFill>
                <a:latin typeface="微软雅黑" panose="020B0503020204020204" pitchFamily="34" charset="-122"/>
                <a:ea typeface="微软雅黑" panose="020B0503020204020204" pitchFamily="34" charset="-122"/>
                <a:sym typeface="+mn-ea"/>
              </a:rPr>
              <a:t>）</a:t>
            </a:r>
            <a:endParaRPr lang="zh-CN" altLang="en-US" sz="3110" b="1" kern="0" spc="360" dirty="0">
              <a:solidFill>
                <a:schemeClr val="accent1"/>
              </a:solidFill>
              <a:uFillTx/>
              <a:latin typeface="微软雅黑" panose="020B0503020204020204" pitchFamily="34" charset="-122"/>
              <a:ea typeface="微软雅黑" panose="020B0503020204020204" pitchFamily="34" charset="-122"/>
              <a:sym typeface="+mn-ea"/>
            </a:endParaRPr>
          </a:p>
        </p:txBody>
      </p:sp>
      <p:graphicFrame>
        <p:nvGraphicFramePr>
          <p:cNvPr id="5" name="表格 4"/>
          <p:cNvGraphicFramePr/>
          <p:nvPr>
            <p:custDataLst>
              <p:tags r:id="rId2"/>
            </p:custDataLst>
          </p:nvPr>
        </p:nvGraphicFramePr>
        <p:xfrm>
          <a:off x="4560570" y="1261745"/>
          <a:ext cx="7385685" cy="4048760"/>
        </p:xfrm>
        <a:graphic>
          <a:graphicData uri="http://schemas.openxmlformats.org/drawingml/2006/table">
            <a:tbl>
              <a:tblPr firstRow="1" bandRow="1">
                <a:tableStyleId>{5C22544A-7EE6-4342-B048-85BDC9FD1C3A}</a:tableStyleId>
              </a:tblPr>
              <a:tblGrid>
                <a:gridCol w="1880235"/>
                <a:gridCol w="5505450"/>
              </a:tblGrid>
              <a:tr h="2132330">
                <a:tc>
                  <a:txBody>
                    <a:bodyPr/>
                    <a:p>
                      <a:pPr algn="l">
                        <a:buNone/>
                      </a:pPr>
                      <a:r>
                        <a:rPr lang="en-US" altLang="zh-CN" sz="1000" b="0">
                          <a:solidFill>
                            <a:schemeClr val="tx1"/>
                          </a:solidFill>
                          <a:sym typeface="+mn-ea"/>
                        </a:rPr>
                        <a:t> </a:t>
                      </a:r>
                      <a:r>
                        <a:rPr lang="zh-CN" altLang="en-US" sz="1000" b="0">
                          <a:solidFill>
                            <a:schemeClr val="tx1"/>
                          </a:solidFill>
                          <a:sym typeface="+mn-ea"/>
                        </a:rPr>
                        <a:t>原理与应用</a:t>
                      </a:r>
                      <a:endParaRPr lang="zh-CN" altLang="en-US" sz="1000" b="0">
                        <a:solidFill>
                          <a:schemeClr val="tx1"/>
                        </a:solidFill>
                        <a:sym typeface="+mn-ea"/>
                      </a:endParaRPr>
                    </a:p>
                    <a:p>
                      <a:pPr algn="l">
                        <a:buNone/>
                      </a:pPr>
                      <a:r>
                        <a:rPr lang="zh-CN" altLang="en-US" sz="1000" b="0">
                          <a:solidFill>
                            <a:schemeClr val="tx1"/>
                          </a:solidFill>
                        </a:rPr>
                        <a:t>Principle and application</a:t>
                      </a:r>
                      <a:endParaRPr lang="zh-CN" altLang="en-US" sz="1000" b="0">
                        <a:solidFill>
                          <a:schemeClr val="tx1"/>
                        </a:solidFill>
                      </a:endParaRPr>
                    </a:p>
                    <a:p>
                      <a:pPr algn="l">
                        <a:buNone/>
                      </a:pPr>
                      <a:r>
                        <a:rPr lang="en-US" altLang="zh-CN" sz="1000" b="0">
                          <a:solidFill>
                            <a:schemeClr val="tx1"/>
                          </a:solidFill>
                        </a:rPr>
                        <a:t>    </a:t>
                      </a:r>
                      <a:endParaRPr lang="en-US" altLang="zh-CN" sz="1000" b="0">
                        <a:solidFill>
                          <a:schemeClr val="tx1"/>
                        </a:solidFill>
                      </a:endParaRPr>
                    </a:p>
                  </a:txBody>
                  <a:tcPr/>
                </a:tc>
                <a:tc>
                  <a:txBody>
                    <a:bodyPr/>
                    <a:p>
                      <a:pPr marL="171450" indent="-171450" algn="l">
                        <a:buClrTx/>
                        <a:buSzTx/>
                        <a:buFont typeface="Wingdings" panose="05000000000000000000" charset="0"/>
                        <a:buChar char="Ø"/>
                      </a:pP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国内首创，采用纯圆角设计，减少尖角放电，降低电池短路风险。</a:t>
                      </a:r>
                      <a:endPar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l">
                        <a:buClrTx/>
                        <a:buSzTx/>
                        <a:buFont typeface="Wingdings" panose="05000000000000000000" charset="0"/>
                        <a:buChar char="Ø"/>
                      </a:pP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柔性小模具结构，多型号一键换型，模具寿命提高</a:t>
                      </a:r>
                      <a:r>
                        <a:rPr lang="en-US" altLang="zh-CN"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倍，使用成本降低</a:t>
                      </a:r>
                      <a:r>
                        <a:rPr lang="en-US" altLang="zh-CN"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倍，单次寿命达</a:t>
                      </a:r>
                      <a:r>
                        <a:rPr lang="en-US" altLang="zh-CN"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300</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万次，总寿命达</a:t>
                      </a:r>
                      <a:r>
                        <a:rPr lang="en-US" altLang="zh-CN"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5000</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万次以上。</a:t>
                      </a:r>
                      <a:endPar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a:buFont typeface="Wingdings" panose="05000000000000000000" charset="0"/>
                        <a:buChar char="Ø"/>
                      </a:pP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自动闭环操作系统，实现了在线实时纠错功能，</a:t>
                      </a: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保障</a:t>
                      </a: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良品率。</a:t>
                      </a:r>
                      <a:endPar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It is the first of its kind in China. It adopts pure rounded corner design to reduce sharp Angle discharge and short circuit risk of battery.</a:t>
                      </a:r>
                      <a:endPar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Flexible small mold structure, multi-model one-key change, mold life increased by 3 times, use cost reduced by 10 times, single life up to 3 million times, total life up to 50 million times.</a:t>
                      </a:r>
                      <a:endPar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The automatic closed-loop operating system realizes the on-line real-time error correction function and guarantees the yield.</a:t>
                      </a:r>
                      <a:endParaRPr lang="zh-CN" altLang="en-US" sz="1000" b="0">
                        <a:solidFill>
                          <a:schemeClr val="tx1"/>
                        </a:solidFill>
                      </a:endParaRPr>
                    </a:p>
                  </a:txBody>
                  <a:tcPr/>
                </a:tc>
              </a:tr>
              <a:tr h="480060">
                <a:tc>
                  <a:txBody>
                    <a:bodyPr/>
                    <a:p>
                      <a:pPr>
                        <a:buNone/>
                      </a:pPr>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最大料宽</a:t>
                      </a:r>
                      <a:endPar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buNone/>
                      </a:pPr>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Material width</a:t>
                      </a:r>
                      <a:endParaRPr lang="zh-CN" altLang="en-US" sz="1000"/>
                    </a:p>
                  </a:txBody>
                  <a:tcPr/>
                </a:tc>
                <a:tc>
                  <a:txBody>
                    <a:bodyPr/>
                    <a:p>
                      <a:pPr>
                        <a:buNone/>
                      </a:pPr>
                      <a:r>
                        <a:rPr lang="en-US" altLang="zh-CN" sz="1000" dirty="0">
                          <a:solidFill>
                            <a:srgbClr val="000000"/>
                          </a:solidFill>
                          <a:latin typeface="微软雅黑" panose="020B0503020204020204" pitchFamily="34" charset="-122"/>
                          <a:ea typeface="微软雅黑" panose="020B0503020204020204" pitchFamily="34" charset="-122"/>
                          <a:sym typeface="+mn-ea"/>
                        </a:rPr>
                        <a:t>700mm</a:t>
                      </a:r>
                      <a:endParaRPr lang="zh-CN" altLang="en-US" sz="1000"/>
                    </a:p>
                  </a:txBody>
                  <a:tcPr/>
                </a:tc>
              </a:tr>
              <a:tr h="478790">
                <a:tc>
                  <a:txBody>
                    <a:bodyPr/>
                    <a:p>
                      <a:pPr>
                        <a:buNone/>
                      </a:pPr>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速度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buNone/>
                      </a:pPr>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speed</a:t>
                      </a:r>
                      <a:endParaRPr lang="zh-CN" altLang="en-US" sz="1000"/>
                    </a:p>
                  </a:txBody>
                  <a:tcPr/>
                </a:tc>
                <a:tc>
                  <a:txBody>
                    <a:bodyPr/>
                    <a:p>
                      <a:pPr algn="l">
                        <a:buNone/>
                      </a:pPr>
                      <a:r>
                        <a:rPr lang="en-US" altLang="zh-CN" sz="1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≥300ppm</a:t>
                      </a:r>
                      <a:endParaRPr lang="zh-CN" altLang="en-US" sz="1000"/>
                    </a:p>
                  </a:txBody>
                  <a:tcPr/>
                </a:tc>
              </a:tr>
              <a:tr h="478790">
                <a:tc>
                  <a:txBody>
                    <a:bodyPr/>
                    <a:p>
                      <a:pPr algn="l"/>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成型精度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Molding accuracy</a:t>
                      </a:r>
                      <a:endParaRPr lang="zh-CN" altLang="en-US" sz="1000"/>
                    </a:p>
                  </a:txBody>
                  <a:tcPr/>
                </a:tc>
                <a:tc>
                  <a:txBody>
                    <a:bodyPr/>
                    <a:p>
                      <a:pPr>
                        <a:buNone/>
                      </a:pPr>
                      <a:r>
                        <a:rPr lang="zh-CN" altLang="en-US" sz="1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0.2mm</a:t>
                      </a:r>
                      <a:endParaRPr lang="zh-CN" altLang="en-US" sz="1000"/>
                    </a:p>
                  </a:txBody>
                  <a:tcPr/>
                </a:tc>
              </a:tr>
              <a:tr h="478790">
                <a:tc>
                  <a:txBody>
                    <a:bodyPr/>
                    <a:p>
                      <a:pPr algn="l"/>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毛刺精度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r>
                        <a:rPr lang="zh-CN" altLang="en-US" sz="1000" dirty="0">
                          <a:solidFill>
                            <a:schemeClr val="dk1">
                              <a:lumMod val="85000"/>
                              <a:lumOff val="15000"/>
                            </a:schemeClr>
                          </a:solidFill>
                          <a:latin typeface="微软雅黑" panose="020B0503020204020204" pitchFamily="34" charset="-122"/>
                          <a:ea typeface="微软雅黑" panose="020B0503020204020204" pitchFamily="34" charset="-122"/>
                          <a:sym typeface="+mn-ea"/>
                        </a:rPr>
                        <a:t>Burr accuracy</a:t>
                      </a:r>
                      <a:endParaRPr lang="zh-CN" altLang="en-US" sz="1000"/>
                    </a:p>
                  </a:txBody>
                  <a:tcPr/>
                </a:tc>
                <a:tc>
                  <a:txBody>
                    <a:bodyPr/>
                    <a:p>
                      <a:pPr>
                        <a:buNone/>
                      </a:pPr>
                      <a:r>
                        <a:rPr lang="en-US" altLang="zh-CN" sz="1000">
                          <a:sym typeface="+mn-ea"/>
                        </a:rPr>
                        <a:t>≤12μm</a:t>
                      </a:r>
                      <a:endParaRPr lang="zh-CN" altLang="en-US" sz="1000"/>
                    </a:p>
                  </a:txBody>
                  <a:tcPr/>
                </a:tc>
              </a:tr>
            </a:tbl>
          </a:graphicData>
        </a:graphic>
      </p:graphicFrame>
      <p:pic>
        <p:nvPicPr>
          <p:cNvPr id="2" name="图片 1" descr="44a66e6931d43569ec61606770b24bb"/>
          <p:cNvPicPr>
            <a:picLocks noChangeAspect="1"/>
          </p:cNvPicPr>
          <p:nvPr>
            <p:custDataLst>
              <p:tags r:id="rId3"/>
            </p:custDataLst>
          </p:nvPr>
        </p:nvPicPr>
        <p:blipFill rotWithShape="1">
          <a:blip r:embed="rId4"/>
          <a:srcRect l="21323"/>
          <a:stretch>
            <a:fillRect/>
          </a:stretch>
        </p:blipFill>
        <p:spPr>
          <a:xfrm flipH="1">
            <a:off x="179705" y="1249045"/>
            <a:ext cx="3940175" cy="212280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252095"/>
            <a:ext cx="9035415" cy="1009650"/>
          </a:xfrm>
          <a:prstGeom prst="rect">
            <a:avLst/>
          </a:prstGeom>
          <a:noFill/>
        </p:spPr>
        <p:txBody>
          <a:bodyPr wrap="square" lIns="63500" tIns="25400" rIns="63500" bIns="25400" rtlCol="0" anchor="ctr" anchorCtr="0">
            <a:normAutofit lnSpcReduction="10000"/>
          </a:bodyPr>
          <a:p>
            <a:pPr algn="l"/>
            <a:r>
              <a:rPr lang="zh-CN" altLang="en-US" sz="3110" b="1" kern="0" dirty="0">
                <a:solidFill>
                  <a:schemeClr val="accent1"/>
                </a:solidFill>
                <a:latin typeface="微软雅黑" panose="020B0503020204020204" pitchFamily="34" charset="-122"/>
                <a:ea typeface="微软雅黑" panose="020B0503020204020204" pitchFamily="34" charset="-122"/>
                <a:cs typeface="楷体" panose="02010609060101010101" charset="-122"/>
                <a:sym typeface="+mn-ea"/>
              </a:rPr>
              <a:t>激光模切裁片一体机</a:t>
            </a:r>
            <a:endParaRPr lang="en-US" altLang="zh-CN" sz="3110" b="1" kern="0" dirty="0">
              <a:solidFill>
                <a:schemeClr val="accent1"/>
              </a:solidFill>
              <a:latin typeface="微软雅黑" panose="020B0503020204020204" pitchFamily="34" charset="-122"/>
              <a:ea typeface="微软雅黑" panose="020B0503020204020204" pitchFamily="34" charset="-122"/>
              <a:cs typeface="楷体" panose="02010609060101010101" charset="-122"/>
              <a:sym typeface="+mn-ea"/>
            </a:endParaRPr>
          </a:p>
          <a:p>
            <a:pPr algn="l"/>
            <a:r>
              <a:rPr lang="en-US" altLang="zh-CN" sz="3110" b="1" kern="0" dirty="0">
                <a:solidFill>
                  <a:schemeClr val="accent1"/>
                </a:solidFill>
                <a:latin typeface="微软雅黑" panose="020B0503020204020204" pitchFamily="34" charset="-122"/>
                <a:ea typeface="微软雅黑" panose="020B0503020204020204" pitchFamily="34" charset="-122"/>
                <a:cs typeface="楷体" panose="02010609060101010101" charset="-122"/>
                <a:sym typeface="+mn-ea"/>
              </a:rPr>
              <a:t>Laser die-cutting integrated machine</a:t>
            </a:r>
            <a:endParaRPr lang="en-US" altLang="zh-CN" sz="3110" b="1" kern="0" spc="360" dirty="0">
              <a:solidFill>
                <a:schemeClr val="accent1"/>
              </a:solidFill>
              <a:uFillTx/>
              <a:latin typeface="微软雅黑" panose="020B0503020204020204" pitchFamily="34" charset="-122"/>
              <a:ea typeface="微软雅黑" panose="020B0503020204020204" pitchFamily="34" charset="-122"/>
              <a:cs typeface="楷体" panose="02010609060101010101" charset="-122"/>
              <a:sym typeface="+mn-ea"/>
            </a:endParaRPr>
          </a:p>
        </p:txBody>
      </p:sp>
      <p:graphicFrame>
        <p:nvGraphicFramePr>
          <p:cNvPr id="5" name="表格 4"/>
          <p:cNvGraphicFramePr/>
          <p:nvPr>
            <p:custDataLst>
              <p:tags r:id="rId2"/>
            </p:custDataLst>
          </p:nvPr>
        </p:nvGraphicFramePr>
        <p:xfrm>
          <a:off x="4560570" y="1261745"/>
          <a:ext cx="7385685" cy="4048760"/>
        </p:xfrm>
        <a:graphic>
          <a:graphicData uri="http://schemas.openxmlformats.org/drawingml/2006/table">
            <a:tbl>
              <a:tblPr firstRow="1" bandRow="1">
                <a:tableStyleId>{5C22544A-7EE6-4342-B048-85BDC9FD1C3A}</a:tableStyleId>
              </a:tblPr>
              <a:tblGrid>
                <a:gridCol w="1880235"/>
                <a:gridCol w="5505450"/>
              </a:tblGrid>
              <a:tr h="2132330">
                <a:tc>
                  <a:txBody>
                    <a:bodyPr/>
                    <a:p>
                      <a:pPr algn="l">
                        <a:buNone/>
                      </a:pPr>
                      <a:r>
                        <a:rPr lang="en-US" altLang="zh-CN" sz="1000" b="0">
                          <a:solidFill>
                            <a:schemeClr val="tx1"/>
                          </a:solidFill>
                          <a:sym typeface="+mn-ea"/>
                        </a:rPr>
                        <a:t> </a:t>
                      </a:r>
                      <a:r>
                        <a:rPr lang="zh-CN" altLang="en-US" sz="1000" b="0">
                          <a:solidFill>
                            <a:schemeClr val="tx1"/>
                          </a:solidFill>
                          <a:sym typeface="+mn-ea"/>
                        </a:rPr>
                        <a:t>原理与应用</a:t>
                      </a:r>
                      <a:endParaRPr lang="zh-CN" altLang="en-US" sz="1000" b="0">
                        <a:solidFill>
                          <a:schemeClr val="tx1"/>
                        </a:solidFill>
                        <a:sym typeface="+mn-ea"/>
                      </a:endParaRPr>
                    </a:p>
                    <a:p>
                      <a:pPr algn="l">
                        <a:buNone/>
                      </a:pPr>
                      <a:r>
                        <a:rPr lang="zh-CN" altLang="en-US" sz="1000" b="0">
                          <a:solidFill>
                            <a:schemeClr val="tx1"/>
                          </a:solidFill>
                        </a:rPr>
                        <a:t>Principle and application</a:t>
                      </a:r>
                      <a:endParaRPr lang="zh-CN" altLang="en-US" sz="1000" b="0">
                        <a:solidFill>
                          <a:schemeClr val="tx1"/>
                        </a:solidFill>
                      </a:endParaRPr>
                    </a:p>
                    <a:p>
                      <a:pPr algn="l">
                        <a:buNone/>
                      </a:pPr>
                      <a:r>
                        <a:rPr lang="en-US" altLang="zh-CN" sz="1000" b="0">
                          <a:solidFill>
                            <a:schemeClr val="tx1"/>
                          </a:solidFill>
                        </a:rPr>
                        <a:t>    </a:t>
                      </a:r>
                      <a:endParaRPr lang="en-US" altLang="zh-CN" sz="1000" b="0">
                        <a:solidFill>
                          <a:schemeClr val="tx1"/>
                        </a:solidFill>
                      </a:endParaRPr>
                    </a:p>
                  </a:txBody>
                  <a:tcPr/>
                </a:tc>
                <a:tc>
                  <a:txBody>
                    <a:bodyPr/>
                    <a:p>
                      <a:pPr marL="171450" indent="-171450">
                        <a:buFont typeface="Wingdings" panose="05000000000000000000" charset="0"/>
                        <a:buChar char="Ø"/>
                      </a:pP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高速激光切割效率</a:t>
                      </a: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高于</a:t>
                      </a: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240PPM</a:t>
                      </a: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，无模具生产，成本低，极耳间距精度</a:t>
                      </a: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≤±0.2mm</a:t>
                      </a: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各区域除尘系统及监控系统，实现</a:t>
                      </a: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设备内部粉尘达到万级标准</a:t>
                      </a:r>
                      <a:r>
                        <a:rPr lang="zh-CN" altLang="zh-CN" sz="1000" b="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激光变频控制，避免过切或切不断，有效控制毛刺及热影响区熔珠大小，</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一体化设计，场地、人力成本降低</a:t>
                      </a:r>
                      <a:r>
                        <a:rPr lang="en-US" altLang="zh-CN"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3~5</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倍</a:t>
                      </a: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High speed laser cutting efficiency is higher than 240PPM, no mold production, low cost, pole ear spacing accuracy ≤±0.2mm;</a:t>
                      </a:r>
                      <a:endPar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Dust removal system and monitoring system in each area, to achieve the dust inside the equipment to reach 10,000 level standards;</a:t>
                      </a:r>
                      <a:endPar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Laser frequency conversion control, avoid over-cutting or continuous cutting, effectively control burr and heat affected zone bead size, integrated design, site and labor costs reduced 3~5 times.</a:t>
                      </a:r>
                      <a:endParaRPr lang="zh-CN" altLang="en-US" sz="1000" b="0">
                        <a:solidFill>
                          <a:schemeClr val="tx1"/>
                        </a:solidFill>
                      </a:endParaRPr>
                    </a:p>
                  </a:txBody>
                  <a:tcPr/>
                </a:tc>
              </a:tr>
              <a:tr h="480060">
                <a:tc>
                  <a:txBody>
                    <a:bodyPr/>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最大料宽</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Material width</a:t>
                      </a:r>
                      <a:endParaRPr lang="zh-CN" altLang="en-US" sz="1000" b="0"/>
                    </a:p>
                  </a:txBody>
                  <a:tcPr/>
                </a:tc>
                <a:tc>
                  <a:txBody>
                    <a:bodyPr/>
                    <a:p>
                      <a:pPr>
                        <a:buNone/>
                      </a:pPr>
                      <a:r>
                        <a:rPr lang="en-US" altLang="zh-CN" sz="1000" b="0" dirty="0">
                          <a:solidFill>
                            <a:srgbClr val="000000"/>
                          </a:solidFill>
                          <a:latin typeface="微软雅黑" panose="020B0503020204020204" pitchFamily="34" charset="-122"/>
                          <a:ea typeface="微软雅黑" panose="020B0503020204020204" pitchFamily="34" charset="-122"/>
                          <a:sym typeface="+mn-ea"/>
                        </a:rPr>
                        <a:t>700mm</a:t>
                      </a:r>
                      <a:endParaRPr lang="en-US" altLang="zh-CN" sz="1000" b="0" dirty="0">
                        <a:solidFill>
                          <a:srgbClr val="000000"/>
                        </a:solidFill>
                        <a:latin typeface="微软雅黑" panose="020B0503020204020204" pitchFamily="34" charset="-122"/>
                        <a:ea typeface="微软雅黑" panose="020B0503020204020204" pitchFamily="34" charset="-122"/>
                        <a:sym typeface="+mn-ea"/>
                      </a:endParaRPr>
                    </a:p>
                  </a:txBody>
                  <a:tcPr/>
                </a:tc>
              </a:tr>
              <a:tr h="478790">
                <a:tc>
                  <a:txBody>
                    <a:bodyPr/>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速度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speed</a:t>
                      </a:r>
                      <a:endParaRPr lang="zh-CN" altLang="en-US" sz="1000" b="0"/>
                    </a:p>
                  </a:txBody>
                  <a:tcPr/>
                </a:tc>
                <a:tc>
                  <a:txBody>
                    <a:bodyPr/>
                    <a:p>
                      <a:pPr algn="l">
                        <a:buNone/>
                      </a:pPr>
                      <a:r>
                        <a:rPr lang="en-US" altLang="zh-CN" sz="1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≥240ppm</a:t>
                      </a:r>
                      <a:endParaRPr lang="en-US" altLang="zh-CN" sz="1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tc>
              </a:tr>
              <a:tr h="478790">
                <a:tc>
                  <a:txBody>
                    <a:bodyPr/>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成型精度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Molding accuracy</a:t>
                      </a:r>
                      <a:endParaRPr lang="zh-CN" altLang="en-US" sz="1000" b="0"/>
                    </a:p>
                  </a:txBody>
                  <a:tcPr/>
                </a:tc>
                <a:tc>
                  <a:txBody>
                    <a:bodyPr/>
                    <a:p>
                      <a:pPr>
                        <a:buNone/>
                      </a:pPr>
                      <a:r>
                        <a:rPr lang="zh-CN" altLang="en-US" sz="1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0.2mm</a:t>
                      </a:r>
                      <a:endParaRPr lang="zh-CN" altLang="en-US" sz="1000" b="0"/>
                    </a:p>
                  </a:txBody>
                  <a:tcPr/>
                </a:tc>
              </a:tr>
              <a:tr h="478790">
                <a:tc>
                  <a:txBody>
                    <a:bodyPr/>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毛刺精度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Burr accuracy</a:t>
                      </a:r>
                      <a:endParaRPr lang="zh-CN" altLang="en-US" sz="1000" b="0"/>
                    </a:p>
                  </a:txBody>
                  <a:tcPr/>
                </a:tc>
                <a:tc>
                  <a:txBody>
                    <a:bodyPr/>
                    <a:p>
                      <a:pPr>
                        <a:buNone/>
                      </a:pPr>
                      <a:r>
                        <a:rPr lang="en-US" altLang="zh-CN" sz="1000" dirty="0">
                          <a:solidFill>
                            <a:srgbClr val="000000"/>
                          </a:solidFill>
                          <a:effectLst/>
                          <a:latin typeface="微软雅黑" panose="020B0503020204020204" pitchFamily="34" charset="-122"/>
                          <a:ea typeface="微软雅黑" panose="020B0503020204020204" pitchFamily="34" charset="-122"/>
                          <a:sym typeface="+mn-ea"/>
                        </a:rPr>
                        <a:t>≤</a:t>
                      </a:r>
                      <a:r>
                        <a:rPr lang="en-US" altLang="zh-CN" sz="1000" dirty="0">
                          <a:solidFill>
                            <a:srgbClr val="000000"/>
                          </a:solidFill>
                          <a:latin typeface="微软雅黑" panose="020B0503020204020204" pitchFamily="34" charset="-122"/>
                          <a:ea typeface="微软雅黑" panose="020B0503020204020204" pitchFamily="34" charset="-122"/>
                          <a:sym typeface="+mn-ea"/>
                        </a:rPr>
                        <a:t>100</a:t>
                      </a:r>
                      <a:r>
                        <a:rPr lang="zh-CN" altLang="en-US" sz="1000" dirty="0">
                          <a:solidFill>
                            <a:srgbClr val="000000"/>
                          </a:solidFill>
                          <a:latin typeface="微软雅黑" panose="020B0503020204020204" pitchFamily="34" charset="-122"/>
                          <a:ea typeface="微软雅黑" panose="020B0503020204020204" pitchFamily="34" charset="-122"/>
                          <a:sym typeface="+mn-ea"/>
                        </a:rPr>
                        <a:t>μ</a:t>
                      </a:r>
                      <a:r>
                        <a:rPr lang="en-US" altLang="zh-CN" sz="1000" dirty="0">
                          <a:solidFill>
                            <a:srgbClr val="000000"/>
                          </a:solidFill>
                          <a:latin typeface="微软雅黑" panose="020B0503020204020204" pitchFamily="34" charset="-122"/>
                          <a:ea typeface="微软雅黑" panose="020B0503020204020204" pitchFamily="34" charset="-122"/>
                          <a:sym typeface="+mn-ea"/>
                        </a:rPr>
                        <a:t>m</a:t>
                      </a:r>
                      <a:endParaRPr lang="en-US" altLang="zh-CN" sz="1000" b="0">
                        <a:sym typeface="+mn-ea"/>
                      </a:endParaRPr>
                    </a:p>
                  </a:txBody>
                  <a:tcPr/>
                </a:tc>
              </a:tr>
            </a:tbl>
          </a:graphicData>
        </a:graphic>
      </p:graphicFrame>
      <p:pic>
        <p:nvPicPr>
          <p:cNvPr id="2" name="图片 1" descr="44a66e6931d43569ec61606770b24bb"/>
          <p:cNvPicPr>
            <a:picLocks noChangeAspect="1"/>
          </p:cNvPicPr>
          <p:nvPr>
            <p:custDataLst>
              <p:tags r:id="rId3"/>
            </p:custDataLst>
          </p:nvPr>
        </p:nvPicPr>
        <p:blipFill rotWithShape="1">
          <a:blip r:embed="rId4"/>
          <a:srcRect l="21323"/>
          <a:stretch>
            <a:fillRect/>
          </a:stretch>
        </p:blipFill>
        <p:spPr>
          <a:xfrm flipH="1">
            <a:off x="179705" y="1249045"/>
            <a:ext cx="3940175" cy="212280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063625" y="462915"/>
            <a:ext cx="9641840" cy="702310"/>
          </a:xfrm>
          <a:prstGeom prst="rect">
            <a:avLst/>
          </a:prstGeom>
          <a:noFill/>
        </p:spPr>
        <p:txBody>
          <a:bodyPr wrap="square" lIns="63500" tIns="25400" rIns="63500" bIns="25400" rtlCol="0" anchor="b" anchorCtr="0">
            <a:noAutofit/>
          </a:bodyPr>
          <a:p>
            <a:pPr marL="0" indent="0" algn="l">
              <a:lnSpc>
                <a:spcPct val="110000"/>
              </a:lnSpc>
              <a:spcBef>
                <a:spcPts val="0"/>
              </a:spcBef>
              <a:spcAft>
                <a:spcPts val="0"/>
              </a:spcAft>
              <a:buSzPct val="100000"/>
              <a:buNone/>
            </a:pPr>
            <a:r>
              <a:rPr lang="zh-CN" altLang="en-US" sz="2800" b="1" spc="240" dirty="0">
                <a:solidFill>
                  <a:schemeClr val="accent1"/>
                </a:solidFill>
                <a:uFillTx/>
                <a:latin typeface="微软雅黑" panose="020B0503020204020204" pitchFamily="34" charset="-122"/>
                <a:ea typeface="微软雅黑" panose="020B0503020204020204" pitchFamily="34" charset="-122"/>
              </a:rPr>
              <a:t>产品系列分布</a:t>
            </a:r>
            <a:endParaRPr lang="zh-CN" altLang="en-US" sz="2800" b="1" spc="24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10000"/>
              </a:lnSpc>
              <a:spcBef>
                <a:spcPts val="0"/>
              </a:spcBef>
              <a:spcAft>
                <a:spcPts val="0"/>
              </a:spcAft>
              <a:buSzPct val="100000"/>
              <a:buNone/>
            </a:pPr>
            <a:r>
              <a:rPr lang="zh-CN" altLang="en-US" sz="2800" b="1" spc="240" dirty="0">
                <a:solidFill>
                  <a:schemeClr val="accent1"/>
                </a:solidFill>
                <a:uFillTx/>
                <a:latin typeface="微软雅黑" panose="020B0503020204020204" pitchFamily="34" charset="-122"/>
                <a:ea typeface="微软雅黑" panose="020B0503020204020204" pitchFamily="34" charset="-122"/>
              </a:rPr>
              <a:t>（Product family distribution）</a:t>
            </a:r>
            <a:endParaRPr lang="zh-CN" altLang="en-US" sz="2800" b="1" spc="240" dirty="0">
              <a:solidFill>
                <a:schemeClr val="accent1"/>
              </a:solidFill>
              <a:uFillTx/>
              <a:latin typeface="微软雅黑" panose="020B0503020204020204" pitchFamily="34" charset="-122"/>
              <a:ea typeface="微软雅黑" panose="020B0503020204020204" pitchFamily="34" charset="-122"/>
            </a:endParaRPr>
          </a:p>
        </p:txBody>
      </p:sp>
      <p:pic>
        <p:nvPicPr>
          <p:cNvPr id="2" name="图片 1" descr="软包电池整线方案"/>
          <p:cNvPicPr>
            <a:picLocks noChangeAspect="1"/>
          </p:cNvPicPr>
          <p:nvPr/>
        </p:nvPicPr>
        <p:blipFill>
          <a:blip r:embed="rId2"/>
          <a:stretch>
            <a:fillRect/>
          </a:stretch>
        </p:blipFill>
        <p:spPr>
          <a:xfrm>
            <a:off x="1266825" y="1281430"/>
            <a:ext cx="9658350" cy="519493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252095"/>
            <a:ext cx="9035415" cy="1009650"/>
          </a:xfrm>
          <a:prstGeom prst="rect">
            <a:avLst/>
          </a:prstGeom>
          <a:noFill/>
        </p:spPr>
        <p:txBody>
          <a:bodyPr wrap="square" lIns="63500" tIns="25400" rIns="63500" bIns="25400" rtlCol="0" anchor="ctr" anchorCtr="0">
            <a:normAutofit lnSpcReduction="10000"/>
          </a:bodyPr>
          <a:p>
            <a:pPr algn="l"/>
            <a:r>
              <a:rPr lang="zh-CN" altLang="en-US" sz="3110" b="1" kern="0" dirty="0">
                <a:solidFill>
                  <a:schemeClr val="accent1"/>
                </a:solidFill>
                <a:latin typeface="微软雅黑" panose="020B0503020204020204" pitchFamily="34" charset="-122"/>
                <a:ea typeface="微软雅黑" panose="020B0503020204020204" pitchFamily="34" charset="-122"/>
                <a:cs typeface="楷体" panose="02010609060101010101" charset="-122"/>
                <a:sym typeface="+mn-ea"/>
              </a:rPr>
              <a:t>激光模切分条一体机</a:t>
            </a:r>
            <a:endParaRPr lang="en-US" altLang="zh-CN" sz="3110" b="1" kern="0" dirty="0">
              <a:solidFill>
                <a:schemeClr val="accent1"/>
              </a:solidFill>
              <a:latin typeface="微软雅黑" panose="020B0503020204020204" pitchFamily="34" charset="-122"/>
              <a:ea typeface="微软雅黑" panose="020B0503020204020204" pitchFamily="34" charset="-122"/>
              <a:cs typeface="楷体" panose="02010609060101010101" charset="-122"/>
              <a:sym typeface="+mn-ea"/>
            </a:endParaRPr>
          </a:p>
          <a:p>
            <a:pPr algn="l"/>
            <a:r>
              <a:rPr lang="en-US" altLang="zh-CN" sz="3110" b="1" dirty="0" smtClean="0">
                <a:solidFill>
                  <a:schemeClr val="accent1"/>
                </a:solidFill>
                <a:latin typeface="微软雅黑" panose="020B0503020204020204" pitchFamily="34" charset="-122"/>
                <a:ea typeface="微软雅黑" panose="020B0503020204020204" pitchFamily="34" charset="-122"/>
                <a:cs typeface="经典舒同体简" panose="02010609000101010101" pitchFamily="49" charset="-122"/>
                <a:sym typeface="+mn-ea"/>
              </a:rPr>
              <a:t>Laser die cuuting strip in one machine</a:t>
            </a:r>
            <a:endParaRPr lang="en-US" altLang="zh-CN" sz="3110" b="1" kern="0" spc="360" dirty="0" smtClean="0">
              <a:solidFill>
                <a:schemeClr val="accent1"/>
              </a:solidFill>
              <a:uFillTx/>
              <a:latin typeface="微软雅黑" panose="020B0503020204020204" pitchFamily="34" charset="-122"/>
              <a:ea typeface="微软雅黑" panose="020B0503020204020204" pitchFamily="34" charset="-122"/>
              <a:cs typeface="经典舒同体简" panose="02010609000101010101" pitchFamily="49" charset="-122"/>
              <a:sym typeface="+mn-ea"/>
            </a:endParaRPr>
          </a:p>
        </p:txBody>
      </p:sp>
      <p:graphicFrame>
        <p:nvGraphicFramePr>
          <p:cNvPr id="5" name="表格 4"/>
          <p:cNvGraphicFramePr/>
          <p:nvPr>
            <p:custDataLst>
              <p:tags r:id="rId2"/>
            </p:custDataLst>
          </p:nvPr>
        </p:nvGraphicFramePr>
        <p:xfrm>
          <a:off x="4560570" y="1261745"/>
          <a:ext cx="7385685" cy="4048760"/>
        </p:xfrm>
        <a:graphic>
          <a:graphicData uri="http://schemas.openxmlformats.org/drawingml/2006/table">
            <a:tbl>
              <a:tblPr firstRow="1" bandRow="1">
                <a:tableStyleId>{5C22544A-7EE6-4342-B048-85BDC9FD1C3A}</a:tableStyleId>
              </a:tblPr>
              <a:tblGrid>
                <a:gridCol w="1880235"/>
                <a:gridCol w="5505450"/>
              </a:tblGrid>
              <a:tr h="2132330">
                <a:tc>
                  <a:txBody>
                    <a:bodyPr/>
                    <a:p>
                      <a:pPr algn="l">
                        <a:buNone/>
                      </a:pPr>
                      <a:r>
                        <a:rPr lang="en-US" altLang="zh-CN" sz="1000" b="0">
                          <a:solidFill>
                            <a:schemeClr val="tx1"/>
                          </a:solidFill>
                          <a:sym typeface="+mn-ea"/>
                        </a:rPr>
                        <a:t> </a:t>
                      </a:r>
                      <a:r>
                        <a:rPr lang="zh-CN" altLang="en-US" sz="1000" b="0">
                          <a:solidFill>
                            <a:schemeClr val="tx1"/>
                          </a:solidFill>
                          <a:sym typeface="+mn-ea"/>
                        </a:rPr>
                        <a:t>原理与应用</a:t>
                      </a:r>
                      <a:endParaRPr lang="zh-CN" altLang="en-US" sz="1000" b="0">
                        <a:solidFill>
                          <a:schemeClr val="tx1"/>
                        </a:solidFill>
                        <a:sym typeface="+mn-ea"/>
                      </a:endParaRPr>
                    </a:p>
                    <a:p>
                      <a:pPr algn="l">
                        <a:buNone/>
                      </a:pPr>
                      <a:r>
                        <a:rPr lang="zh-CN" altLang="en-US" sz="1000" b="0">
                          <a:solidFill>
                            <a:schemeClr val="tx1"/>
                          </a:solidFill>
                        </a:rPr>
                        <a:t>Principle and application</a:t>
                      </a:r>
                      <a:endParaRPr lang="zh-CN" altLang="en-US" sz="1000" b="0">
                        <a:solidFill>
                          <a:schemeClr val="tx1"/>
                        </a:solidFill>
                      </a:endParaRPr>
                    </a:p>
                    <a:p>
                      <a:pPr algn="l">
                        <a:buNone/>
                      </a:pPr>
                      <a:r>
                        <a:rPr lang="en-US" altLang="zh-CN" sz="1000" b="0">
                          <a:solidFill>
                            <a:schemeClr val="tx1"/>
                          </a:solidFill>
                        </a:rPr>
                        <a:t>    </a:t>
                      </a:r>
                      <a:endParaRPr lang="en-US" altLang="zh-CN" sz="1000" b="0">
                        <a:solidFill>
                          <a:schemeClr val="tx1"/>
                        </a:solidFill>
                      </a:endParaRPr>
                    </a:p>
                  </a:txBody>
                  <a:tcPr/>
                </a:tc>
                <a:tc>
                  <a:txBody>
                    <a:bodyPr/>
                    <a:p>
                      <a:pPr marL="171450" indent="-171450">
                        <a:buFont typeface="Wingdings" panose="05000000000000000000" charset="0"/>
                        <a:buChar char="Ø"/>
                      </a:pP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高速激光切割效率</a:t>
                      </a: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60m/min -200m/min</a:t>
                      </a: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，极耳间距精度</a:t>
                      </a: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≤±0.2mm</a:t>
                      </a: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各区域除尘系统及监控系统，实现</a:t>
                      </a:r>
                      <a:r>
                        <a:rPr lang="zh-CN"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设备内部粉尘达到万级标准</a:t>
                      </a:r>
                      <a:r>
                        <a:rPr lang="zh-CN" altLang="zh-CN" sz="1000" b="0" smtClean="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激光变频控制，避免过切或切不断，有效控制毛刺及热影响区熔珠大小，</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一体化设计，场地、人力成本降低</a:t>
                      </a:r>
                      <a:r>
                        <a:rPr lang="en-US" altLang="zh-CN"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3~5</a:t>
                      </a:r>
                      <a:r>
                        <a:rPr lang="zh-CN" altLang="en-US" sz="10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倍</a:t>
                      </a:r>
                      <a:r>
                        <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High-speed laser cutting efficiency 60m/ min-200m /min, ear spacing accuracy ≤±0.2mm;</a:t>
                      </a:r>
                      <a:endPar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Dust removal system and monitoring system in each area, to achieve the dust inside the equipment to reach 10,000 level standards;</a:t>
                      </a:r>
                      <a:endPar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Wingdings" panose="05000000000000000000" charset="0"/>
                        <a:buChar char="Ø"/>
                      </a:pPr>
                      <a:r>
                        <a:rPr lang="en-US" altLang="zh-CN" sz="1000" b="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Laser frequency conversion control, avoid over-cutting or continuous cutting, effectively control burr and heat affected zone bead size, integrated design, site and labor costs reduced 3~5 times.</a:t>
                      </a:r>
                      <a:endParaRPr lang="zh-CN" altLang="en-US" sz="1000" b="0">
                        <a:solidFill>
                          <a:schemeClr val="tx1"/>
                        </a:solidFill>
                      </a:endParaRPr>
                    </a:p>
                  </a:txBody>
                  <a:tcPr/>
                </a:tc>
              </a:tr>
              <a:tr h="480060">
                <a:tc>
                  <a:txBody>
                    <a:bodyPr/>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最大料宽</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Material width</a:t>
                      </a:r>
                      <a:endParaRPr lang="zh-CN" altLang="en-US" sz="1000" b="0"/>
                    </a:p>
                  </a:txBody>
                  <a:tcPr/>
                </a:tc>
                <a:tc>
                  <a:txBody>
                    <a:bodyPr/>
                    <a:p>
                      <a:pPr>
                        <a:buNone/>
                      </a:pPr>
                      <a:r>
                        <a:rPr lang="en-US" altLang="zh-CN" sz="1000" b="0" dirty="0">
                          <a:solidFill>
                            <a:srgbClr val="000000"/>
                          </a:solidFill>
                          <a:latin typeface="微软雅黑" panose="020B0503020204020204" pitchFamily="34" charset="-122"/>
                          <a:ea typeface="微软雅黑" panose="020B0503020204020204" pitchFamily="34" charset="-122"/>
                          <a:sym typeface="+mn-ea"/>
                        </a:rPr>
                        <a:t>700mm</a:t>
                      </a:r>
                      <a:endParaRPr lang="en-US" altLang="zh-CN" sz="1000" b="0" dirty="0">
                        <a:solidFill>
                          <a:srgbClr val="000000"/>
                        </a:solidFill>
                        <a:latin typeface="微软雅黑" panose="020B0503020204020204" pitchFamily="34" charset="-122"/>
                        <a:ea typeface="微软雅黑" panose="020B0503020204020204" pitchFamily="34" charset="-122"/>
                        <a:sym typeface="+mn-ea"/>
                      </a:endParaRPr>
                    </a:p>
                  </a:txBody>
                  <a:tcPr/>
                </a:tc>
              </a:tr>
              <a:tr h="478790">
                <a:tc>
                  <a:txBody>
                    <a:bodyPr/>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速度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buNone/>
                      </a:pPr>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speed</a:t>
                      </a:r>
                      <a:endParaRPr lang="zh-CN" altLang="en-US" sz="1000" b="0"/>
                    </a:p>
                  </a:txBody>
                  <a:tcPr/>
                </a:tc>
                <a:tc>
                  <a:txBody>
                    <a:bodyPr/>
                    <a:p>
                      <a:pPr algn="l">
                        <a:buNone/>
                      </a:pPr>
                      <a:r>
                        <a:rPr lang="en-US" altLang="zh-CN" sz="10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60-200m/min</a:t>
                      </a:r>
                      <a:endParaRPr lang="en-US" altLang="zh-CN" sz="1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tc>
              </a:tr>
              <a:tr h="478790">
                <a:tc>
                  <a:txBody>
                    <a:bodyPr/>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成型精度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Molding accuracy</a:t>
                      </a:r>
                      <a:endParaRPr lang="zh-CN" altLang="en-US" sz="1000" b="0"/>
                    </a:p>
                  </a:txBody>
                  <a:tcPr/>
                </a:tc>
                <a:tc>
                  <a:txBody>
                    <a:bodyPr/>
                    <a:p>
                      <a:pPr>
                        <a:buNone/>
                      </a:pPr>
                      <a:r>
                        <a:rPr lang="zh-CN" altLang="en-US" sz="1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0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0.2mm</a:t>
                      </a:r>
                      <a:endParaRPr lang="zh-CN" altLang="en-US" sz="1000" b="0"/>
                    </a:p>
                  </a:txBody>
                  <a:tcPr/>
                </a:tc>
              </a:tr>
              <a:tr h="478790">
                <a:tc>
                  <a:txBody>
                    <a:bodyPr/>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毛刺精度</a:t>
                      </a:r>
                      <a:endPar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r>
                        <a:rPr lang="zh-CN" altLang="en-US" sz="1000" b="0" dirty="0">
                          <a:solidFill>
                            <a:schemeClr val="dk1">
                              <a:lumMod val="85000"/>
                              <a:lumOff val="15000"/>
                            </a:schemeClr>
                          </a:solidFill>
                          <a:latin typeface="微软雅黑" panose="020B0503020204020204" pitchFamily="34" charset="-122"/>
                          <a:ea typeface="微软雅黑" panose="020B0503020204020204" pitchFamily="34" charset="-122"/>
                          <a:sym typeface="+mn-ea"/>
                        </a:rPr>
                        <a:t>Burr accuracy</a:t>
                      </a:r>
                      <a:endParaRPr lang="zh-CN" altLang="en-US" sz="1000" b="0"/>
                    </a:p>
                  </a:txBody>
                  <a:tcPr/>
                </a:tc>
                <a:tc>
                  <a:txBody>
                    <a:bodyPr/>
                    <a:p>
                      <a:pPr>
                        <a:buNone/>
                      </a:pPr>
                      <a:r>
                        <a:rPr lang="en-US" altLang="zh-CN" sz="1000" b="0" dirty="0">
                          <a:solidFill>
                            <a:srgbClr val="000000"/>
                          </a:solidFill>
                          <a:effectLst/>
                          <a:latin typeface="微软雅黑" panose="020B0503020204020204" pitchFamily="34" charset="-122"/>
                          <a:ea typeface="微软雅黑" panose="020B0503020204020204" pitchFamily="34" charset="-122"/>
                          <a:sym typeface="+mn-ea"/>
                        </a:rPr>
                        <a:t>≤</a:t>
                      </a:r>
                      <a:r>
                        <a:rPr lang="en-US" altLang="zh-CN" sz="1000" b="0" dirty="0">
                          <a:solidFill>
                            <a:srgbClr val="000000"/>
                          </a:solidFill>
                          <a:latin typeface="微软雅黑" panose="020B0503020204020204" pitchFamily="34" charset="-122"/>
                          <a:ea typeface="微软雅黑" panose="020B0503020204020204" pitchFamily="34" charset="-122"/>
                          <a:sym typeface="+mn-ea"/>
                        </a:rPr>
                        <a:t>100</a:t>
                      </a:r>
                      <a:r>
                        <a:rPr lang="zh-CN" altLang="en-US" sz="1000" b="0" dirty="0">
                          <a:solidFill>
                            <a:srgbClr val="000000"/>
                          </a:solidFill>
                          <a:latin typeface="微软雅黑" panose="020B0503020204020204" pitchFamily="34" charset="-122"/>
                          <a:ea typeface="微软雅黑" panose="020B0503020204020204" pitchFamily="34" charset="-122"/>
                          <a:sym typeface="+mn-ea"/>
                        </a:rPr>
                        <a:t>μ</a:t>
                      </a:r>
                      <a:r>
                        <a:rPr lang="en-US" altLang="zh-CN" sz="1000" b="0" dirty="0">
                          <a:solidFill>
                            <a:srgbClr val="000000"/>
                          </a:solidFill>
                          <a:latin typeface="微软雅黑" panose="020B0503020204020204" pitchFamily="34" charset="-122"/>
                          <a:ea typeface="微软雅黑" panose="020B0503020204020204" pitchFamily="34" charset="-122"/>
                          <a:sym typeface="+mn-ea"/>
                        </a:rPr>
                        <a:t>m</a:t>
                      </a:r>
                      <a:endParaRPr lang="en-US" altLang="zh-CN" sz="1000" b="0">
                        <a:sym typeface="+mn-ea"/>
                      </a:endParaRPr>
                    </a:p>
                  </a:txBody>
                  <a:tcPr/>
                </a:tc>
              </a:tr>
            </a:tbl>
          </a:graphicData>
        </a:graphic>
      </p:graphicFrame>
      <p:pic>
        <p:nvPicPr>
          <p:cNvPr id="2" name="图片 1" descr="44a66e6931d43569ec61606770b24bb"/>
          <p:cNvPicPr>
            <a:picLocks noChangeAspect="1"/>
          </p:cNvPicPr>
          <p:nvPr>
            <p:custDataLst>
              <p:tags r:id="rId3"/>
            </p:custDataLst>
          </p:nvPr>
        </p:nvPicPr>
        <p:blipFill rotWithShape="1">
          <a:blip r:embed="rId4"/>
          <a:srcRect l="21323"/>
          <a:stretch>
            <a:fillRect/>
          </a:stretch>
        </p:blipFill>
        <p:spPr>
          <a:xfrm flipH="1">
            <a:off x="179705" y="1249045"/>
            <a:ext cx="3940175" cy="212280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8370" b="38483"/>
          <a:stretch>
            <a:fillRect/>
          </a:stretch>
        </p:blipFill>
        <p:spPr>
          <a:xfrm>
            <a:off x="0" y="1514902"/>
            <a:ext cx="12192000" cy="3493827"/>
          </a:xfrm>
          <a:prstGeom prst="rect">
            <a:avLst/>
          </a:prstGeom>
        </p:spPr>
      </p:pic>
      <p:sp>
        <p:nvSpPr>
          <p:cNvPr id="16" name="矩形 15"/>
          <p:cNvSpPr/>
          <p:nvPr/>
        </p:nvSpPr>
        <p:spPr>
          <a:xfrm>
            <a:off x="-1" y="1682368"/>
            <a:ext cx="12192000" cy="3493827"/>
          </a:xfrm>
          <a:prstGeom prst="rect">
            <a:avLst/>
          </a:prstGeom>
          <a:gradFill>
            <a:gsLst>
              <a:gs pos="16000">
                <a:srgbClr val="394454"/>
              </a:gs>
              <a:gs pos="98000">
                <a:srgbClr val="394454">
                  <a:alpha val="4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5" name="组 14"/>
          <p:cNvGrpSpPr/>
          <p:nvPr/>
        </p:nvGrpSpPr>
        <p:grpSpPr>
          <a:xfrm>
            <a:off x="627797" y="832513"/>
            <a:ext cx="3862317" cy="1992574"/>
            <a:chOff x="955343" y="1201002"/>
            <a:chExt cx="3862317" cy="1992574"/>
          </a:xfrm>
          <a:effectLst>
            <a:outerShdw blurRad="50800" dist="76200" dir="5400000" algn="t" rotWithShape="0">
              <a:prstClr val="black">
                <a:alpha val="22000"/>
              </a:prstClr>
            </a:outerShdw>
          </a:effectLst>
        </p:grpSpPr>
        <p:sp>
          <p:nvSpPr>
            <p:cNvPr id="7" name="矩形 6"/>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4" name="三角形 13"/>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7" name="矩形 36"/>
            <p:cNvSpPr/>
            <p:nvPr/>
          </p:nvSpPr>
          <p:spPr>
            <a:xfrm>
              <a:off x="955343" y="3002018"/>
              <a:ext cx="3862317" cy="191557"/>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17" name="文本框 16"/>
          <p:cNvSpPr txBox="1"/>
          <p:nvPr/>
        </p:nvSpPr>
        <p:spPr>
          <a:xfrm>
            <a:off x="1451619" y="1078172"/>
            <a:ext cx="1426210" cy="1445260"/>
          </a:xfrm>
          <a:prstGeom prst="rect">
            <a:avLst/>
          </a:prstGeom>
          <a:noFill/>
        </p:spPr>
        <p:txBody>
          <a:bodyPr wrap="none" rtlCol="0">
            <a:spAutoFit/>
          </a:bodyPr>
          <a:lstStyle/>
          <a:p>
            <a:r>
              <a:rPr kumimoji="1" lang="en-US" altLang="zh-CN" sz="8800">
                <a:solidFill>
                  <a:schemeClr val="bg1"/>
                </a:solidFill>
                <a:cs typeface="+mn-ea"/>
                <a:sym typeface="+mn-lt"/>
              </a:rPr>
              <a:t>05</a:t>
            </a:r>
            <a:endParaRPr kumimoji="1" lang="zh-CN" altLang="en-US" sz="8800">
              <a:solidFill>
                <a:schemeClr val="bg1"/>
              </a:solidFill>
              <a:cs typeface="+mn-ea"/>
              <a:sym typeface="+mn-lt"/>
            </a:endParaRPr>
          </a:p>
        </p:txBody>
      </p:sp>
      <p:sp>
        <p:nvSpPr>
          <p:cNvPr id="18" name="文本框 17"/>
          <p:cNvSpPr txBox="1"/>
          <p:nvPr/>
        </p:nvSpPr>
        <p:spPr>
          <a:xfrm rot="16200000">
            <a:off x="2699428" y="1704120"/>
            <a:ext cx="1160475" cy="261610"/>
          </a:xfrm>
          <a:prstGeom prst="rect">
            <a:avLst/>
          </a:prstGeom>
          <a:noFill/>
        </p:spPr>
        <p:txBody>
          <a:bodyPr wrap="square" rtlCol="0">
            <a:spAutoFit/>
          </a:bodyPr>
          <a:lstStyle/>
          <a:p>
            <a:pPr algn="dist"/>
            <a:r>
              <a:rPr kumimoji="1" lang="en-US" altLang="zh-CN" sz="1100">
                <a:solidFill>
                  <a:schemeClr val="bg1"/>
                </a:solidFill>
                <a:cs typeface="+mn-ea"/>
                <a:sym typeface="+mn-lt"/>
              </a:rPr>
              <a:t>PART </a:t>
            </a:r>
            <a:endParaRPr kumimoji="1" lang="zh-CN" altLang="en-US" sz="1100">
              <a:solidFill>
                <a:schemeClr val="bg1"/>
              </a:solidFill>
              <a:cs typeface="+mn-ea"/>
              <a:sym typeface="+mn-lt"/>
            </a:endParaRPr>
          </a:p>
        </p:txBody>
      </p:sp>
      <p:sp>
        <p:nvSpPr>
          <p:cNvPr id="54" name="文本框 53"/>
          <p:cNvSpPr txBox="1"/>
          <p:nvPr/>
        </p:nvSpPr>
        <p:spPr>
          <a:xfrm>
            <a:off x="6096000" y="2633529"/>
            <a:ext cx="2160905" cy="1322070"/>
          </a:xfrm>
          <a:prstGeom prst="rect">
            <a:avLst/>
          </a:prstGeom>
          <a:noFill/>
        </p:spPr>
        <p:txBody>
          <a:bodyPr wrap="none" rtlCol="0">
            <a:spAutoFit/>
          </a:bodyPr>
          <a:lstStyle/>
          <a:p>
            <a:pPr algn="l"/>
            <a:r>
              <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组装</a:t>
            </a:r>
            <a:endPar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a:p>
            <a:pPr algn="l"/>
            <a:r>
              <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assemble</a:t>
            </a:r>
            <a:endPar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sp>
        <p:nvSpPr>
          <p:cNvPr id="55" name="文本框 54"/>
          <p:cNvSpPr txBox="1"/>
          <p:nvPr/>
        </p:nvSpPr>
        <p:spPr>
          <a:xfrm>
            <a:off x="5935287" y="4039697"/>
            <a:ext cx="4967785" cy="400110"/>
          </a:xfrm>
          <a:prstGeom prst="rect">
            <a:avLst/>
          </a:prstGeom>
          <a:noFill/>
        </p:spPr>
        <p:txBody>
          <a:bodyPr wrap="square" rtlCol="0">
            <a:spAutoFit/>
          </a:bodyPr>
          <a:lstStyle/>
          <a:p>
            <a:pPr algn="ctr"/>
            <a:r>
              <a:rPr lang="zh-CN" altLang="en-US" sz="2000">
                <a:solidFill>
                  <a:schemeClr val="bg1"/>
                </a:solidFill>
                <a:cs typeface="+mn-ea"/>
                <a:sym typeface="+mn-lt"/>
              </a:rPr>
              <a:t>专业诚信    务实高效</a:t>
            </a:r>
            <a:endParaRPr lang="en-US" altLang="zh-CN" sz="2000">
              <a:solidFill>
                <a:schemeClr val="bg1"/>
              </a:solidFill>
              <a:cs typeface="+mn-ea"/>
              <a:sym typeface="+mn-lt"/>
            </a:endParaRPr>
          </a:p>
        </p:txBody>
      </p:sp>
      <p:cxnSp>
        <p:nvCxnSpPr>
          <p:cNvPr id="20" name="直线连接符 19"/>
          <p:cNvCxnSpPr/>
          <p:nvPr/>
        </p:nvCxnSpPr>
        <p:spPr>
          <a:xfrm flipH="1">
            <a:off x="636477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flipH="1">
            <a:off x="972296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828486" y="190803"/>
            <a:ext cx="2002087" cy="904738"/>
            <a:chOff x="5279" y="3026"/>
            <a:chExt cx="3533" cy="1556"/>
          </a:xfrm>
        </p:grpSpPr>
        <p:pic>
          <p:nvPicPr>
            <p:cNvPr id="3" name="图片 2" descr="C:\Users\Administrator\Desktop\亿鑫丰LOGO6.png亿鑫丰LOGO6"/>
            <p:cNvPicPr>
              <a:picLocks noChangeAspect="1"/>
            </p:cNvPicPr>
            <p:nvPr/>
          </p:nvPicPr>
          <p:blipFill>
            <a:blip r:embed="rId2"/>
            <a:srcRect/>
            <a:stretch>
              <a:fillRect/>
            </a:stretch>
          </p:blipFill>
          <p:spPr>
            <a:xfrm>
              <a:off x="5279" y="3026"/>
              <a:ext cx="3533" cy="833"/>
            </a:xfrm>
            <a:prstGeom prst="rect">
              <a:avLst/>
            </a:prstGeom>
          </p:spPr>
        </p:pic>
        <p:sp>
          <p:nvSpPr>
            <p:cNvPr id="4" name="文本框 99"/>
            <p:cNvSpPr txBox="1"/>
            <p:nvPr/>
          </p:nvSpPr>
          <p:spPr>
            <a:xfrm>
              <a:off x="5515" y="4002"/>
              <a:ext cx="3079" cy="580"/>
            </a:xfrm>
            <a:prstGeom prst="rect">
              <a:avLst/>
            </a:prstGeom>
            <a:noFill/>
            <a:ln w="9525">
              <a:noFill/>
            </a:ln>
          </p:spPr>
          <p:txBody>
            <a:bodyPr wrap="square">
              <a:spAutoFit/>
            </a:bodyPr>
            <a:lstStyle/>
            <a:p>
              <a:pPr indent="0"/>
              <a:r>
                <a:rPr lang="zh-CN" altLang="en-US" sz="1400">
                  <a:solidFill>
                    <a:schemeClr val="tx1">
                      <a:lumMod val="85000"/>
                      <a:lumOff val="15000"/>
                    </a:schemeClr>
                  </a:solidFill>
                  <a:cs typeface="+mn-ea"/>
                  <a:sym typeface="+mn-lt"/>
                </a:rPr>
                <a:t>股票代码</a:t>
              </a:r>
              <a:r>
                <a:rPr lang="zh-CN" altLang="en-US" sz="1400" b="1">
                  <a:solidFill>
                    <a:schemeClr val="tx1">
                      <a:lumMod val="85000"/>
                      <a:lumOff val="15000"/>
                    </a:schemeClr>
                  </a:solidFill>
                  <a:cs typeface="+mn-ea"/>
                  <a:sym typeface="+mn-lt"/>
                </a:rPr>
                <a:t>：</a:t>
              </a:r>
              <a:r>
                <a:rPr lang="en-US" altLang="zh-CN" sz="1400" b="1">
                  <a:solidFill>
                    <a:schemeClr val="tx1">
                      <a:lumMod val="85000"/>
                      <a:lumOff val="15000"/>
                    </a:schemeClr>
                  </a:solidFill>
                  <a:cs typeface="+mn-ea"/>
                  <a:sym typeface="+mn-lt"/>
                </a:rPr>
                <a:t>839073</a:t>
              </a:r>
              <a:r>
                <a:rPr lang="en-US" altLang="zh-CN" sz="1600" b="1">
                  <a:solidFill>
                    <a:schemeClr val="tx1">
                      <a:lumMod val="85000"/>
                      <a:lumOff val="15000"/>
                    </a:schemeClr>
                  </a:solidFill>
                  <a:cs typeface="+mn-ea"/>
                  <a:sym typeface="+mn-lt"/>
                </a:rPr>
                <a:t>   </a:t>
              </a:r>
              <a:endParaRPr lang="en-US" altLang="zh-CN" sz="1600" b="1">
                <a:solidFill>
                  <a:schemeClr val="tx1">
                    <a:lumMod val="85000"/>
                    <a:lumOff val="15000"/>
                  </a:schemeClr>
                </a:solidFill>
                <a:cs typeface="+mn-ea"/>
                <a:sym typeface="+mn-lt"/>
              </a:endParaRPr>
            </a:p>
          </p:txBody>
        </p:sp>
      </p:grpSp>
      <p:sp>
        <p:nvSpPr>
          <p:cNvPr id="6" name="文本框 5"/>
          <p:cNvSpPr txBox="1"/>
          <p:nvPr>
            <p:custDataLst>
              <p:tags r:id="rId3"/>
            </p:custDataLst>
          </p:nvPr>
        </p:nvSpPr>
        <p:spPr>
          <a:xfrm>
            <a:off x="6364605" y="4410075"/>
            <a:ext cx="4700270" cy="368300"/>
          </a:xfrm>
          <a:prstGeom prst="rect">
            <a:avLst/>
          </a:prstGeom>
          <a:noFill/>
        </p:spPr>
        <p:txBody>
          <a:bodyPr wrap="square" rtlCol="0">
            <a:spAutoFit/>
          </a:bodyPr>
          <a:p>
            <a:r>
              <a:rPr lang="zh-CN" altLang="en-US">
                <a:solidFill>
                  <a:schemeClr val="bg1"/>
                </a:solidFill>
              </a:rPr>
              <a:t>Challenges and opportunities coexist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45085" y="993775"/>
            <a:ext cx="4015105" cy="2581275"/>
          </a:xfrm>
          <a:prstGeom prst="rect">
            <a:avLst/>
          </a:prstGeom>
        </p:spPr>
      </p:pic>
      <p:sp>
        <p:nvSpPr>
          <p:cNvPr id="3" name="文本框 2"/>
          <p:cNvSpPr txBox="1"/>
          <p:nvPr>
            <p:custDataLst>
              <p:tags r:id="rId3"/>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叠片机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（laminator）</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8" name="表格 7"/>
          <p:cNvGraphicFramePr/>
          <p:nvPr>
            <p:custDataLst>
              <p:tags r:id="rId4"/>
            </p:custDataLst>
          </p:nvPr>
        </p:nvGraphicFramePr>
        <p:xfrm>
          <a:off x="3633470" y="904240"/>
          <a:ext cx="8407400" cy="5604510"/>
        </p:xfrm>
        <a:graphic>
          <a:graphicData uri="http://schemas.openxmlformats.org/drawingml/2006/table">
            <a:tbl>
              <a:tblPr firstRow="1" bandRow="1">
                <a:tableStyleId>{5C22544A-7EE6-4342-B048-85BDC9FD1C3A}</a:tableStyleId>
              </a:tblPr>
              <a:tblGrid>
                <a:gridCol w="1939925"/>
                <a:gridCol w="6467475"/>
              </a:tblGrid>
              <a:tr h="1411605">
                <a:tc>
                  <a:txBody>
                    <a:bodyPr/>
                    <a:p>
                      <a:pPr algn="l">
                        <a:lnSpc>
                          <a:spcPct val="150000"/>
                        </a:lnSpc>
                        <a:buNone/>
                      </a:pPr>
                      <a:r>
                        <a:rPr lang="zh-CN" altLang="en-US" sz="900" b="0">
                          <a:solidFill>
                            <a:schemeClr val="tx1"/>
                          </a:solidFill>
                          <a:sym typeface="+mn-ea"/>
                        </a:rPr>
                        <a:t>原理与应用</a:t>
                      </a:r>
                      <a:endParaRPr lang="zh-CN" altLang="en-US" sz="900" b="0">
                        <a:solidFill>
                          <a:schemeClr val="tx1"/>
                        </a:solidFill>
                        <a:sym typeface="+mn-ea"/>
                      </a:endParaRPr>
                    </a:p>
                    <a:p>
                      <a:pPr algn="l">
                        <a:lnSpc>
                          <a:spcPct val="150000"/>
                        </a:lnSpc>
                        <a:buNone/>
                      </a:pPr>
                      <a:r>
                        <a:rPr lang="zh-CN" altLang="en-US" sz="900" b="0">
                          <a:solidFill>
                            <a:schemeClr val="tx1"/>
                          </a:solidFill>
                        </a:rPr>
                        <a:t>Principle and application</a:t>
                      </a:r>
                      <a:endParaRPr lang="zh-CN" altLang="en-US" sz="900" b="0">
                        <a:solidFill>
                          <a:schemeClr val="tx1"/>
                        </a:solidFill>
                      </a:endParaRPr>
                    </a:p>
                    <a:p>
                      <a:pPr algn="l">
                        <a:lnSpc>
                          <a:spcPct val="300000"/>
                        </a:lnSpc>
                        <a:buNone/>
                      </a:pPr>
                      <a:r>
                        <a:rPr lang="en-US" altLang="zh-CN" sz="900" b="0">
                          <a:solidFill>
                            <a:schemeClr val="tx1"/>
                          </a:solidFill>
                          <a:sym typeface="+mn-ea"/>
                        </a:rPr>
                        <a:t>    </a:t>
                      </a:r>
                      <a:endParaRPr lang="en-US" altLang="zh-CN" sz="900" b="0">
                        <a:solidFill>
                          <a:schemeClr val="tx1"/>
                        </a:solidFill>
                      </a:endParaRPr>
                    </a:p>
                    <a:p>
                      <a:pPr algn="l">
                        <a:buNone/>
                      </a:pPr>
                      <a:endParaRPr lang="zh-CN" altLang="en-US" sz="900" b="0">
                        <a:solidFill>
                          <a:schemeClr val="tx1"/>
                        </a:solidFill>
                      </a:endParaRPr>
                    </a:p>
                  </a:txBody>
                  <a:tcPr/>
                </a:tc>
                <a:tc>
                  <a:txBody>
                    <a:bodyPr/>
                    <a:p>
                      <a:pPr algn="l">
                        <a:lnSpc>
                          <a:spcPct val="100000"/>
                        </a:lnSpc>
                        <a:buNone/>
                      </a:pPr>
                      <a:r>
                        <a:rPr lang="zh-CN" altLang="en-US" sz="900" b="0">
                          <a:solidFill>
                            <a:schemeClr val="tx1"/>
                          </a:solidFill>
                        </a:rPr>
                        <a:t>设备采用Z字形叠片方式。隔膜经过张力机构、纠偏机构，引入叠片台，叠片台带动隔膜左右往复移动，以放置极片，两套机械手吸盘机构分别将正负极片从料盒取出，经过二次定位平台精确定位后叠放在叠片台上，叠片完成后，通过电芯移载机构转移电芯、切断隔膜、自动贴胶，</a:t>
                      </a:r>
                      <a:endParaRPr lang="zh-CN" altLang="en-US" sz="900" b="0">
                        <a:solidFill>
                          <a:schemeClr val="tx1"/>
                        </a:solidFill>
                      </a:endParaRPr>
                    </a:p>
                    <a:p>
                      <a:pPr algn="l">
                        <a:lnSpc>
                          <a:spcPct val="100000"/>
                        </a:lnSpc>
                        <a:buNone/>
                      </a:pPr>
                      <a:r>
                        <a:rPr lang="zh-CN" altLang="en-US" sz="900" b="0">
                          <a:solidFill>
                            <a:schemeClr val="tx1"/>
                          </a:solidFill>
                        </a:rPr>
                        <a:t>The device adopts the Z-shaped laminated mode. The diaphragm is introduced into the lamination table through the tension mechanism and the correction mechanism, and the lamination table drives the diaphragm to move around and around to place the pole piece. The positive and negative pole pieces are removed from the material box respectively by the suction mechanism of the manipulator, and are accurately positioned on the lamination table after the secondary positioning platform. After the lamination is completed, the battery cell is transferred by the battery cell load shifting mechanism, the diaphragm is cut off, and the adhesive is automatically affixed.</a:t>
                      </a:r>
                      <a:endParaRPr lang="zh-CN" altLang="en-US" sz="900" b="0">
                        <a:solidFill>
                          <a:schemeClr val="tx1"/>
                        </a:solidFill>
                      </a:endParaRPr>
                    </a:p>
                  </a:txBody>
                  <a:tcPr/>
                </a:tc>
              </a:tr>
              <a:tr h="396240">
                <a:tc>
                  <a:txBody>
                    <a:bodyPr/>
                    <a:p>
                      <a:pPr algn="l">
                        <a:lnSpc>
                          <a:spcPct val="100000"/>
                        </a:lnSpc>
                        <a:buNone/>
                      </a:pPr>
                      <a:r>
                        <a:rPr lang="zh-CN" altLang="en-US" sz="900"/>
                        <a:t>叠片速度（S/片）</a:t>
                      </a:r>
                      <a:endParaRPr lang="zh-CN" altLang="en-US" sz="900"/>
                    </a:p>
                    <a:p>
                      <a:pPr algn="l">
                        <a:lnSpc>
                          <a:spcPct val="100000"/>
                        </a:lnSpc>
                        <a:buNone/>
                      </a:pPr>
                      <a:r>
                        <a:rPr lang="zh-CN" altLang="en-US" sz="900"/>
                        <a:t>Lamination speed (S/ piece)</a:t>
                      </a:r>
                      <a:endParaRPr lang="zh-CN" altLang="en-US" sz="900"/>
                    </a:p>
                  </a:txBody>
                  <a:tcPr/>
                </a:tc>
                <a:tc>
                  <a:txBody>
                    <a:bodyPr/>
                    <a:p>
                      <a:pPr algn="l">
                        <a:lnSpc>
                          <a:spcPct val="100000"/>
                        </a:lnSpc>
                        <a:buNone/>
                      </a:pPr>
                      <a:r>
                        <a:rPr lang="zh-CN" altLang="en-US" sz="900"/>
                        <a:t>1.0～1.2</a:t>
                      </a:r>
                      <a:endParaRPr lang="zh-CN" altLang="en-US" sz="900"/>
                    </a:p>
                  </a:txBody>
                  <a:tcPr/>
                </a:tc>
              </a:tr>
              <a:tr h="373380">
                <a:tc>
                  <a:txBody>
                    <a:bodyPr/>
                    <a:p>
                      <a:pPr algn="l">
                        <a:lnSpc>
                          <a:spcPct val="100000"/>
                        </a:lnSpc>
                        <a:buNone/>
                      </a:pPr>
                      <a:r>
                        <a:rPr lang="zh-CN" altLang="en-US" sz="900"/>
                        <a:t>正负极定位</a:t>
                      </a:r>
                      <a:endParaRPr lang="zh-CN" altLang="en-US" sz="900"/>
                    </a:p>
                    <a:p>
                      <a:pPr algn="l">
                        <a:lnSpc>
                          <a:spcPct val="100000"/>
                        </a:lnSpc>
                        <a:buNone/>
                      </a:pPr>
                      <a:r>
                        <a:rPr lang="zh-CN" altLang="en-US" sz="900"/>
                        <a:t>Positive-negative positioning</a:t>
                      </a:r>
                      <a:endParaRPr lang="zh-CN" altLang="en-US" sz="900"/>
                    </a:p>
                  </a:txBody>
                  <a:tcPr/>
                </a:tc>
                <a:tc>
                  <a:txBody>
                    <a:bodyPr/>
                    <a:p>
                      <a:pPr algn="l">
                        <a:lnSpc>
                          <a:spcPct val="100000"/>
                        </a:lnSpc>
                        <a:buNone/>
                      </a:pPr>
                      <a:r>
                        <a:rPr lang="zh-CN" altLang="en-US" sz="900"/>
                        <a:t>可以实现纵向、横向数控调节，调节范围0-20mm、精度±0.05mm</a:t>
                      </a:r>
                      <a:endParaRPr lang="zh-CN" altLang="en-US" sz="900"/>
                    </a:p>
                    <a:p>
                      <a:pPr algn="l">
                        <a:lnSpc>
                          <a:spcPct val="100000"/>
                        </a:lnSpc>
                        <a:buNone/>
                      </a:pPr>
                      <a:r>
                        <a:rPr lang="zh-CN" altLang="en-US" sz="900"/>
                        <a:t>It can realize vertical and horizontal CNC adjustment, the adjustment range is 0-20mm, the accuracy is ±0.05mm</a:t>
                      </a:r>
                      <a:endParaRPr lang="zh-CN" altLang="en-US" sz="900"/>
                    </a:p>
                  </a:txBody>
                  <a:tcPr/>
                </a:tc>
              </a:tr>
              <a:tr h="520065">
                <a:tc>
                  <a:txBody>
                    <a:bodyPr/>
                    <a:p>
                      <a:pPr algn="l">
                        <a:lnSpc>
                          <a:spcPct val="100000"/>
                        </a:lnSpc>
                        <a:buNone/>
                      </a:pPr>
                      <a:r>
                        <a:rPr lang="zh-CN" altLang="en-US" sz="900"/>
                        <a:t>定位台检测</a:t>
                      </a:r>
                      <a:endParaRPr lang="zh-CN" altLang="en-US" sz="900"/>
                    </a:p>
                    <a:p>
                      <a:pPr algn="l">
                        <a:lnSpc>
                          <a:spcPct val="100000"/>
                        </a:lnSpc>
                        <a:buNone/>
                      </a:pPr>
                      <a:r>
                        <a:rPr lang="zh-CN" altLang="en-US" sz="900"/>
                        <a:t>Station detection</a:t>
                      </a:r>
                      <a:endParaRPr lang="zh-CN" altLang="en-US" sz="900"/>
                    </a:p>
                  </a:txBody>
                  <a:tcPr/>
                </a:tc>
                <a:tc>
                  <a:txBody>
                    <a:bodyPr/>
                    <a:p>
                      <a:pPr algn="l">
                        <a:lnSpc>
                          <a:spcPct val="100000"/>
                        </a:lnSpc>
                        <a:buNone/>
                      </a:pPr>
                      <a:r>
                        <a:rPr lang="zh-CN" altLang="en-US" sz="900"/>
                        <a:t>超声波传感器检测极片防止多片、少片、漏片并报警停机；机械定位，极片四角和极耳折角检测并报警停机</a:t>
                      </a:r>
                      <a:endParaRPr lang="zh-CN" altLang="en-US" sz="900"/>
                    </a:p>
                    <a:p>
                      <a:pPr algn="l">
                        <a:lnSpc>
                          <a:spcPct val="100000"/>
                        </a:lnSpc>
                        <a:buNone/>
                      </a:pPr>
                      <a:r>
                        <a:rPr lang="zh-CN" altLang="en-US" sz="900"/>
                        <a:t>Ultrasonic sensor to detect the pole plate to prevent multiple pieces, less pieces, missing pieces and alarm stop; Mechanical positioning, pole plate corners and pole ear Angle detection and alarm stop</a:t>
                      </a:r>
                      <a:endParaRPr lang="zh-CN" altLang="en-US" sz="900"/>
                    </a:p>
                  </a:txBody>
                  <a:tcPr/>
                </a:tc>
              </a:tr>
              <a:tr h="519430">
                <a:tc>
                  <a:txBody>
                    <a:bodyPr/>
                    <a:p>
                      <a:pPr algn="l">
                        <a:lnSpc>
                          <a:spcPct val="100000"/>
                        </a:lnSpc>
                        <a:buNone/>
                      </a:pPr>
                      <a:r>
                        <a:rPr lang="zh-CN" altLang="en-US" sz="900"/>
                        <a:t>隔膜</a:t>
                      </a:r>
                      <a:endParaRPr lang="zh-CN" altLang="en-US" sz="900"/>
                    </a:p>
                    <a:p>
                      <a:pPr algn="l">
                        <a:lnSpc>
                          <a:spcPct val="100000"/>
                        </a:lnSpc>
                        <a:buNone/>
                      </a:pPr>
                      <a:r>
                        <a:rPr lang="zh-CN" altLang="en-US" sz="900"/>
                        <a:t>diaphragm</a:t>
                      </a:r>
                      <a:endParaRPr lang="zh-CN" altLang="en-US" sz="900"/>
                    </a:p>
                  </a:txBody>
                  <a:tcPr/>
                </a:tc>
                <a:tc>
                  <a:txBody>
                    <a:bodyPr/>
                    <a:p>
                      <a:pPr algn="l">
                        <a:lnSpc>
                          <a:spcPct val="100000"/>
                        </a:lnSpc>
                        <a:buNone/>
                      </a:pPr>
                      <a:r>
                        <a:rPr lang="en-US" altLang="zh-CN" sz="900"/>
                        <a:t>主动放卷；张力控制；隔膜纠偏；隔膜除静电；隔膜端面对位精度：±0.3mm（头尾对齐度±0.5mm）；</a:t>
                      </a:r>
                      <a:endParaRPr lang="en-US" altLang="zh-CN" sz="900"/>
                    </a:p>
                    <a:p>
                      <a:pPr algn="l">
                        <a:lnSpc>
                          <a:spcPct val="100000"/>
                        </a:lnSpc>
                        <a:buNone/>
                      </a:pPr>
                      <a:r>
                        <a:rPr lang="en-US" altLang="zh-CN" sz="900"/>
                        <a:t>Active unwinding; Tension control; Diaphragm correction; Remove static electricity from diaphragm; Diaphragm end alignment accuracy: ±0.3mm (head and tail alignment ±0.5mm);</a:t>
                      </a:r>
                      <a:endParaRPr lang="en-US" altLang="zh-CN" sz="900"/>
                    </a:p>
                  </a:txBody>
                  <a:tcPr/>
                </a:tc>
              </a:tr>
              <a:tr h="396240">
                <a:tc>
                  <a:txBody>
                    <a:bodyPr/>
                    <a:p>
                      <a:pPr algn="l">
                        <a:lnSpc>
                          <a:spcPct val="100000"/>
                        </a:lnSpc>
                        <a:buNone/>
                      </a:pPr>
                      <a:r>
                        <a:rPr lang="zh-CN" altLang="en-US" sz="900"/>
                        <a:t>叠片数量</a:t>
                      </a:r>
                      <a:endParaRPr lang="zh-CN" altLang="en-US" sz="900"/>
                    </a:p>
                    <a:p>
                      <a:pPr algn="l">
                        <a:lnSpc>
                          <a:spcPct val="100000"/>
                        </a:lnSpc>
                        <a:buNone/>
                      </a:pPr>
                      <a:r>
                        <a:rPr lang="zh-CN" altLang="en-US" sz="900"/>
                        <a:t>Number of lamination</a:t>
                      </a:r>
                      <a:endParaRPr lang="zh-CN" altLang="en-US" sz="900"/>
                    </a:p>
                  </a:txBody>
                  <a:tcPr/>
                </a:tc>
                <a:tc>
                  <a:txBody>
                    <a:bodyPr/>
                    <a:p>
                      <a:pPr algn="l">
                        <a:lnSpc>
                          <a:spcPct val="100000"/>
                        </a:lnSpc>
                        <a:buNone/>
                      </a:pPr>
                      <a:r>
                        <a:rPr lang="en-US" altLang="zh-CN" sz="900"/>
                        <a:t>在厚度适应范围内可设定</a:t>
                      </a:r>
                      <a:endParaRPr lang="en-US" altLang="zh-CN" sz="900"/>
                    </a:p>
                    <a:p>
                      <a:pPr algn="l">
                        <a:lnSpc>
                          <a:spcPct val="100000"/>
                        </a:lnSpc>
                        <a:buNone/>
                      </a:pPr>
                      <a:r>
                        <a:rPr lang="en-US" altLang="zh-CN" sz="900"/>
                        <a:t>It can be set within the thickness adaptation range</a:t>
                      </a:r>
                      <a:endParaRPr lang="en-US" altLang="zh-CN" sz="900"/>
                    </a:p>
                  </a:txBody>
                  <a:tcPr/>
                </a:tc>
              </a:tr>
              <a:tr h="798830">
                <a:tc>
                  <a:txBody>
                    <a:bodyPr/>
                    <a:p>
                      <a:pPr algn="l">
                        <a:lnSpc>
                          <a:spcPct val="100000"/>
                        </a:lnSpc>
                        <a:buNone/>
                      </a:pPr>
                      <a:r>
                        <a:rPr lang="zh-CN" altLang="en-US" sz="900"/>
                        <a:t>高精度</a:t>
                      </a:r>
                      <a:endParaRPr lang="zh-CN" altLang="en-US" sz="900"/>
                    </a:p>
                    <a:p>
                      <a:pPr algn="l">
                        <a:lnSpc>
                          <a:spcPct val="100000"/>
                        </a:lnSpc>
                        <a:buNone/>
                      </a:pPr>
                      <a:r>
                        <a:rPr lang="zh-CN" altLang="en-US" sz="900"/>
                        <a:t>High precision</a:t>
                      </a:r>
                      <a:endParaRPr lang="zh-CN" altLang="en-US" sz="900"/>
                    </a:p>
                  </a:txBody>
                  <a:tcPr/>
                </a:tc>
                <a:tc>
                  <a:txBody>
                    <a:bodyPr/>
                    <a:p>
                      <a:pPr indent="0" algn="l">
                        <a:buNone/>
                      </a:pPr>
                      <a:r>
                        <a:rPr lang="en-US" sz="900" b="0">
                          <a:latin typeface="宋体" panose="02010600030101010101" pitchFamily="2" charset="-122"/>
                          <a:ea typeface="宋体" panose="02010600030101010101" pitchFamily="2" charset="-122"/>
                          <a:cs typeface="宋体" panose="02010600030101010101" pitchFamily="2" charset="-122"/>
                        </a:rPr>
                        <a:t>通过极片的精确定位，保证极片在叠片中整体精度达到±0.5mm（其中相邻极片对齐精度：±0.3mm）；极片与隔膜间对位精度：中心偏差±0.3mm。</a:t>
                      </a:r>
                      <a:endParaRPr lang="en-US" sz="900" b="0">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900" b="0">
                          <a:latin typeface="宋体" panose="02010600030101010101" pitchFamily="2" charset="-122"/>
                          <a:ea typeface="宋体" panose="02010600030101010101" pitchFamily="2" charset="-122"/>
                          <a:cs typeface="宋体" panose="02010600030101010101" pitchFamily="2" charset="-122"/>
                        </a:rPr>
                        <a:t>Through the precise positioning of the pole pieces, the overall accuracy of the pole pieces in the stack is guaranteed to reach ±0.5mm (the alignment accuracy of the adjacent pole pieces is ±0.3mm). Alignment accuracy between pole plate and diaphragm: center deviation ±0.3mm.</a:t>
                      </a:r>
                      <a:endParaRPr lang="en-US"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tc>
              </a:tr>
              <a:tr h="533400">
                <a:tc>
                  <a:txBody>
                    <a:bodyPr/>
                    <a:p>
                      <a:pPr algn="l">
                        <a:lnSpc>
                          <a:spcPct val="100000"/>
                        </a:lnSpc>
                        <a:buNone/>
                      </a:pPr>
                      <a:r>
                        <a:rPr lang="zh-CN" altLang="en-US" sz="900">
                          <a:sym typeface="+mn-ea"/>
                        </a:rPr>
                        <a:t>控制</a:t>
                      </a:r>
                      <a:endParaRPr lang="zh-CN" altLang="en-US" sz="900"/>
                    </a:p>
                    <a:p>
                      <a:pPr algn="l">
                        <a:lnSpc>
                          <a:spcPct val="100000"/>
                        </a:lnSpc>
                        <a:buNone/>
                      </a:pPr>
                      <a:r>
                        <a:rPr lang="zh-CN" altLang="en-US" sz="900"/>
                        <a:t>Controls</a:t>
                      </a:r>
                      <a:endParaRPr lang="zh-CN" altLang="en-US" sz="900"/>
                    </a:p>
                  </a:txBody>
                  <a:tcPr/>
                </a:tc>
                <a:tc>
                  <a:txBody>
                    <a:bodyPr/>
                    <a:p>
                      <a:pPr algn="l">
                        <a:lnSpc>
                          <a:spcPct val="100000"/>
                        </a:lnSpc>
                        <a:buNone/>
                      </a:pPr>
                      <a:endParaRPr lang="zh-CN" altLang="en-US" sz="900"/>
                    </a:p>
                    <a:p>
                      <a:pPr algn="l">
                        <a:lnSpc>
                          <a:spcPct val="100000"/>
                        </a:lnSpc>
                        <a:buNone/>
                      </a:pPr>
                      <a:r>
                        <a:rPr lang="en-US" altLang="zh-CN" sz="900">
                          <a:sym typeface="+mn-ea"/>
                        </a:rPr>
                        <a:t>0.5微米的粉尘颗粒,不低于1千级(测量位置)，现场无腐蚀性气体、液体、爆炸性气体。</a:t>
                      </a:r>
                      <a:endParaRPr lang="en-US" altLang="zh-CN" sz="900">
                        <a:sym typeface="+mn-ea"/>
                      </a:endParaRPr>
                    </a:p>
                    <a:p>
                      <a:pPr algn="l">
                        <a:lnSpc>
                          <a:spcPct val="100000"/>
                        </a:lnSpc>
                        <a:buNone/>
                      </a:pPr>
                      <a:r>
                        <a:rPr lang="en-US" altLang="zh-CN" sz="900"/>
                        <a:t>0.5 micron dust particles, not less than 1000 (measurement position), no corrosive gas, liquid, explosive gas on site.</a:t>
                      </a:r>
                      <a:endParaRPr lang="en-US" altLang="zh-CN" sz="900"/>
                    </a:p>
                    <a:p>
                      <a:pPr algn="l">
                        <a:lnSpc>
                          <a:spcPct val="100000"/>
                        </a:lnSpc>
                        <a:buNone/>
                      </a:pPr>
                      <a:endParaRPr lang="zh-CN" altLang="en-US" sz="900"/>
                    </a:p>
                  </a:txBody>
                  <a:tcPr/>
                </a:tc>
              </a:tr>
              <a:tr h="548640">
                <a:tc>
                  <a:txBody>
                    <a:bodyPr/>
                    <a:p>
                      <a:pPr algn="l">
                        <a:lnSpc>
                          <a:spcPct val="100000"/>
                        </a:lnSpc>
                        <a:buNone/>
                      </a:pPr>
                      <a:r>
                        <a:rPr lang="zh-CN" altLang="en-US" sz="900"/>
                        <a:t>合格率（来料不良除外）</a:t>
                      </a:r>
                      <a:endParaRPr lang="zh-CN" altLang="en-US" sz="900"/>
                    </a:p>
                    <a:p>
                      <a:pPr algn="l">
                        <a:lnSpc>
                          <a:spcPct val="100000"/>
                        </a:lnSpc>
                        <a:buNone/>
                      </a:pPr>
                      <a:r>
                        <a:rPr lang="zh-CN" altLang="en-US" sz="900"/>
                        <a:t>Qualified rate (except bad incoming materials)</a:t>
                      </a:r>
                      <a:endParaRPr lang="zh-CN" altLang="en-US" sz="900"/>
                    </a:p>
                  </a:txBody>
                  <a:tcPr/>
                </a:tc>
                <a:tc>
                  <a:txBody>
                    <a:bodyPr/>
                    <a:p>
                      <a:pPr algn="l">
                        <a:lnSpc>
                          <a:spcPct val="100000"/>
                        </a:lnSpc>
                        <a:buNone/>
                      </a:pPr>
                      <a:r>
                        <a:rPr lang="zh-CN" altLang="en-US" sz="900"/>
                        <a:t>99% 以上（来料不良除外）</a:t>
                      </a:r>
                      <a:endParaRPr lang="zh-CN" altLang="en-US" sz="900"/>
                    </a:p>
                    <a:p>
                      <a:pPr algn="l">
                        <a:lnSpc>
                          <a:spcPct val="100000"/>
                        </a:lnSpc>
                        <a:buNone/>
                      </a:pPr>
                      <a:r>
                        <a:rPr lang="zh-CN" altLang="en-US" sz="900"/>
                        <a:t>More than 99% (except bad incoming materials)</a:t>
                      </a:r>
                      <a:endParaRPr lang="zh-CN" altLang="en-US" sz="900"/>
                    </a:p>
                  </a:txBody>
                  <a:tcPr/>
                </a:tc>
              </a:tr>
            </a:tbl>
          </a:graphicData>
        </a:graphic>
      </p:graphicFrame>
      <p:pic>
        <p:nvPicPr>
          <p:cNvPr id="6" name="图片 5"/>
          <p:cNvPicPr>
            <a:picLocks noChangeAspect="1"/>
          </p:cNvPicPr>
          <p:nvPr>
            <p:custDataLst>
              <p:tags r:id="rId5"/>
            </p:custDataLst>
          </p:nvPr>
        </p:nvPicPr>
        <p:blipFill>
          <a:blip r:embed="rId6"/>
          <a:stretch>
            <a:fillRect/>
          </a:stretch>
        </p:blipFill>
        <p:spPr>
          <a:xfrm>
            <a:off x="575945" y="3632835"/>
            <a:ext cx="2773045" cy="29337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fontScale="90000"/>
          </a:bodyPr>
          <a:p>
            <a:pPr marL="0" indent="0" algn="l">
              <a:lnSpc>
                <a:spcPct val="100000"/>
              </a:lnSpc>
              <a:spcBef>
                <a:spcPts val="0"/>
              </a:spcBef>
              <a:spcAft>
                <a:spcPts val="0"/>
              </a:spcAft>
              <a:buSzPct val="100000"/>
              <a:buNone/>
            </a:pPr>
            <a:r>
              <a:rPr lang="zh-CN" altLang="en-US" sz="2800" b="1" kern="0" noProof="0" dirty="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模切叠片一体机（刀片电池多片叠）</a:t>
            </a:r>
            <a:endParaRPr lang="zh-CN" altLang="en-US" sz="2800" b="1" kern="0" noProof="0" dirty="0">
              <a:ln>
                <a:noFill/>
              </a:ln>
              <a:solidFill>
                <a:schemeClr val="accent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l">
              <a:lnSpc>
                <a:spcPct val="100000"/>
              </a:lnSpc>
              <a:spcBef>
                <a:spcPts val="0"/>
              </a:spcBef>
              <a:spcAft>
                <a:spcPts val="0"/>
              </a:spcAft>
              <a:buSzPct val="100000"/>
              <a:buNone/>
            </a:pPr>
            <a:r>
              <a:rPr lang="en-US" altLang="zh-CN" sz="2800" b="1" dirty="0" smtClean="0">
                <a:solidFill>
                  <a:schemeClr val="accent1"/>
                </a:solidFill>
                <a:latin typeface="微软雅黑" panose="020B0503020204020204" pitchFamily="34" charset="-122"/>
                <a:ea typeface="微软雅黑" panose="020B0503020204020204" pitchFamily="34" charset="-122"/>
                <a:cs typeface="经典舒同体简" panose="02010609000101010101" pitchFamily="49" charset="-122"/>
                <a:sym typeface="+mn-ea"/>
              </a:rPr>
              <a:t>all-in-one machine</a:t>
            </a:r>
            <a:r>
              <a:rPr lang="zh-CN" altLang="en-US" sz="2800" b="1" dirty="0" smtClean="0">
                <a:solidFill>
                  <a:schemeClr val="accent1"/>
                </a:solidFill>
                <a:latin typeface="微软雅黑" panose="020B0503020204020204" pitchFamily="34" charset="-122"/>
                <a:ea typeface="微软雅黑" panose="020B0503020204020204" pitchFamily="34" charset="-122"/>
                <a:cs typeface="经典舒同体简" panose="02010609000101010101" pitchFamily="49" charset="-122"/>
                <a:sym typeface="+mn-ea"/>
              </a:rPr>
              <a:t>（</a:t>
            </a:r>
            <a:r>
              <a:rPr lang="en-US" altLang="zh-CN" sz="2800" b="1" dirty="0" smtClean="0">
                <a:solidFill>
                  <a:schemeClr val="accent1"/>
                </a:solidFill>
                <a:latin typeface="微软雅黑" panose="020B0503020204020204" pitchFamily="34" charset="-122"/>
                <a:ea typeface="微软雅黑" panose="020B0503020204020204" pitchFamily="34" charset="-122"/>
                <a:cs typeface="经典舒同体简" panose="02010609000101010101" pitchFamily="49" charset="-122"/>
                <a:sym typeface="+mn-ea"/>
              </a:rPr>
              <a:t>blade battery multi-laminating</a:t>
            </a:r>
            <a:r>
              <a:rPr lang="zh-CN" altLang="en-US" sz="2800" b="1" dirty="0" smtClean="0">
                <a:solidFill>
                  <a:schemeClr val="accent1"/>
                </a:solidFill>
                <a:latin typeface="微软雅黑" panose="020B0503020204020204" pitchFamily="34" charset="-122"/>
                <a:ea typeface="微软雅黑" panose="020B0503020204020204" pitchFamily="34" charset="-122"/>
                <a:cs typeface="经典舒同体简" panose="02010609000101010101" pitchFamily="49" charset="-122"/>
                <a:sym typeface="+mn-ea"/>
              </a:rPr>
              <a:t>）</a:t>
            </a:r>
            <a:endParaRPr lang="zh-CN" altLang="en-US" sz="2800" b="1" kern="0" spc="360" noProof="0" dirty="0" smtClean="0">
              <a:ln>
                <a:noFill/>
              </a:ln>
              <a:solidFill>
                <a:schemeClr val="accent1"/>
              </a:solidFill>
              <a:effectLst/>
              <a:uLnTx/>
              <a:uFillTx/>
              <a:latin typeface="微软雅黑" panose="020B0503020204020204" pitchFamily="34" charset="-122"/>
              <a:ea typeface="微软雅黑" panose="020B0503020204020204" pitchFamily="34" charset="-122"/>
              <a:cs typeface="经典舒同体简" panose="02010609000101010101" pitchFamily="49" charset="-122"/>
              <a:sym typeface="+mn-ea"/>
            </a:endParaRPr>
          </a:p>
        </p:txBody>
      </p:sp>
      <p:graphicFrame>
        <p:nvGraphicFramePr>
          <p:cNvPr id="8" name="表格 7"/>
          <p:cNvGraphicFramePr/>
          <p:nvPr>
            <p:custDataLst>
              <p:tags r:id="rId2"/>
            </p:custDataLst>
          </p:nvPr>
        </p:nvGraphicFramePr>
        <p:xfrm>
          <a:off x="4299585" y="1041400"/>
          <a:ext cx="7741285" cy="3607435"/>
        </p:xfrm>
        <a:graphic>
          <a:graphicData uri="http://schemas.openxmlformats.org/drawingml/2006/table">
            <a:tbl>
              <a:tblPr firstRow="1" bandRow="1">
                <a:tableStyleId>{5C22544A-7EE6-4342-B048-85BDC9FD1C3A}</a:tableStyleId>
              </a:tblPr>
              <a:tblGrid>
                <a:gridCol w="1786255"/>
                <a:gridCol w="5955030"/>
              </a:tblGrid>
              <a:tr h="1867535">
                <a:tc>
                  <a:txBody>
                    <a:bodyPr/>
                    <a:p>
                      <a:pPr algn="l">
                        <a:lnSpc>
                          <a:spcPct val="150000"/>
                        </a:lnSpc>
                        <a:buNone/>
                      </a:pPr>
                      <a:r>
                        <a:rPr lang="zh-CN" altLang="en-US" sz="900" b="0">
                          <a:solidFill>
                            <a:schemeClr val="tx1"/>
                          </a:solidFill>
                          <a:sym typeface="+mn-ea"/>
                        </a:rPr>
                        <a:t>原理与应用</a:t>
                      </a:r>
                      <a:endParaRPr lang="zh-CN" altLang="en-US" sz="900" b="0">
                        <a:solidFill>
                          <a:schemeClr val="tx1"/>
                        </a:solidFill>
                        <a:sym typeface="+mn-ea"/>
                      </a:endParaRPr>
                    </a:p>
                    <a:p>
                      <a:pPr algn="l">
                        <a:lnSpc>
                          <a:spcPct val="150000"/>
                        </a:lnSpc>
                        <a:buNone/>
                      </a:pPr>
                      <a:r>
                        <a:rPr lang="zh-CN" altLang="en-US" sz="900" b="0">
                          <a:solidFill>
                            <a:schemeClr val="tx1"/>
                          </a:solidFill>
                        </a:rPr>
                        <a:t>Principle and application</a:t>
                      </a:r>
                      <a:endParaRPr lang="zh-CN" altLang="en-US" sz="900" b="0">
                        <a:solidFill>
                          <a:schemeClr val="tx1"/>
                        </a:solidFill>
                      </a:endParaRPr>
                    </a:p>
                    <a:p>
                      <a:pPr algn="l">
                        <a:lnSpc>
                          <a:spcPct val="300000"/>
                        </a:lnSpc>
                        <a:buNone/>
                      </a:pPr>
                      <a:r>
                        <a:rPr lang="en-US" altLang="zh-CN" sz="900" b="0">
                          <a:solidFill>
                            <a:schemeClr val="tx1"/>
                          </a:solidFill>
                          <a:sym typeface="+mn-ea"/>
                        </a:rPr>
                        <a:t>    </a:t>
                      </a:r>
                      <a:endParaRPr lang="en-US" altLang="zh-CN" sz="900" b="0">
                        <a:solidFill>
                          <a:schemeClr val="tx1"/>
                        </a:solidFill>
                      </a:endParaRPr>
                    </a:p>
                    <a:p>
                      <a:pPr algn="l">
                        <a:buNone/>
                      </a:pPr>
                      <a:endParaRPr lang="zh-CN" altLang="en-US" sz="900" b="0">
                        <a:solidFill>
                          <a:schemeClr val="tx1"/>
                        </a:solidFill>
                      </a:endParaRPr>
                    </a:p>
                  </a:txBody>
                  <a:tcPr/>
                </a:tc>
                <a:tc>
                  <a:txBody>
                    <a:bodyPr/>
                    <a:p>
                      <a:pPr marL="171450" indent="-171450" algn="l">
                        <a:buClrTx/>
                        <a:buSzTx/>
                        <a:buFont typeface="Wingdings" panose="05000000000000000000" charset="0"/>
                        <a:buChar char="Ø"/>
                      </a:pP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一次性多片</a:t>
                      </a:r>
                      <a:r>
                        <a:rPr lang="zh-CN" altLang="en-US" sz="9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叠</a:t>
                      </a: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，单叠台可实现300个</a:t>
                      </a:r>
                      <a:r>
                        <a:rPr lang="en-US" altLang="zh-CN"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PPM</a:t>
                      </a: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，周转次数少，效率高，极片损伤减少，一体化设计，场地、人力成本降低</a:t>
                      </a:r>
                      <a:r>
                        <a:rPr lang="en-US" altLang="zh-CN"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3~5</a:t>
                      </a: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倍。</a:t>
                      </a:r>
                      <a:endPar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l">
                        <a:buClrTx/>
                        <a:buSzTx/>
                        <a:buFont typeface="Wingdings" panose="05000000000000000000" charset="0"/>
                        <a:buChar char="Ø"/>
                      </a:pP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极片尺寸大，最大可以做到</a:t>
                      </a:r>
                      <a:r>
                        <a:rPr lang="en-US" altLang="zh-CN"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1000*500mm</a:t>
                      </a:r>
                      <a:endPar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l">
                        <a:buClrTx/>
                        <a:buSzTx/>
                        <a:buFont typeface="Wingdings" panose="05000000000000000000" charset="0"/>
                        <a:buChar char="Ø"/>
                      </a:pP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One-time multi-piece stack, single stack can achieve 300 PPM, less turnover times, high efficiency, pole piece damage reduction, integrated design, site, labor costs reduced 3~5 times.</a:t>
                      </a:r>
                      <a:endPar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gn="l">
                        <a:buClrTx/>
                        <a:buSzTx/>
                        <a:buFont typeface="Wingdings" panose="05000000000000000000" charset="0"/>
                        <a:buChar char="Ø"/>
                      </a:pPr>
                      <a:r>
                        <a:rPr lang="zh-CN" altLang="en-US" sz="900" b="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The pole size is large, the maximum can be 1000*500mm</a:t>
                      </a:r>
                      <a:endParaRPr lang="zh-CN" altLang="en-US" sz="900" b="0">
                        <a:solidFill>
                          <a:schemeClr val="tx1"/>
                        </a:solidFill>
                      </a:endParaRPr>
                    </a:p>
                  </a:txBody>
                  <a:tcPr/>
                </a:tc>
              </a:tr>
              <a:tr h="515620">
                <a:tc>
                  <a:txBody>
                    <a:bodyPr/>
                    <a:p>
                      <a:pPr algn="l">
                        <a:buNone/>
                      </a:pPr>
                      <a:r>
                        <a:rPr lang="zh-CN" altLang="en-US" sz="900" dirty="0">
                          <a:solidFill>
                            <a:schemeClr val="dk1">
                              <a:lumMod val="85000"/>
                              <a:lumOff val="15000"/>
                            </a:schemeClr>
                          </a:solidFill>
                          <a:latin typeface="微软雅黑" panose="020B0503020204020204" pitchFamily="34" charset="-122"/>
                          <a:ea typeface="微软雅黑" panose="020B0503020204020204" pitchFamily="34" charset="-122"/>
                          <a:sym typeface="+mn-ea"/>
                        </a:rPr>
                        <a:t>对位精度</a:t>
                      </a:r>
                      <a:endParaRPr lang="zh-CN" altLang="en-US" sz="900" b="0" dirty="0">
                        <a:solidFill>
                          <a:schemeClr val="dk1">
                            <a:lumMod val="85000"/>
                            <a:lumOff val="15000"/>
                          </a:schemeClr>
                        </a:solidFill>
                        <a:latin typeface="微软雅黑" panose="020B0503020204020204" pitchFamily="34" charset="-122"/>
                        <a:ea typeface="微软雅黑" panose="020B0503020204020204" pitchFamily="34" charset="-122"/>
                        <a:sym typeface="+mn-ea"/>
                      </a:endParaRPr>
                    </a:p>
                    <a:p>
                      <a:pPr algn="l">
                        <a:buNone/>
                      </a:pPr>
                      <a:r>
                        <a:rPr lang="zh-CN" altLang="en-US" sz="900" dirty="0">
                          <a:solidFill>
                            <a:schemeClr val="dk1">
                              <a:lumMod val="85000"/>
                              <a:lumOff val="15000"/>
                            </a:schemeClr>
                          </a:solidFill>
                          <a:latin typeface="微软雅黑" panose="020B0503020204020204" pitchFamily="34" charset="-122"/>
                          <a:ea typeface="微软雅黑" panose="020B0503020204020204" pitchFamily="34" charset="-122"/>
                          <a:sym typeface="+mn-ea"/>
                        </a:rPr>
                        <a:t>Counterpoint accuracy</a:t>
                      </a:r>
                      <a:endParaRPr lang="zh-CN" altLang="en-US" sz="900"/>
                    </a:p>
                  </a:txBody>
                  <a:tcPr/>
                </a:tc>
                <a:tc>
                  <a:txBody>
                    <a:bodyPr/>
                    <a:p>
                      <a:pPr algn="l">
                        <a:buNone/>
                      </a:pPr>
                      <a:r>
                        <a:rPr lang="zh-CN" altLang="en-US" sz="9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±0.3mm</a:t>
                      </a:r>
                      <a:endParaRPr lang="zh-CN" altLang="en-US" sz="900"/>
                    </a:p>
                  </a:txBody>
                  <a:tcPr/>
                </a:tc>
              </a:tr>
              <a:tr h="515620">
                <a:tc>
                  <a:txBody>
                    <a:bodyPr/>
                    <a:p>
                      <a:pPr algn="l">
                        <a:buNone/>
                      </a:pPr>
                      <a:r>
                        <a:rPr kumimoji="1" lang="zh-CN" altLang="en-US" sz="900" dirty="0">
                          <a:solidFill>
                            <a:schemeClr val="dk1">
                              <a:lumMod val="85000"/>
                              <a:lumOff val="15000"/>
                            </a:schemeClr>
                          </a:solidFill>
                          <a:latin typeface="微软雅黑" panose="020B0503020204020204" pitchFamily="34" charset="-122"/>
                          <a:ea typeface="微软雅黑" panose="020B0503020204020204" pitchFamily="34" charset="-122"/>
                          <a:cs typeface="+mn-ea"/>
                          <a:sym typeface="+mn-lt"/>
                        </a:rPr>
                        <a:t>叠片效率Lamination efficiency</a:t>
                      </a:r>
                      <a:endParaRPr lang="zh-CN" altLang="en-US" sz="900"/>
                    </a:p>
                  </a:txBody>
                  <a:tcPr/>
                </a:tc>
                <a:tc>
                  <a:txBody>
                    <a:bodyPr/>
                    <a:p>
                      <a:pPr algn="l">
                        <a:buNone/>
                      </a:pPr>
                      <a:r>
                        <a:rPr lang="en-US" altLang="zh-CN" sz="900" dirty="0">
                          <a:solidFill>
                            <a:srgbClr val="000000"/>
                          </a:solidFill>
                          <a:effectLst/>
                          <a:latin typeface="微软雅黑" panose="020B0503020204020204" pitchFamily="34" charset="-122"/>
                          <a:ea typeface="微软雅黑" panose="020B0503020204020204" pitchFamily="34" charset="-122"/>
                          <a:sym typeface="+mn-ea"/>
                        </a:rPr>
                        <a:t>≥300PPM</a:t>
                      </a:r>
                      <a:endParaRPr lang="zh-CN" altLang="en-US" sz="900"/>
                    </a:p>
                  </a:txBody>
                  <a:tcPr/>
                </a:tc>
              </a:tr>
              <a:tr h="708660">
                <a:tc>
                  <a:txBody>
                    <a:bodyPr/>
                    <a:p>
                      <a:pPr algn="l">
                        <a:buNone/>
                      </a:pPr>
                      <a:r>
                        <a:rPr lang="zh-CN" altLang="en-US" sz="900" dirty="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叠</a:t>
                      </a:r>
                      <a:r>
                        <a:rPr lang="zh-CN" altLang="en-US" sz="900"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片头</a:t>
                      </a:r>
                      <a:r>
                        <a:rPr lang="en-US" altLang="zh-CN" sz="900"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900" dirty="0" smtClean="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工位Stack head/station</a:t>
                      </a:r>
                      <a:endParaRPr lang="zh-CN" altLang="en-US" sz="900"/>
                    </a:p>
                  </a:txBody>
                  <a:tcPr/>
                </a:tc>
                <a:tc>
                  <a:txBody>
                    <a:bodyPr/>
                    <a:p>
                      <a:pPr algn="l">
                        <a:buNone/>
                      </a:pPr>
                      <a:r>
                        <a:rPr lang="zh-CN" altLang="en-US" sz="900" dirty="0">
                          <a:solidFill>
                            <a:srgbClr val="000000"/>
                          </a:solidFill>
                          <a:latin typeface="微软雅黑" panose="020B0503020204020204" pitchFamily="34" charset="-122"/>
                          <a:ea typeface="微软雅黑" panose="020B0503020204020204" pitchFamily="34" charset="-122"/>
                          <a:cs typeface="微软简行楷" charset="0"/>
                          <a:sym typeface="+mn-ea"/>
                        </a:rPr>
                        <a:t>1/8</a:t>
                      </a:r>
                      <a:endParaRPr lang="zh-CN" altLang="en-US" sz="900" b="0" dirty="0">
                        <a:solidFill>
                          <a:srgbClr val="000000"/>
                        </a:solidFill>
                        <a:latin typeface="微软雅黑" panose="020B0503020204020204" pitchFamily="34" charset="-122"/>
                        <a:ea typeface="微软雅黑" panose="020B0503020204020204" pitchFamily="34" charset="-122"/>
                        <a:cs typeface="微软简行楷" charset="0"/>
                        <a:sym typeface="+mn-ea"/>
                      </a:endParaRPr>
                    </a:p>
                    <a:p>
                      <a:pPr algn="l">
                        <a:buNone/>
                      </a:pPr>
                      <a:endParaRPr lang="zh-CN" altLang="en-US" sz="900"/>
                    </a:p>
                  </a:txBody>
                  <a:tcPr/>
                </a:tc>
              </a:tr>
            </a:tbl>
          </a:graphicData>
        </a:graphic>
      </p:graphicFrame>
      <p:pic>
        <p:nvPicPr>
          <p:cNvPr id="11" name="图片 10"/>
          <p:cNvPicPr>
            <a:picLocks noChangeAspect="1"/>
          </p:cNvPicPr>
          <p:nvPr>
            <p:custDataLst>
              <p:tags r:id="rId3"/>
            </p:custDataLst>
          </p:nvPr>
        </p:nvPicPr>
        <p:blipFill>
          <a:blip r:embed="rId4" cstate="print"/>
          <a:stretch>
            <a:fillRect/>
          </a:stretch>
        </p:blipFill>
        <p:spPr>
          <a:xfrm flipH="1">
            <a:off x="102235" y="1398905"/>
            <a:ext cx="4163695" cy="1906905"/>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5778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卷绕机（大圆柱）</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（coiler）（Large cylinder）</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8" name="表格 7"/>
          <p:cNvGraphicFramePr/>
          <p:nvPr>
            <p:custDataLst>
              <p:tags r:id="rId2"/>
            </p:custDataLst>
          </p:nvPr>
        </p:nvGraphicFramePr>
        <p:xfrm>
          <a:off x="4017645" y="1053465"/>
          <a:ext cx="8023225" cy="5622290"/>
        </p:xfrm>
        <a:graphic>
          <a:graphicData uri="http://schemas.openxmlformats.org/drawingml/2006/table">
            <a:tbl>
              <a:tblPr firstRow="1" bandRow="1">
                <a:tableStyleId>{5C22544A-7EE6-4342-B048-85BDC9FD1C3A}</a:tableStyleId>
              </a:tblPr>
              <a:tblGrid>
                <a:gridCol w="1851025"/>
                <a:gridCol w="6172200"/>
              </a:tblGrid>
              <a:tr h="1737360">
                <a:tc>
                  <a:txBody>
                    <a:bodyPr/>
                    <a:p>
                      <a:pPr algn="l">
                        <a:lnSpc>
                          <a:spcPct val="150000"/>
                        </a:lnSpc>
                        <a:buNone/>
                      </a:pPr>
                      <a:r>
                        <a:rPr lang="zh-CN" altLang="en-US" sz="900" b="0">
                          <a:solidFill>
                            <a:schemeClr val="tx1"/>
                          </a:solidFill>
                          <a:sym typeface="+mn-ea"/>
                        </a:rPr>
                        <a:t>原理与应用</a:t>
                      </a:r>
                      <a:endParaRPr lang="zh-CN" altLang="en-US" sz="900" b="0">
                        <a:solidFill>
                          <a:schemeClr val="tx1"/>
                        </a:solidFill>
                        <a:sym typeface="+mn-ea"/>
                      </a:endParaRPr>
                    </a:p>
                    <a:p>
                      <a:pPr algn="l">
                        <a:lnSpc>
                          <a:spcPct val="150000"/>
                        </a:lnSpc>
                        <a:buNone/>
                      </a:pPr>
                      <a:r>
                        <a:rPr lang="zh-CN" altLang="en-US" sz="900" b="0">
                          <a:solidFill>
                            <a:schemeClr val="tx1"/>
                          </a:solidFill>
                        </a:rPr>
                        <a:t>Principle and application</a:t>
                      </a:r>
                      <a:endParaRPr lang="zh-CN" altLang="en-US" sz="900" b="0">
                        <a:solidFill>
                          <a:schemeClr val="tx1"/>
                        </a:solidFill>
                      </a:endParaRPr>
                    </a:p>
                    <a:p>
                      <a:pPr algn="l">
                        <a:lnSpc>
                          <a:spcPct val="300000"/>
                        </a:lnSpc>
                        <a:buNone/>
                      </a:pPr>
                      <a:r>
                        <a:rPr lang="en-US" altLang="zh-CN" sz="900" b="0">
                          <a:solidFill>
                            <a:schemeClr val="tx1"/>
                          </a:solidFill>
                          <a:sym typeface="+mn-ea"/>
                        </a:rPr>
                        <a:t>    </a:t>
                      </a:r>
                      <a:endParaRPr lang="en-US" altLang="zh-CN" sz="900" b="0">
                        <a:solidFill>
                          <a:schemeClr val="tx1"/>
                        </a:solidFill>
                      </a:endParaRPr>
                    </a:p>
                    <a:p>
                      <a:pPr algn="l">
                        <a:buNone/>
                      </a:pPr>
                      <a:endParaRPr lang="zh-CN" altLang="en-US" sz="900" b="0">
                        <a:solidFill>
                          <a:schemeClr val="tx1"/>
                        </a:solidFill>
                      </a:endParaRPr>
                    </a:p>
                  </a:txBody>
                  <a:tcPr/>
                </a:tc>
                <a:tc>
                  <a:txBody>
                    <a:bodyPr/>
                    <a:p>
                      <a:pPr algn="l">
                        <a:lnSpc>
                          <a:spcPct val="100000"/>
                        </a:lnSpc>
                        <a:buNone/>
                      </a:pPr>
                      <a:r>
                        <a:rPr lang="zh-CN" altLang="en-US" sz="900" b="0">
                          <a:solidFill>
                            <a:schemeClr val="tx1"/>
                          </a:solidFill>
                        </a:rPr>
                        <a:t>设备为圆柱形电芯的全自动激光切卷一体机，主要用于圆柱形电芯的生产。根据电芯生产工艺的要求，把正、负极片进行激光模切极耳形状（或全极耳），然后再与隔膜一起通过卷绕装置自动卷绕成产品。在卷绕的过程中通过纠偏控制系统和张力控制系统对电芯对齐度和极片、隔膜的张力进行控制，卷绕完成的电芯经过收尾贴胶、烫孔、电芯两端面预整形后（视工艺而定），短路测试，外观尺寸检测，不良品剔除，扫码上传等工序，最后通过输送带下料。</a:t>
                      </a:r>
                      <a:endParaRPr lang="zh-CN" altLang="en-US" sz="900" b="0">
                        <a:solidFill>
                          <a:schemeClr val="tx1"/>
                        </a:solidFill>
                      </a:endParaRPr>
                    </a:p>
                    <a:p>
                      <a:pPr algn="l">
                        <a:lnSpc>
                          <a:spcPct val="100000"/>
                        </a:lnSpc>
                        <a:buNone/>
                      </a:pPr>
                      <a:r>
                        <a:rPr lang="zh-CN" altLang="en-US" sz="900" b="0">
                          <a:solidFill>
                            <a:schemeClr val="tx1"/>
                          </a:solidFill>
                        </a:rPr>
                        <a:t>The equipment is a full automatic laser coiling machine for cylindrical electric cell, mainly used in the production of cylindrical electric cell. According to the requirements of the cell production process, the positive and negative electrode sheets are laser die-cut to the shape of the pole ear (or the full pole ear), and then the membrane is automatically wound into the product through the winding device. In the process of winding, the alignment degree of the battery cell and the tension of the pole and diaphragm are controlled by the correction control system and tension control system. After the winding of the battery cell, it goes through the finishing glue, hot holes, pre-shaping of the two ends of the battery cell (depending on the process), short circuit test, appearance and size detection, bad product removal, code scanning and uploading, and finally unloading through the conveyor belt.</a:t>
                      </a:r>
                      <a:endParaRPr lang="zh-CN" altLang="en-US" sz="900" b="0">
                        <a:solidFill>
                          <a:schemeClr val="tx1"/>
                        </a:solidFill>
                      </a:endParaRPr>
                    </a:p>
                  </a:txBody>
                  <a:tcPr/>
                </a:tc>
              </a:tr>
              <a:tr h="502920">
                <a:tc>
                  <a:txBody>
                    <a:bodyPr/>
                    <a:p>
                      <a:pPr algn="l">
                        <a:lnSpc>
                          <a:spcPct val="100000"/>
                        </a:lnSpc>
                        <a:buNone/>
                      </a:pPr>
                      <a:r>
                        <a:rPr lang="zh-CN" altLang="en-US" sz="900"/>
                        <a:t>正负极片宽度</a:t>
                      </a:r>
                      <a:endParaRPr lang="zh-CN" altLang="en-US" sz="900"/>
                    </a:p>
                    <a:p>
                      <a:pPr algn="l">
                        <a:lnSpc>
                          <a:spcPct val="100000"/>
                        </a:lnSpc>
                        <a:buNone/>
                      </a:pPr>
                      <a:r>
                        <a:rPr lang="zh-CN" altLang="en-US" sz="900"/>
                        <a:t>Positive and negative electrode width</a:t>
                      </a:r>
                      <a:endParaRPr lang="zh-CN" altLang="en-US" sz="900"/>
                    </a:p>
                  </a:txBody>
                  <a:tcPr/>
                </a:tc>
                <a:tc>
                  <a:txBody>
                    <a:bodyPr/>
                    <a:p>
                      <a:pPr algn="l">
                        <a:lnSpc>
                          <a:spcPct val="100000"/>
                        </a:lnSpc>
                        <a:buNone/>
                      </a:pPr>
                      <a:r>
                        <a:rPr lang="zh-CN" altLang="en-US" sz="900"/>
                        <a:t>55-140</a:t>
                      </a:r>
                      <a:r>
                        <a:rPr lang="en-US" altLang="zh-CN" sz="900"/>
                        <a:t>mm</a:t>
                      </a:r>
                      <a:endParaRPr lang="en-US" altLang="zh-CN" sz="900"/>
                    </a:p>
                  </a:txBody>
                  <a:tcPr/>
                </a:tc>
              </a:tr>
              <a:tr h="365760">
                <a:tc>
                  <a:txBody>
                    <a:bodyPr/>
                    <a:p>
                      <a:pPr algn="l">
                        <a:lnSpc>
                          <a:spcPct val="100000"/>
                        </a:lnSpc>
                        <a:buNone/>
                      </a:pPr>
                      <a:r>
                        <a:rPr lang="zh-CN" altLang="en-US" sz="900"/>
                        <a:t>隔膜宽度</a:t>
                      </a:r>
                      <a:endParaRPr lang="zh-CN" altLang="en-US" sz="900"/>
                    </a:p>
                    <a:p>
                      <a:pPr algn="l">
                        <a:lnSpc>
                          <a:spcPct val="100000"/>
                        </a:lnSpc>
                        <a:buNone/>
                      </a:pPr>
                      <a:r>
                        <a:rPr lang="zh-CN" altLang="en-US" sz="900"/>
                        <a:t>Diaphragm width</a:t>
                      </a:r>
                      <a:endParaRPr lang="zh-CN" altLang="en-US" sz="900"/>
                    </a:p>
                  </a:txBody>
                  <a:tcPr/>
                </a:tc>
                <a:tc>
                  <a:txBody>
                    <a:bodyPr/>
                    <a:p>
                      <a:pPr algn="l">
                        <a:lnSpc>
                          <a:spcPct val="100000"/>
                        </a:lnSpc>
                        <a:buNone/>
                      </a:pPr>
                      <a:r>
                        <a:rPr lang="en-US" altLang="zh-CN" sz="900"/>
                        <a:t>55-140mm</a:t>
                      </a:r>
                      <a:endParaRPr lang="en-US" altLang="zh-CN" sz="900"/>
                    </a:p>
                  </a:txBody>
                  <a:tcPr/>
                </a:tc>
              </a:tr>
              <a:tr h="502920">
                <a:tc>
                  <a:txBody>
                    <a:bodyPr/>
                    <a:p>
                      <a:pPr algn="l">
                        <a:lnSpc>
                          <a:spcPct val="100000"/>
                        </a:lnSpc>
                        <a:buNone/>
                      </a:pPr>
                      <a:r>
                        <a:rPr lang="zh-CN" altLang="en-US" sz="900"/>
                        <a:t>终止胶带</a:t>
                      </a:r>
                      <a:endParaRPr lang="zh-CN" altLang="en-US" sz="900"/>
                    </a:p>
                    <a:p>
                      <a:pPr algn="l">
                        <a:lnSpc>
                          <a:spcPct val="100000"/>
                        </a:lnSpc>
                        <a:buNone/>
                      </a:pPr>
                      <a:r>
                        <a:rPr lang="zh-CN" altLang="en-US" sz="900"/>
                        <a:t>Stop tape</a:t>
                      </a:r>
                      <a:endParaRPr lang="zh-CN" altLang="en-US" sz="900"/>
                    </a:p>
                  </a:txBody>
                  <a:tcPr/>
                </a:tc>
                <a:tc>
                  <a:txBody>
                    <a:bodyPr/>
                    <a:p>
                      <a:pPr algn="l">
                        <a:lnSpc>
                          <a:spcPct val="100000"/>
                        </a:lnSpc>
                        <a:buNone/>
                      </a:pPr>
                      <a:r>
                        <a:rPr lang="en-US" altLang="zh-CN" sz="900"/>
                        <a:t>10-70mm</a:t>
                      </a:r>
                      <a:r>
                        <a:rPr lang="zh-CN" altLang="en-US" sz="900"/>
                        <a:t>，长度（Length）</a:t>
                      </a:r>
                      <a:r>
                        <a:rPr lang="en-US" altLang="zh-CN" sz="900"/>
                        <a:t>80-200mm</a:t>
                      </a:r>
                      <a:r>
                        <a:rPr lang="zh-CN" altLang="en-US" sz="900"/>
                        <a:t>，宽度（breadth）</a:t>
                      </a:r>
                      <a:r>
                        <a:rPr lang="en-US" altLang="zh-CN" sz="900"/>
                        <a:t>10-20mm</a:t>
                      </a:r>
                      <a:endParaRPr lang="en-US" altLang="zh-CN" sz="900"/>
                    </a:p>
                  </a:txBody>
                  <a:tcPr/>
                </a:tc>
              </a:tr>
              <a:tr h="502285">
                <a:tc>
                  <a:txBody>
                    <a:bodyPr/>
                    <a:p>
                      <a:pPr algn="l">
                        <a:lnSpc>
                          <a:spcPct val="100000"/>
                        </a:lnSpc>
                        <a:buNone/>
                      </a:pPr>
                      <a:r>
                        <a:rPr lang="zh-CN" altLang="en-US" sz="900"/>
                        <a:t>电芯</a:t>
                      </a:r>
                      <a:endParaRPr lang="zh-CN" altLang="en-US" sz="900"/>
                    </a:p>
                    <a:p>
                      <a:pPr algn="l">
                        <a:lnSpc>
                          <a:spcPct val="100000"/>
                        </a:lnSpc>
                        <a:buNone/>
                      </a:pPr>
                      <a:r>
                        <a:rPr lang="zh-CN" altLang="en-US" sz="900"/>
                        <a:t>cell</a:t>
                      </a:r>
                      <a:endParaRPr lang="zh-CN" altLang="en-US" sz="900"/>
                    </a:p>
                  </a:txBody>
                  <a:tcPr/>
                </a:tc>
                <a:tc>
                  <a:txBody>
                    <a:bodyPr/>
                    <a:p>
                      <a:pPr algn="l">
                        <a:lnSpc>
                          <a:spcPct val="100000"/>
                        </a:lnSpc>
                        <a:buNone/>
                      </a:pPr>
                      <a:r>
                        <a:rPr lang="zh-CN" altLang="en-US" sz="900"/>
                        <a:t>高度（Altitude）</a:t>
                      </a:r>
                      <a:r>
                        <a:rPr lang="en-US" altLang="zh-CN" sz="900"/>
                        <a:t>60-140mm</a:t>
                      </a:r>
                      <a:r>
                        <a:rPr lang="zh-CN" altLang="en-US" sz="900"/>
                        <a:t>，直径（diameter）</a:t>
                      </a:r>
                      <a:r>
                        <a:rPr lang="en-US" altLang="zh-CN" sz="900">
                          <a:sym typeface="+mn-ea"/>
                        </a:rPr>
                        <a:t>30-50mm</a:t>
                      </a:r>
                      <a:r>
                        <a:rPr lang="zh-CN" altLang="en-US" sz="900">
                          <a:sym typeface="+mn-ea"/>
                        </a:rPr>
                        <a:t>，</a:t>
                      </a:r>
                      <a:endParaRPr lang="en-US" altLang="zh-CN" sz="900"/>
                    </a:p>
                    <a:p>
                      <a:pPr algn="l">
                        <a:lnSpc>
                          <a:spcPct val="100000"/>
                        </a:lnSpc>
                        <a:buNone/>
                      </a:pPr>
                      <a:endParaRPr lang="zh-CN" altLang="en-US" sz="900"/>
                    </a:p>
                  </a:txBody>
                  <a:tcPr/>
                </a:tc>
              </a:tr>
              <a:tr h="382905">
                <a:tc>
                  <a:txBody>
                    <a:bodyPr/>
                    <a:p>
                      <a:pPr algn="l">
                        <a:lnSpc>
                          <a:spcPct val="100000"/>
                        </a:lnSpc>
                        <a:buNone/>
                      </a:pPr>
                      <a:r>
                        <a:rPr lang="zh-CN" altLang="en-US" sz="900"/>
                        <a:t>极耳高度</a:t>
                      </a:r>
                      <a:endParaRPr lang="zh-CN" altLang="en-US" sz="900"/>
                    </a:p>
                    <a:p>
                      <a:pPr algn="l">
                        <a:lnSpc>
                          <a:spcPct val="100000"/>
                        </a:lnSpc>
                        <a:buNone/>
                      </a:pPr>
                      <a:r>
                        <a:rPr lang="zh-CN" altLang="en-US" sz="900"/>
                        <a:t>Pole ear height</a:t>
                      </a:r>
                      <a:endParaRPr lang="zh-CN" altLang="en-US" sz="900"/>
                    </a:p>
                  </a:txBody>
                  <a:tcPr/>
                </a:tc>
                <a:tc>
                  <a:txBody>
                    <a:bodyPr/>
                    <a:p>
                      <a:pPr indent="0" algn="l">
                        <a:buNone/>
                      </a:pPr>
                      <a:r>
                        <a:rPr lang="en-US" sz="900" b="0">
                          <a:latin typeface="宋体" panose="02010600030101010101" pitchFamily="2" charset="-122"/>
                          <a:ea typeface="宋体" panose="02010600030101010101" pitchFamily="2" charset="-122"/>
                          <a:cs typeface="宋体" panose="02010600030101010101" pitchFamily="2" charset="-122"/>
                        </a:rPr>
                        <a:t>5-10mm</a:t>
                      </a:r>
                      <a:endParaRPr lang="en-US"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tc>
              </a:tr>
              <a:tr h="365760">
                <a:tc>
                  <a:txBody>
                    <a:bodyPr/>
                    <a:p>
                      <a:pPr algn="l">
                        <a:lnSpc>
                          <a:spcPct val="100000"/>
                        </a:lnSpc>
                        <a:buNone/>
                      </a:pPr>
                      <a:r>
                        <a:rPr lang="zh-CN" altLang="en-US" sz="900"/>
                        <a:t>生产效率</a:t>
                      </a:r>
                      <a:endParaRPr lang="zh-CN" altLang="en-US" sz="900"/>
                    </a:p>
                    <a:p>
                      <a:pPr algn="l">
                        <a:lnSpc>
                          <a:spcPct val="100000"/>
                        </a:lnSpc>
                        <a:buNone/>
                      </a:pPr>
                      <a:r>
                        <a:rPr lang="zh-CN" altLang="en-US" sz="900"/>
                        <a:t>Production efficiency</a:t>
                      </a:r>
                      <a:endParaRPr lang="zh-CN" altLang="en-US" sz="900"/>
                    </a:p>
                  </a:txBody>
                  <a:tcPr/>
                </a:tc>
                <a:tc>
                  <a:txBody>
                    <a:bodyPr/>
                    <a:p>
                      <a:pPr indent="0" algn="l">
                        <a:buNone/>
                      </a:pPr>
                      <a:r>
                        <a:rPr lang="zh-CN" altLang="en-US" sz="900">
                          <a:sym typeface="+mn-ea"/>
                        </a:rPr>
                        <a:t>46800电芯，15PPM</a:t>
                      </a:r>
                      <a:endParaRPr lang="zh-CN" altLang="en-US" sz="900"/>
                    </a:p>
                    <a:p>
                      <a:pPr indent="0" algn="l">
                        <a:buNone/>
                      </a:pPr>
                      <a:endParaRPr lang="en-US"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tc>
              </a:tr>
              <a:tr h="365760">
                <a:tc>
                  <a:txBody>
                    <a:bodyPr/>
                    <a:p>
                      <a:pPr algn="l">
                        <a:lnSpc>
                          <a:spcPct val="100000"/>
                        </a:lnSpc>
                        <a:buNone/>
                      </a:pPr>
                      <a:r>
                        <a:rPr lang="zh-CN" altLang="en-US" sz="900"/>
                        <a:t>对齐度</a:t>
                      </a:r>
                      <a:endParaRPr lang="zh-CN" altLang="en-US" sz="900"/>
                    </a:p>
                    <a:p>
                      <a:pPr algn="l">
                        <a:lnSpc>
                          <a:spcPct val="100000"/>
                        </a:lnSpc>
                        <a:buNone/>
                      </a:pPr>
                      <a:r>
                        <a:rPr lang="zh-CN" altLang="en-US" sz="900"/>
                        <a:t>alignment</a:t>
                      </a:r>
                      <a:endParaRPr lang="zh-CN" altLang="en-US" sz="900"/>
                    </a:p>
                  </a:txBody>
                  <a:tcPr/>
                </a:tc>
                <a:tc>
                  <a:txBody>
                    <a:bodyPr/>
                    <a:p>
                      <a:pPr algn="l">
                        <a:lnSpc>
                          <a:spcPct val="100000"/>
                        </a:lnSpc>
                        <a:buNone/>
                      </a:pPr>
                      <a:r>
                        <a:rPr lang="en-US" altLang="zh-CN" sz="900"/>
                        <a:t>≤0.3mm</a:t>
                      </a:r>
                      <a:endParaRPr lang="en-US" altLang="zh-CN" sz="900"/>
                    </a:p>
                  </a:txBody>
                  <a:tcPr/>
                </a:tc>
              </a:tr>
              <a:tr h="365760">
                <a:tc>
                  <a:txBody>
                    <a:bodyPr/>
                    <a:p>
                      <a:pPr algn="l">
                        <a:lnSpc>
                          <a:spcPct val="100000"/>
                        </a:lnSpc>
                        <a:buNone/>
                      </a:pPr>
                      <a:r>
                        <a:rPr lang="zh-CN" altLang="en-US" sz="900"/>
                        <a:t>稼动率</a:t>
                      </a:r>
                      <a:endParaRPr lang="zh-CN" altLang="en-US" sz="900"/>
                    </a:p>
                    <a:p>
                      <a:pPr algn="l">
                        <a:lnSpc>
                          <a:spcPct val="100000"/>
                        </a:lnSpc>
                        <a:buNone/>
                      </a:pPr>
                      <a:r>
                        <a:rPr lang="zh-CN" altLang="en-US" sz="900"/>
                        <a:t>Utilization rate</a:t>
                      </a:r>
                      <a:endParaRPr lang="zh-CN" altLang="en-US" sz="900"/>
                    </a:p>
                  </a:txBody>
                  <a:tcPr/>
                </a:tc>
                <a:tc>
                  <a:txBody>
                    <a:bodyPr/>
                    <a:p>
                      <a:pPr algn="l">
                        <a:lnSpc>
                          <a:spcPct val="100000"/>
                        </a:lnSpc>
                        <a:buNone/>
                      </a:pPr>
                      <a:r>
                        <a:rPr lang="en-US" altLang="zh-CN" sz="900"/>
                        <a:t>≥95%</a:t>
                      </a:r>
                      <a:endParaRPr lang="en-US" altLang="zh-CN" sz="900"/>
                    </a:p>
                  </a:txBody>
                  <a:tcPr/>
                </a:tc>
              </a:tr>
              <a:tr h="530860">
                <a:tc>
                  <a:txBody>
                    <a:bodyPr/>
                    <a:p>
                      <a:pPr algn="l">
                        <a:lnSpc>
                          <a:spcPct val="100000"/>
                        </a:lnSpc>
                        <a:buNone/>
                      </a:pPr>
                      <a:r>
                        <a:rPr lang="zh-CN" altLang="en-US" sz="900"/>
                        <a:t>合格率（来料不良除外）</a:t>
                      </a:r>
                      <a:endParaRPr lang="zh-CN" altLang="en-US" sz="900"/>
                    </a:p>
                    <a:p>
                      <a:pPr algn="l">
                        <a:lnSpc>
                          <a:spcPct val="100000"/>
                        </a:lnSpc>
                        <a:buNone/>
                      </a:pPr>
                      <a:r>
                        <a:rPr lang="zh-CN" altLang="en-US" sz="900"/>
                        <a:t>Qualified rate (except bad incoming materials)</a:t>
                      </a:r>
                      <a:endParaRPr lang="zh-CN" altLang="en-US" sz="900"/>
                    </a:p>
                  </a:txBody>
                  <a:tcPr/>
                </a:tc>
                <a:tc>
                  <a:txBody>
                    <a:bodyPr/>
                    <a:p>
                      <a:pPr algn="l">
                        <a:lnSpc>
                          <a:spcPct val="100000"/>
                        </a:lnSpc>
                        <a:buNone/>
                      </a:pPr>
                      <a:r>
                        <a:rPr lang="zh-CN" altLang="en-US" sz="900"/>
                        <a:t>99% 以上（来料不良除外）</a:t>
                      </a:r>
                      <a:endParaRPr lang="zh-CN" altLang="en-US" sz="900"/>
                    </a:p>
                    <a:p>
                      <a:pPr algn="l">
                        <a:lnSpc>
                          <a:spcPct val="100000"/>
                        </a:lnSpc>
                        <a:buNone/>
                      </a:pPr>
                      <a:r>
                        <a:rPr lang="zh-CN" altLang="en-US" sz="900"/>
                        <a:t>More than 99% (except bad incoming materials)</a:t>
                      </a:r>
                      <a:endParaRPr lang="zh-CN" altLang="en-US" sz="900"/>
                    </a:p>
                  </a:txBody>
                  <a:tcPr/>
                </a:tc>
              </a:tr>
            </a:tbl>
          </a:graphicData>
        </a:graphic>
      </p:graphicFrame>
      <p:pic>
        <p:nvPicPr>
          <p:cNvPr id="6" name="图片 5" descr="页面 1"/>
          <p:cNvPicPr>
            <a:picLocks noChangeAspect="1"/>
          </p:cNvPicPr>
          <p:nvPr/>
        </p:nvPicPr>
        <p:blipFill>
          <a:blip r:embed="rId3"/>
          <a:stretch>
            <a:fillRect/>
          </a:stretch>
        </p:blipFill>
        <p:spPr>
          <a:xfrm>
            <a:off x="171450" y="3380105"/>
            <a:ext cx="2181860" cy="3354705"/>
          </a:xfrm>
          <a:prstGeom prst="rect">
            <a:avLst/>
          </a:prstGeom>
        </p:spPr>
      </p:pic>
      <p:pic>
        <p:nvPicPr>
          <p:cNvPr id="2" name="图片 1" descr="44a66e6931d43569ec61606770b24bb"/>
          <p:cNvPicPr>
            <a:picLocks noChangeAspect="1"/>
          </p:cNvPicPr>
          <p:nvPr>
            <p:custDataLst>
              <p:tags r:id="rId4"/>
            </p:custDataLst>
          </p:nvPr>
        </p:nvPicPr>
        <p:blipFill rotWithShape="1">
          <a:blip r:embed="rId5"/>
          <a:srcRect l="21323"/>
          <a:stretch>
            <a:fillRect/>
          </a:stretch>
        </p:blipFill>
        <p:spPr>
          <a:xfrm>
            <a:off x="341630" y="1276350"/>
            <a:ext cx="3493135" cy="188214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5778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卷绕机（方形）</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（coiler）（quadrate）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8" name="表格 7"/>
          <p:cNvGraphicFramePr/>
          <p:nvPr>
            <p:custDataLst>
              <p:tags r:id="rId2"/>
            </p:custDataLst>
          </p:nvPr>
        </p:nvGraphicFramePr>
        <p:xfrm>
          <a:off x="3932555" y="1079500"/>
          <a:ext cx="8108315" cy="4871720"/>
        </p:xfrm>
        <a:graphic>
          <a:graphicData uri="http://schemas.openxmlformats.org/drawingml/2006/table">
            <a:tbl>
              <a:tblPr firstRow="1" bandRow="1">
                <a:tableStyleId>{5C22544A-7EE6-4342-B048-85BDC9FD1C3A}</a:tableStyleId>
              </a:tblPr>
              <a:tblGrid>
                <a:gridCol w="1870710"/>
                <a:gridCol w="6237605"/>
              </a:tblGrid>
              <a:tr h="1793240">
                <a:tc>
                  <a:txBody>
                    <a:bodyPr/>
                    <a:p>
                      <a:pPr algn="l">
                        <a:lnSpc>
                          <a:spcPct val="150000"/>
                        </a:lnSpc>
                        <a:buNone/>
                      </a:pPr>
                      <a:r>
                        <a:rPr lang="zh-CN" altLang="en-US" sz="900" b="0">
                          <a:solidFill>
                            <a:schemeClr val="tx1"/>
                          </a:solidFill>
                          <a:sym typeface="+mn-ea"/>
                        </a:rPr>
                        <a:t>原理与应用</a:t>
                      </a:r>
                      <a:endParaRPr lang="zh-CN" altLang="en-US" sz="900" b="0">
                        <a:solidFill>
                          <a:schemeClr val="tx1"/>
                        </a:solidFill>
                        <a:sym typeface="+mn-ea"/>
                      </a:endParaRPr>
                    </a:p>
                    <a:p>
                      <a:pPr algn="l">
                        <a:lnSpc>
                          <a:spcPct val="150000"/>
                        </a:lnSpc>
                        <a:buNone/>
                      </a:pPr>
                      <a:r>
                        <a:rPr lang="zh-CN" altLang="en-US" sz="900" b="0">
                          <a:solidFill>
                            <a:schemeClr val="tx1"/>
                          </a:solidFill>
                        </a:rPr>
                        <a:t>Principle and application</a:t>
                      </a:r>
                      <a:endParaRPr lang="zh-CN" altLang="en-US" sz="900" b="0">
                        <a:solidFill>
                          <a:schemeClr val="tx1"/>
                        </a:solidFill>
                      </a:endParaRPr>
                    </a:p>
                    <a:p>
                      <a:pPr algn="l">
                        <a:lnSpc>
                          <a:spcPct val="300000"/>
                        </a:lnSpc>
                        <a:buNone/>
                      </a:pPr>
                      <a:r>
                        <a:rPr lang="en-US" altLang="zh-CN" sz="900" b="0">
                          <a:solidFill>
                            <a:schemeClr val="tx1"/>
                          </a:solidFill>
                          <a:sym typeface="+mn-ea"/>
                        </a:rPr>
                        <a:t>    </a:t>
                      </a:r>
                      <a:endParaRPr lang="en-US" altLang="zh-CN" sz="900" b="0">
                        <a:solidFill>
                          <a:schemeClr val="tx1"/>
                        </a:solidFill>
                      </a:endParaRPr>
                    </a:p>
                    <a:p>
                      <a:pPr algn="l">
                        <a:buNone/>
                      </a:pPr>
                      <a:endParaRPr lang="zh-CN" altLang="en-US" sz="900" b="0">
                        <a:solidFill>
                          <a:schemeClr val="tx1"/>
                        </a:solidFill>
                      </a:endParaRPr>
                    </a:p>
                  </a:txBody>
                  <a:tcPr/>
                </a:tc>
                <a:tc>
                  <a:txBody>
                    <a:bodyPr/>
                    <a:p>
                      <a:pPr algn="l">
                        <a:lnSpc>
                          <a:spcPct val="100000"/>
                        </a:lnSpc>
                        <a:buNone/>
                      </a:pPr>
                      <a:r>
                        <a:rPr lang="zh-CN" altLang="en-US" sz="900" b="0">
                          <a:solidFill>
                            <a:schemeClr val="tx1"/>
                          </a:solidFill>
                        </a:rPr>
                        <a:t>本设备主要用于方形锂离子电池裸电芯的自动卷绕，满足全极耳、多极耳卷绕的生产, 同时适应多种规格电芯尺寸。设备采三工位卷绕、单侧抽针的结构，正负极极片和隔膜主动放卷、自动纠偏，极片夹紧送料机构引入卷绕部分，与隔膜一同按规定工艺要求进行自动卷绕，卷绕完成后自动换工位,一工位卷绕，二工位贴收尾胶带，三工位自动下料，完成裸电芯的预压功能，皮带转运电芯至出料口，人工取走或由下工序机械手取走。</a:t>
                      </a:r>
                      <a:endParaRPr lang="zh-CN" altLang="en-US" sz="900" b="0">
                        <a:solidFill>
                          <a:schemeClr val="tx1"/>
                        </a:solidFill>
                      </a:endParaRPr>
                    </a:p>
                    <a:p>
                      <a:pPr algn="l">
                        <a:lnSpc>
                          <a:spcPct val="100000"/>
                        </a:lnSpc>
                        <a:buNone/>
                      </a:pPr>
                      <a:r>
                        <a:rPr lang="zh-CN" altLang="en-US" sz="900" b="0">
                          <a:solidFill>
                            <a:schemeClr val="tx1"/>
                          </a:solidFill>
                        </a:rPr>
                        <a:t>This equipment is mainly used for automatic winding of square lithium-ion battery bare cell, which can meet the production of all-pole ear and multi-pole ear winding, and adapt to various specifications of cell sizes. The equipment adopts three-station winding and single-side needle extraction structure, positive and negative pole sheet and diaphragm active unwinding and automatic correction, the pole sheet clamping feeding mechanism introduces the winding part, and carries out automatic winding together with the diaphragm according to the specified process requirements, automatically changing stations after the winding is completed, the winding of one station, the finishing tape of two stations, and the automatic unloading of three stations, completing the preloading function of the bare cell. The belt transfers the core to the discharge port, which is removed manually or by the robot in the next process.</a:t>
                      </a:r>
                      <a:endParaRPr lang="zh-CN" altLang="en-US" sz="900" b="0">
                        <a:solidFill>
                          <a:schemeClr val="tx1"/>
                        </a:solidFill>
                      </a:endParaRPr>
                    </a:p>
                  </a:txBody>
                  <a:tcPr/>
                </a:tc>
              </a:tr>
              <a:tr h="353060">
                <a:tc>
                  <a:txBody>
                    <a:bodyPr/>
                    <a:p>
                      <a:pPr algn="l">
                        <a:lnSpc>
                          <a:spcPct val="100000"/>
                        </a:lnSpc>
                        <a:buNone/>
                      </a:pPr>
                      <a:r>
                        <a:rPr lang="zh-CN" altLang="en-US" sz="900"/>
                        <a:t>产能速度</a:t>
                      </a:r>
                      <a:endParaRPr lang="zh-CN" altLang="en-US" sz="900"/>
                    </a:p>
                    <a:p>
                      <a:pPr algn="l">
                        <a:lnSpc>
                          <a:spcPct val="100000"/>
                        </a:lnSpc>
                        <a:buNone/>
                      </a:pPr>
                      <a:r>
                        <a:rPr lang="zh-CN" altLang="en-US" sz="900"/>
                        <a:t>Capacity rate</a:t>
                      </a:r>
                      <a:endParaRPr lang="zh-CN" altLang="en-US" sz="900"/>
                    </a:p>
                  </a:txBody>
                  <a:tcPr/>
                </a:tc>
                <a:tc>
                  <a:txBody>
                    <a:bodyPr/>
                    <a:p>
                      <a:pPr algn="l">
                        <a:lnSpc>
                          <a:spcPct val="100000"/>
                        </a:lnSpc>
                        <a:buNone/>
                      </a:pPr>
                      <a:r>
                        <a:rPr lang="zh-CN" altLang="en-US" sz="900"/>
                        <a:t>极片长度≤12米，</a:t>
                      </a:r>
                      <a:r>
                        <a:rPr lang="en-US" altLang="zh-CN" sz="900"/>
                        <a:t>6pmm</a:t>
                      </a:r>
                      <a:r>
                        <a:rPr lang="zh-CN" altLang="en-US" sz="900"/>
                        <a:t>；极片长度≤17米，</a:t>
                      </a:r>
                      <a:r>
                        <a:rPr lang="en-US" altLang="zh-CN" sz="900"/>
                        <a:t>4pmm</a:t>
                      </a:r>
                      <a:r>
                        <a:rPr lang="zh-CN" altLang="en-US" sz="900"/>
                        <a:t>；极片长度≤22米，</a:t>
                      </a:r>
                      <a:r>
                        <a:rPr lang="en-US" altLang="zh-CN" sz="900"/>
                        <a:t>3pmm</a:t>
                      </a:r>
                      <a:r>
                        <a:rPr lang="zh-CN" altLang="en-US" sz="900"/>
                        <a:t>；</a:t>
                      </a:r>
                      <a:endParaRPr lang="zh-CN" altLang="en-US" sz="900"/>
                    </a:p>
                    <a:p>
                      <a:pPr algn="l">
                        <a:lnSpc>
                          <a:spcPct val="100000"/>
                        </a:lnSpc>
                        <a:buNone/>
                      </a:pPr>
                      <a:r>
                        <a:rPr lang="zh-CN" altLang="en-US" sz="900"/>
                        <a:t>Pole length ≤12 m, 6pmm; Pole length ≤17 m, 4pmm; Pole length ≤22 m, 3pmm;</a:t>
                      </a:r>
                      <a:endParaRPr lang="zh-CN" altLang="en-US" sz="900"/>
                    </a:p>
                  </a:txBody>
                  <a:tcPr/>
                </a:tc>
              </a:tr>
              <a:tr h="335280">
                <a:tc>
                  <a:txBody>
                    <a:bodyPr/>
                    <a:p>
                      <a:pPr algn="l">
                        <a:lnSpc>
                          <a:spcPct val="100000"/>
                        </a:lnSpc>
                        <a:buNone/>
                      </a:pPr>
                      <a:r>
                        <a:rPr lang="zh-CN" altLang="en-US" sz="900"/>
                        <a:t>对齐度</a:t>
                      </a:r>
                      <a:endParaRPr lang="zh-CN" altLang="en-US" sz="900"/>
                    </a:p>
                    <a:p>
                      <a:pPr algn="l">
                        <a:lnSpc>
                          <a:spcPct val="100000"/>
                        </a:lnSpc>
                        <a:buNone/>
                      </a:pPr>
                      <a:r>
                        <a:rPr lang="zh-CN" altLang="en-US" sz="900"/>
                        <a:t>alignment</a:t>
                      </a:r>
                      <a:endParaRPr lang="zh-CN" altLang="en-US" sz="900"/>
                    </a:p>
                  </a:txBody>
                  <a:tcPr/>
                </a:tc>
                <a:tc>
                  <a:txBody>
                    <a:bodyPr/>
                    <a:p>
                      <a:pPr algn="l">
                        <a:lnSpc>
                          <a:spcPct val="100000"/>
                        </a:lnSpc>
                        <a:buNone/>
                      </a:pPr>
                      <a:r>
                        <a:rPr lang="zh-CN" altLang="en-US" sz="900"/>
                        <a:t>±0.5~0.3mm</a:t>
                      </a:r>
                      <a:endParaRPr lang="zh-CN" altLang="en-US" sz="900"/>
                    </a:p>
                  </a:txBody>
                  <a:tcPr/>
                </a:tc>
              </a:tr>
              <a:tr h="351155">
                <a:tc>
                  <a:txBody>
                    <a:bodyPr/>
                    <a:p>
                      <a:pPr algn="l">
                        <a:lnSpc>
                          <a:spcPct val="100000"/>
                        </a:lnSpc>
                        <a:buNone/>
                      </a:pPr>
                      <a:r>
                        <a:rPr lang="zh-CN" altLang="en-US" sz="900"/>
                        <a:t>毛刺</a:t>
                      </a:r>
                      <a:endParaRPr lang="zh-CN" altLang="en-US" sz="900"/>
                    </a:p>
                    <a:p>
                      <a:pPr algn="l">
                        <a:lnSpc>
                          <a:spcPct val="100000"/>
                        </a:lnSpc>
                        <a:buNone/>
                      </a:pPr>
                      <a:r>
                        <a:rPr lang="zh-CN" altLang="en-US" sz="900"/>
                        <a:t>burr</a:t>
                      </a:r>
                      <a:endParaRPr lang="zh-CN" altLang="en-US" sz="900"/>
                    </a:p>
                  </a:txBody>
                  <a:tcPr/>
                </a:tc>
                <a:tc>
                  <a:txBody>
                    <a:bodyPr/>
                    <a:p>
                      <a:pPr algn="l">
                        <a:lnSpc>
                          <a:spcPct val="100000"/>
                        </a:lnSpc>
                        <a:buNone/>
                      </a:pPr>
                      <a:r>
                        <a:rPr lang="zh-CN" altLang="en-US" sz="900"/>
                        <a:t>＜</a:t>
                      </a:r>
                      <a:r>
                        <a:rPr lang="en-US" altLang="zh-CN" sz="900"/>
                        <a:t>7μm</a:t>
                      </a:r>
                      <a:endParaRPr lang="en-US" altLang="zh-CN" sz="900"/>
                    </a:p>
                  </a:txBody>
                  <a:tcPr/>
                </a:tc>
              </a:tr>
              <a:tr h="307975">
                <a:tc>
                  <a:txBody>
                    <a:bodyPr/>
                    <a:p>
                      <a:pPr algn="l">
                        <a:lnSpc>
                          <a:spcPct val="100000"/>
                        </a:lnSpc>
                        <a:buNone/>
                      </a:pPr>
                      <a:r>
                        <a:rPr lang="zh-CN" altLang="en-US" sz="900"/>
                        <a:t>精度</a:t>
                      </a:r>
                      <a:endParaRPr lang="zh-CN" altLang="en-US" sz="900"/>
                    </a:p>
                    <a:p>
                      <a:pPr algn="l">
                        <a:lnSpc>
                          <a:spcPct val="100000"/>
                        </a:lnSpc>
                        <a:buNone/>
                      </a:pPr>
                      <a:r>
                        <a:rPr lang="zh-CN" altLang="en-US" sz="900"/>
                        <a:t>precision</a:t>
                      </a:r>
                      <a:endParaRPr lang="zh-CN" altLang="en-US" sz="900"/>
                    </a:p>
                  </a:txBody>
                  <a:tcPr/>
                </a:tc>
                <a:tc>
                  <a:txBody>
                    <a:bodyPr/>
                    <a:p>
                      <a:pPr algn="l">
                        <a:lnSpc>
                          <a:spcPct val="100000"/>
                        </a:lnSpc>
                        <a:buNone/>
                      </a:pPr>
                      <a:r>
                        <a:rPr lang="en-US" altLang="zh-CN" sz="900"/>
                        <a:t>±0.5~0.3mm</a:t>
                      </a:r>
                      <a:endParaRPr lang="en-US" altLang="zh-CN" sz="900"/>
                    </a:p>
                  </a:txBody>
                  <a:tcPr/>
                </a:tc>
              </a:tr>
              <a:tr h="353060">
                <a:tc>
                  <a:txBody>
                    <a:bodyPr/>
                    <a:p>
                      <a:pPr algn="l">
                        <a:lnSpc>
                          <a:spcPct val="100000"/>
                        </a:lnSpc>
                        <a:buNone/>
                      </a:pPr>
                      <a:r>
                        <a:rPr lang="zh-CN" altLang="en-US" sz="900"/>
                        <a:t>卷绕极组尺寸</a:t>
                      </a:r>
                      <a:endParaRPr lang="zh-CN" altLang="en-US" sz="900"/>
                    </a:p>
                    <a:p>
                      <a:pPr algn="l">
                        <a:lnSpc>
                          <a:spcPct val="100000"/>
                        </a:lnSpc>
                        <a:buNone/>
                      </a:pPr>
                      <a:r>
                        <a:rPr lang="zh-CN" altLang="en-US" sz="900"/>
                        <a:t>Winding pole group size</a:t>
                      </a:r>
                      <a:endParaRPr lang="zh-CN" altLang="en-US" sz="900"/>
                    </a:p>
                  </a:txBody>
                  <a:tcPr/>
                </a:tc>
                <a:tc>
                  <a:txBody>
                    <a:bodyPr/>
                    <a:p>
                      <a:pPr algn="l">
                        <a:lnSpc>
                          <a:spcPct val="100000"/>
                        </a:lnSpc>
                        <a:buNone/>
                      </a:pPr>
                      <a:r>
                        <a:rPr lang="zh-CN" altLang="en-US" sz="900"/>
                        <a:t>高（high）70~220</a:t>
                      </a:r>
                      <a:r>
                        <a:rPr lang="en-US" altLang="zh-CN" sz="900"/>
                        <a:t>mm</a:t>
                      </a:r>
                      <a:r>
                        <a:rPr lang="zh-CN" altLang="en-US" sz="900"/>
                        <a:t>，宽（wide）70~220</a:t>
                      </a:r>
                      <a:r>
                        <a:rPr lang="en-US" altLang="zh-CN" sz="900"/>
                        <a:t>mm</a:t>
                      </a:r>
                      <a:r>
                        <a:rPr lang="zh-CN" altLang="en-US" sz="900"/>
                        <a:t>，厚（thick）10~35</a:t>
                      </a:r>
                      <a:r>
                        <a:rPr lang="en-US" altLang="zh-CN" sz="900"/>
                        <a:t>mm</a:t>
                      </a:r>
                      <a:endParaRPr lang="en-US" altLang="zh-CN" sz="900"/>
                    </a:p>
                  </a:txBody>
                  <a:tcPr/>
                </a:tc>
              </a:tr>
              <a:tr h="314960">
                <a:tc>
                  <a:txBody>
                    <a:bodyPr/>
                    <a:p>
                      <a:pPr algn="l">
                        <a:lnSpc>
                          <a:spcPct val="100000"/>
                        </a:lnSpc>
                        <a:buNone/>
                      </a:pPr>
                      <a:r>
                        <a:rPr lang="zh-CN" altLang="en-US" sz="900"/>
                        <a:t>终止胶带</a:t>
                      </a:r>
                      <a:endParaRPr lang="zh-CN" altLang="en-US" sz="900"/>
                    </a:p>
                    <a:p>
                      <a:pPr algn="l">
                        <a:lnSpc>
                          <a:spcPct val="100000"/>
                        </a:lnSpc>
                        <a:buNone/>
                      </a:pPr>
                      <a:r>
                        <a:rPr lang="zh-CN" altLang="en-US" sz="900"/>
                        <a:t>Stop tape</a:t>
                      </a:r>
                      <a:endParaRPr lang="zh-CN" altLang="en-US" sz="900"/>
                    </a:p>
                  </a:txBody>
                  <a:tcPr/>
                </a:tc>
                <a:tc>
                  <a:txBody>
                    <a:bodyPr/>
                    <a:p>
                      <a:pPr indent="0" algn="l">
                        <a:buNone/>
                      </a:pPr>
                      <a:r>
                        <a:rPr lang="zh-CN" altLang="en-US" sz="900" b="0">
                          <a:latin typeface="宋体" panose="02010600030101010101" pitchFamily="2" charset="-122"/>
                          <a:ea typeface="宋体" panose="02010600030101010101" pitchFamily="2" charset="-122"/>
                          <a:cs typeface="宋体" panose="02010600030101010101" pitchFamily="2" charset="-122"/>
                        </a:rPr>
                        <a:t>长（length）70~220</a:t>
                      </a:r>
                      <a:r>
                        <a:rPr lang="en-US" altLang="zh-CN" sz="900" b="0">
                          <a:latin typeface="宋体" panose="02010600030101010101" pitchFamily="2" charset="-122"/>
                          <a:ea typeface="宋体" panose="02010600030101010101" pitchFamily="2" charset="-122"/>
                          <a:cs typeface="宋体" panose="02010600030101010101" pitchFamily="2" charset="-122"/>
                        </a:rPr>
                        <a:t>mm</a:t>
                      </a:r>
                      <a:r>
                        <a:rPr lang="zh-CN" altLang="en-US" sz="900" b="0">
                          <a:latin typeface="宋体" panose="02010600030101010101" pitchFamily="2" charset="-122"/>
                          <a:ea typeface="宋体" panose="02010600030101010101" pitchFamily="2" charset="-122"/>
                          <a:cs typeface="宋体" panose="02010600030101010101" pitchFamily="2" charset="-122"/>
                        </a:rPr>
                        <a:t>，宽（width）</a:t>
                      </a:r>
                      <a:r>
                        <a:rPr lang="en-US" altLang="zh-CN" sz="900" b="0">
                          <a:latin typeface="宋体" panose="02010600030101010101" pitchFamily="2" charset="-122"/>
                          <a:ea typeface="宋体" panose="02010600030101010101" pitchFamily="2" charset="-122"/>
                          <a:cs typeface="宋体" panose="02010600030101010101" pitchFamily="2" charset="-122"/>
                        </a:rPr>
                        <a:t>15~30mm</a:t>
                      </a:r>
                      <a:endParaRPr lang="en-US" altLang="zh-CN"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tc>
              </a:tr>
              <a:tr h="381000">
                <a:tc>
                  <a:txBody>
                    <a:bodyPr/>
                    <a:p>
                      <a:pPr algn="l">
                        <a:lnSpc>
                          <a:spcPct val="100000"/>
                        </a:lnSpc>
                        <a:buNone/>
                      </a:pPr>
                      <a:r>
                        <a:rPr lang="zh-CN" altLang="en-US" sz="900"/>
                        <a:t>稼动率</a:t>
                      </a:r>
                      <a:endParaRPr lang="zh-CN" altLang="en-US" sz="900"/>
                    </a:p>
                    <a:p>
                      <a:pPr algn="l">
                        <a:lnSpc>
                          <a:spcPct val="100000"/>
                        </a:lnSpc>
                        <a:buNone/>
                      </a:pPr>
                      <a:r>
                        <a:rPr lang="zh-CN" altLang="en-US" sz="900"/>
                        <a:t>Utilization rate</a:t>
                      </a:r>
                      <a:endParaRPr lang="zh-CN" altLang="en-US" sz="900"/>
                    </a:p>
                  </a:txBody>
                  <a:tcPr/>
                </a:tc>
                <a:tc>
                  <a:txBody>
                    <a:bodyPr/>
                    <a:p>
                      <a:pPr algn="l">
                        <a:lnSpc>
                          <a:spcPct val="100000"/>
                        </a:lnSpc>
                        <a:buNone/>
                      </a:pPr>
                      <a:r>
                        <a:rPr lang="en-US" altLang="zh-CN" sz="900"/>
                        <a:t>≥98%</a:t>
                      </a:r>
                      <a:endParaRPr lang="en-US" altLang="zh-CN" sz="900"/>
                    </a:p>
                  </a:txBody>
                  <a:tcPr/>
                </a:tc>
              </a:tr>
              <a:tr h="502920">
                <a:tc>
                  <a:txBody>
                    <a:bodyPr/>
                    <a:p>
                      <a:pPr algn="l">
                        <a:lnSpc>
                          <a:spcPct val="100000"/>
                        </a:lnSpc>
                        <a:buNone/>
                      </a:pPr>
                      <a:r>
                        <a:rPr lang="zh-CN" altLang="en-US" sz="900"/>
                        <a:t>合格率（来料不良除外）</a:t>
                      </a:r>
                      <a:endParaRPr lang="zh-CN" altLang="en-US" sz="900"/>
                    </a:p>
                    <a:p>
                      <a:pPr algn="l">
                        <a:lnSpc>
                          <a:spcPct val="100000"/>
                        </a:lnSpc>
                        <a:buNone/>
                      </a:pPr>
                      <a:r>
                        <a:rPr lang="zh-CN" altLang="en-US" sz="900"/>
                        <a:t>Qualified rate (except bad incoming materials)</a:t>
                      </a:r>
                      <a:endParaRPr lang="zh-CN" altLang="en-US" sz="900"/>
                    </a:p>
                  </a:txBody>
                  <a:tcPr/>
                </a:tc>
                <a:tc>
                  <a:txBody>
                    <a:bodyPr/>
                    <a:p>
                      <a:pPr algn="l">
                        <a:lnSpc>
                          <a:spcPct val="100000"/>
                        </a:lnSpc>
                        <a:buNone/>
                      </a:pPr>
                      <a:r>
                        <a:rPr lang="zh-CN" altLang="en-US" sz="900"/>
                        <a:t>99% 以上（来料不良除外）</a:t>
                      </a:r>
                      <a:endParaRPr lang="zh-CN" altLang="en-US" sz="900"/>
                    </a:p>
                    <a:p>
                      <a:pPr algn="l">
                        <a:lnSpc>
                          <a:spcPct val="100000"/>
                        </a:lnSpc>
                        <a:buNone/>
                      </a:pPr>
                      <a:r>
                        <a:rPr lang="zh-CN" altLang="en-US" sz="900"/>
                        <a:t>More than 99% (except bad incoming materials)</a:t>
                      </a:r>
                      <a:endParaRPr lang="zh-CN" altLang="en-US" sz="900"/>
                    </a:p>
                  </a:txBody>
                  <a:tcPr/>
                </a:tc>
              </a:tr>
            </a:tbl>
          </a:graphicData>
        </a:graphic>
      </p:graphicFrame>
      <p:pic>
        <p:nvPicPr>
          <p:cNvPr id="6" name="图片 5" descr="页面 1"/>
          <p:cNvPicPr>
            <a:picLocks noChangeAspect="1"/>
          </p:cNvPicPr>
          <p:nvPr>
            <p:custDataLst>
              <p:tags r:id="rId3"/>
            </p:custDataLst>
          </p:nvPr>
        </p:nvPicPr>
        <p:blipFill>
          <a:blip r:embed="rId4"/>
          <a:stretch>
            <a:fillRect/>
          </a:stretch>
        </p:blipFill>
        <p:spPr>
          <a:xfrm>
            <a:off x="153035" y="3155950"/>
            <a:ext cx="2259965" cy="3475355"/>
          </a:xfrm>
          <a:prstGeom prst="rect">
            <a:avLst/>
          </a:prstGeom>
        </p:spPr>
      </p:pic>
      <p:pic>
        <p:nvPicPr>
          <p:cNvPr id="2" name="图片 1" descr="44a66e6931d43569ec61606770b24bb"/>
          <p:cNvPicPr>
            <a:picLocks noChangeAspect="1"/>
          </p:cNvPicPr>
          <p:nvPr>
            <p:custDataLst>
              <p:tags r:id="rId5"/>
            </p:custDataLst>
          </p:nvPr>
        </p:nvPicPr>
        <p:blipFill rotWithShape="1">
          <a:blip r:embed="rId6"/>
          <a:srcRect l="21323"/>
          <a:stretch>
            <a:fillRect/>
          </a:stretch>
        </p:blipFill>
        <p:spPr>
          <a:xfrm>
            <a:off x="341630" y="1276350"/>
            <a:ext cx="3493135" cy="188214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736600"/>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sz="2700" b="1" spc="360" dirty="0">
                <a:solidFill>
                  <a:schemeClr val="accent1"/>
                </a:solidFill>
                <a:uFillTx/>
                <a:latin typeface="微软雅黑" panose="020B0503020204020204" pitchFamily="34" charset="-122"/>
                <a:ea typeface="微软雅黑" panose="020B0503020204020204" pitchFamily="34" charset="-122"/>
              </a:rPr>
              <a:t>热压</a:t>
            </a:r>
            <a:r>
              <a:rPr lang="zh-CN" altLang="en-US" sz="2700" b="1" spc="360" dirty="0">
                <a:solidFill>
                  <a:schemeClr val="accent1"/>
                </a:solidFill>
                <a:uFillTx/>
                <a:latin typeface="微软雅黑" panose="020B0503020204020204" pitchFamily="34" charset="-122"/>
                <a:ea typeface="微软雅黑" panose="020B0503020204020204" pitchFamily="34" charset="-122"/>
              </a:rPr>
              <a:t>机</a:t>
            </a:r>
            <a:endParaRPr lang="zh-CN" altLang="en-US" sz="27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700" b="1" spc="360" dirty="0">
                <a:solidFill>
                  <a:schemeClr val="accent1"/>
                </a:solidFill>
                <a:uFillTx/>
                <a:latin typeface="微软雅黑" panose="020B0503020204020204" pitchFamily="34" charset="-122"/>
                <a:ea typeface="微软雅黑" panose="020B0503020204020204" pitchFamily="34" charset="-122"/>
              </a:rPr>
              <a:t>（</a:t>
            </a:r>
            <a:r>
              <a:rPr lang="zh-CN" altLang="zh-CN" sz="2800" b="1" spc="360" dirty="0">
                <a:solidFill>
                  <a:schemeClr val="accent1"/>
                </a:solidFill>
                <a:uFillTx/>
                <a:latin typeface="微软雅黑" panose="020B0503020204020204" pitchFamily="34" charset="-122"/>
                <a:ea typeface="微软雅黑" panose="020B0503020204020204" pitchFamily="34" charset="-122"/>
              </a:rPr>
              <a:t>Hot press</a:t>
            </a:r>
            <a:r>
              <a:rPr lang="zh-CN" altLang="zh-CN" sz="2700" b="1" spc="360" dirty="0">
                <a:solidFill>
                  <a:schemeClr val="accent1"/>
                </a:solidFill>
                <a:uFillTx/>
                <a:latin typeface="微软雅黑" panose="020B0503020204020204" pitchFamily="34" charset="-122"/>
                <a:ea typeface="微软雅黑" panose="020B0503020204020204" pitchFamily="34" charset="-122"/>
              </a:rPr>
              <a:t>）</a:t>
            </a:r>
            <a:endParaRPr lang="zh-CN" altLang="zh-CN" sz="2700" b="1" spc="360" dirty="0">
              <a:solidFill>
                <a:schemeClr val="accent1"/>
              </a:solidFill>
              <a:uFillTx/>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2"/>
            </p:custDataLst>
          </p:nvPr>
        </p:nvPicPr>
        <p:blipFill>
          <a:blip r:embed="rId3"/>
          <a:stretch>
            <a:fillRect/>
          </a:stretch>
        </p:blipFill>
        <p:spPr>
          <a:xfrm>
            <a:off x="80645" y="3330575"/>
            <a:ext cx="3564890" cy="3133090"/>
          </a:xfrm>
          <a:prstGeom prst="rect">
            <a:avLst/>
          </a:prstGeom>
        </p:spPr>
      </p:pic>
      <p:graphicFrame>
        <p:nvGraphicFramePr>
          <p:cNvPr id="7" name="表格 6"/>
          <p:cNvGraphicFramePr/>
          <p:nvPr>
            <p:custDataLst>
              <p:tags r:id="rId4"/>
            </p:custDataLst>
          </p:nvPr>
        </p:nvGraphicFramePr>
        <p:xfrm>
          <a:off x="4009390" y="862965"/>
          <a:ext cx="8008620" cy="5582285"/>
        </p:xfrm>
        <a:graphic>
          <a:graphicData uri="http://schemas.openxmlformats.org/drawingml/2006/table">
            <a:tbl>
              <a:tblPr firstRow="1" bandRow="1">
                <a:tableStyleId>{5C22544A-7EE6-4342-B048-85BDC9FD1C3A}</a:tableStyleId>
              </a:tblPr>
              <a:tblGrid>
                <a:gridCol w="1773555"/>
                <a:gridCol w="6235065"/>
              </a:tblGrid>
              <a:tr h="1860550">
                <a:tc>
                  <a:txBody>
                    <a:bodyPr/>
                    <a:p>
                      <a:pPr algn="l">
                        <a:lnSpc>
                          <a:spcPct val="100000"/>
                        </a:lnSpc>
                        <a:buNone/>
                      </a:pPr>
                      <a:endParaRPr lang="zh-CN" altLang="en-US" sz="800" b="0">
                        <a:solidFill>
                          <a:schemeClr val="tx1"/>
                        </a:solidFill>
                        <a:sym typeface="+mn-ea"/>
                      </a:endParaRPr>
                    </a:p>
                    <a:p>
                      <a:pPr algn="l">
                        <a:lnSpc>
                          <a:spcPct val="100000"/>
                        </a:lnSpc>
                        <a:buNone/>
                      </a:pPr>
                      <a:r>
                        <a:rPr lang="zh-CN" altLang="en-US" sz="800" b="0">
                          <a:solidFill>
                            <a:schemeClr val="tx1"/>
                          </a:solidFill>
                          <a:sym typeface="+mn-ea"/>
                        </a:rPr>
                        <a:t>原理与应用</a:t>
                      </a:r>
                      <a:endParaRPr lang="zh-CN" altLang="en-US" sz="800" b="0">
                        <a:solidFill>
                          <a:schemeClr val="tx1"/>
                        </a:solidFill>
                        <a:sym typeface="+mn-ea"/>
                      </a:endParaRPr>
                    </a:p>
                    <a:p>
                      <a:pPr algn="l">
                        <a:lnSpc>
                          <a:spcPct val="100000"/>
                        </a:lnSpc>
                        <a:buNone/>
                      </a:pPr>
                      <a:r>
                        <a:rPr lang="zh-CN" altLang="en-US" sz="800" b="0">
                          <a:solidFill>
                            <a:schemeClr val="tx1"/>
                          </a:solidFill>
                        </a:rPr>
                        <a:t>Principle and application</a:t>
                      </a:r>
                      <a:endParaRPr lang="zh-CN" altLang="en-US" sz="800" b="0">
                        <a:solidFill>
                          <a:schemeClr val="tx1"/>
                        </a:solidFill>
                      </a:endParaRPr>
                    </a:p>
                    <a:p>
                      <a:pPr algn="l">
                        <a:buNone/>
                      </a:pPr>
                      <a:endParaRPr lang="zh-CN" altLang="en-US" sz="800" b="0">
                        <a:solidFill>
                          <a:schemeClr val="tx1"/>
                        </a:solidFill>
                      </a:endParaRPr>
                    </a:p>
                  </a:txBody>
                  <a:tcPr/>
                </a:tc>
                <a:tc>
                  <a:txBody>
                    <a:bodyPr/>
                    <a:p>
                      <a:pPr algn="l">
                        <a:lnSpc>
                          <a:spcPct val="100000"/>
                        </a:lnSpc>
                        <a:buNone/>
                      </a:pPr>
                      <a:r>
                        <a:rPr lang="zh-CN" altLang="en-US" sz="800" b="0">
                          <a:solidFill>
                            <a:schemeClr val="tx1"/>
                          </a:solidFill>
                        </a:rPr>
                        <a:t>首先将设备电源打开，让设备自行加热，到所要求的温度后，将所要平压的物料平放在下压板上， 设定所需要压合的时间和需要的压力，用双手按下启动操作按钮，下热板在步进马达的驱动下，进入到热压位，上热压增压缸动作，上热压板下降，与下热压板压合，对电芯进行热压，待压合时间到后，上热压板自动上升，两压板分开，下热压板自动退回到上料位，人工取出压好的物料</a:t>
                      </a:r>
                      <a:endParaRPr lang="zh-CN" altLang="en-US" sz="800" b="0">
                        <a:solidFill>
                          <a:schemeClr val="tx1"/>
                        </a:solidFill>
                      </a:endParaRPr>
                    </a:p>
                    <a:p>
                      <a:pPr algn="l">
                        <a:lnSpc>
                          <a:spcPct val="100000"/>
                        </a:lnSpc>
                        <a:buNone/>
                      </a:pPr>
                      <a:r>
                        <a:rPr lang="zh-CN" altLang="en-US" sz="800" b="0">
                          <a:solidFill>
                            <a:schemeClr val="tx1"/>
                          </a:solidFill>
                        </a:rPr>
                        <a:t>First of all, turn on the power supply of the device and let the device heat itself. After reaching the required temperature, place the material to be pressed flat on the lower pressure plate, set the required pressing time and pressure, press the start operation button with both hands, the lower hot plate enters the hot pressure position under the drive of the stepping motor, the upper hot pressure booster cylinder moves, the upper hot pressure plate drops, and the lower hot pressure plate is pressed together. When the pressing time is up, the upper hot pressing plate automatically rises, the two pressing plates are separated, the lower hot pressing plate automatically returns to the loading position, and the pressed material is taken out manually</a:t>
                      </a:r>
                      <a:endParaRPr lang="zh-CN" altLang="en-US" sz="800" b="0">
                        <a:solidFill>
                          <a:schemeClr val="tx1"/>
                        </a:solidFill>
                      </a:endParaRPr>
                    </a:p>
                  </a:txBody>
                  <a:tcPr/>
                </a:tc>
              </a:tr>
              <a:tr h="2080260">
                <a:tc>
                  <a:txBody>
                    <a:bodyPr/>
                    <a:p>
                      <a:pPr algn="l">
                        <a:lnSpc>
                          <a:spcPct val="100000"/>
                        </a:lnSpc>
                        <a:buNone/>
                      </a:pPr>
                      <a:endParaRPr lang="zh-CN" altLang="en-US" sz="800"/>
                    </a:p>
                    <a:p>
                      <a:pPr algn="l">
                        <a:lnSpc>
                          <a:spcPct val="100000"/>
                        </a:lnSpc>
                        <a:buNone/>
                      </a:pPr>
                      <a:r>
                        <a:rPr lang="zh-CN" altLang="en-US" sz="800"/>
                        <a:t>设备配置</a:t>
                      </a:r>
                      <a:endParaRPr lang="zh-CN" altLang="en-US" sz="800"/>
                    </a:p>
                    <a:p>
                      <a:pPr algn="l">
                        <a:lnSpc>
                          <a:spcPct val="100000"/>
                        </a:lnSpc>
                        <a:buNone/>
                      </a:pPr>
                      <a:r>
                        <a:rPr lang="zh-CN" altLang="en-US" sz="800"/>
                        <a:t>Equipment configuration</a:t>
                      </a:r>
                      <a:endParaRPr lang="zh-CN" altLang="en-US" sz="800"/>
                    </a:p>
                  </a:txBody>
                  <a:tcPr/>
                </a:tc>
                <a:tc>
                  <a:txBody>
                    <a:bodyPr/>
                    <a:p>
                      <a:pPr algn="l">
                        <a:lnSpc>
                          <a:spcPct val="100000"/>
                        </a:lnSpc>
                        <a:buNone/>
                      </a:pPr>
                      <a:r>
                        <a:rPr lang="zh-CN" altLang="en-US" sz="800"/>
                        <a:t>（</a:t>
                      </a:r>
                      <a:r>
                        <a:rPr lang="en-US" altLang="zh-CN" sz="800"/>
                        <a:t>1</a:t>
                      </a:r>
                      <a:r>
                        <a:rPr lang="zh-CN" altLang="en-US" sz="800"/>
                        <a:t>）配数显压力传感器</a:t>
                      </a:r>
                      <a:endParaRPr lang="zh-CN" altLang="en-US" sz="800"/>
                    </a:p>
                    <a:p>
                      <a:pPr algn="l">
                        <a:lnSpc>
                          <a:spcPct val="100000"/>
                        </a:lnSpc>
                        <a:buNone/>
                      </a:pPr>
                      <a:r>
                        <a:rPr lang="zh-CN" altLang="en-US" sz="800"/>
                        <a:t>（2）上、下铁加热板 ，上、下工作平板厚度不低于30MM</a:t>
                      </a:r>
                      <a:endParaRPr lang="zh-CN" altLang="en-US" sz="800"/>
                    </a:p>
                    <a:p>
                      <a:pPr algn="l">
                        <a:lnSpc>
                          <a:spcPct val="100000"/>
                        </a:lnSpc>
                        <a:buNone/>
                      </a:pPr>
                      <a:r>
                        <a:rPr lang="zh-CN" altLang="en-US" sz="800"/>
                        <a:t>（3）采用欧姆龙温度控制器    </a:t>
                      </a:r>
                      <a:endParaRPr lang="zh-CN" altLang="en-US" sz="800"/>
                    </a:p>
                    <a:p>
                      <a:pPr algn="l">
                        <a:lnSpc>
                          <a:spcPct val="100000"/>
                        </a:lnSpc>
                        <a:buNone/>
                      </a:pPr>
                      <a:r>
                        <a:rPr lang="zh-CN" altLang="en-US" sz="800"/>
                        <a:t>（4）具备安全光幕和双按钮启动等多重保护功能，防止机械伤人</a:t>
                      </a:r>
                      <a:endParaRPr lang="zh-CN" altLang="en-US" sz="800"/>
                    </a:p>
                    <a:p>
                      <a:pPr algn="l">
                        <a:lnSpc>
                          <a:spcPct val="100000"/>
                        </a:lnSpc>
                        <a:buNone/>
                      </a:pPr>
                      <a:r>
                        <a:rPr lang="zh-CN" altLang="en-US" sz="800"/>
                        <a:t>（5）须配替罪羊装置，防止维修与清洁设备时加热板压手</a:t>
                      </a:r>
                      <a:endParaRPr lang="zh-CN" altLang="en-US" sz="800"/>
                    </a:p>
                    <a:p>
                      <a:pPr algn="l">
                        <a:lnSpc>
                          <a:spcPct val="100000"/>
                        </a:lnSpc>
                        <a:buNone/>
                      </a:pPr>
                      <a:r>
                        <a:rPr lang="zh-CN" altLang="en-US" sz="800"/>
                        <a:t>（6）热压板光滑防锈，不粘连电芯</a:t>
                      </a:r>
                      <a:endParaRPr lang="zh-CN" altLang="en-US" sz="800"/>
                    </a:p>
                    <a:p>
                      <a:pPr algn="l">
                        <a:lnSpc>
                          <a:spcPct val="100000"/>
                        </a:lnSpc>
                        <a:buNone/>
                      </a:pPr>
                      <a:r>
                        <a:rPr lang="zh-CN" altLang="en-US" sz="800"/>
                        <a:t>（7）发热装置拆装位置留有余量，便于更换维护，热压板温度分布应均匀</a:t>
                      </a:r>
                      <a:endParaRPr lang="zh-CN" altLang="en-US" sz="800"/>
                    </a:p>
                    <a:p>
                      <a:pPr algn="l">
                        <a:lnSpc>
                          <a:spcPct val="100000"/>
                        </a:lnSpc>
                        <a:buNone/>
                      </a:pPr>
                      <a:r>
                        <a:rPr lang="zh-CN" altLang="en-US" sz="800"/>
                        <a:t>(1) Pressure sensor with digital display</a:t>
                      </a:r>
                      <a:endParaRPr lang="zh-CN" altLang="en-US" sz="800"/>
                    </a:p>
                    <a:p>
                      <a:pPr algn="l">
                        <a:lnSpc>
                          <a:spcPct val="100000"/>
                        </a:lnSpc>
                        <a:buNone/>
                      </a:pPr>
                      <a:r>
                        <a:rPr lang="zh-CN" altLang="en-US" sz="800"/>
                        <a:t>(2) The upper and lower iron heating plates, the thickness of the upper and lower working plates is not less than 30MM</a:t>
                      </a:r>
                      <a:endParaRPr lang="zh-CN" altLang="en-US" sz="800"/>
                    </a:p>
                    <a:p>
                      <a:pPr algn="l">
                        <a:lnSpc>
                          <a:spcPct val="100000"/>
                        </a:lnSpc>
                        <a:buNone/>
                      </a:pPr>
                      <a:r>
                        <a:rPr lang="zh-CN" altLang="en-US" sz="800"/>
                        <a:t>(3) Using Omron temperature controller</a:t>
                      </a:r>
                      <a:endParaRPr lang="zh-CN" altLang="en-US" sz="800"/>
                    </a:p>
                    <a:p>
                      <a:pPr algn="l">
                        <a:lnSpc>
                          <a:spcPct val="100000"/>
                        </a:lnSpc>
                        <a:buNone/>
                      </a:pPr>
                      <a:r>
                        <a:rPr lang="zh-CN" altLang="en-US" sz="800"/>
                        <a:t>(4) It has multiple protection functions such as safety light curtain and double button start to prevent mechanical injury</a:t>
                      </a:r>
                      <a:endParaRPr lang="zh-CN" altLang="en-US" sz="800"/>
                    </a:p>
                    <a:p>
                      <a:pPr algn="l">
                        <a:lnSpc>
                          <a:spcPct val="100000"/>
                        </a:lnSpc>
                        <a:buNone/>
                      </a:pPr>
                      <a:r>
                        <a:rPr lang="zh-CN" altLang="en-US" sz="800"/>
                        <a:t>(5) A scapegoat device must be equipped to prevent the heating plate from pressing the hand during maintenance and cleaning of the equipment</a:t>
                      </a:r>
                      <a:endParaRPr lang="zh-CN" altLang="en-US" sz="800"/>
                    </a:p>
                    <a:p>
                      <a:pPr algn="l">
                        <a:lnSpc>
                          <a:spcPct val="100000"/>
                        </a:lnSpc>
                        <a:buNone/>
                      </a:pPr>
                      <a:r>
                        <a:rPr lang="zh-CN" altLang="en-US" sz="800"/>
                        <a:t>(6) The hot press plate is smooth and anti-rust, and does not stick to the battery core</a:t>
                      </a:r>
                      <a:endParaRPr lang="zh-CN" altLang="en-US" sz="800"/>
                    </a:p>
                    <a:p>
                      <a:pPr algn="l">
                        <a:lnSpc>
                          <a:spcPct val="100000"/>
                        </a:lnSpc>
                        <a:buNone/>
                      </a:pPr>
                      <a:r>
                        <a:rPr lang="zh-CN" altLang="en-US" sz="800"/>
                        <a:t>(7) There is a margin in the disassembly position of the heating device to facilitate replacement and maintenance, and the temperature distribution of the hot press plate should be uniform</a:t>
                      </a:r>
                      <a:endParaRPr lang="zh-CN" altLang="en-US" sz="800"/>
                    </a:p>
                  </a:txBody>
                  <a:tcPr/>
                </a:tc>
              </a:tr>
              <a:tr h="1641475">
                <a:tc>
                  <a:txBody>
                    <a:bodyPr/>
                    <a:p>
                      <a:pPr algn="l">
                        <a:lnSpc>
                          <a:spcPct val="100000"/>
                        </a:lnSpc>
                        <a:buNone/>
                      </a:pPr>
                      <a:r>
                        <a:rPr lang="en-US" altLang="zh-CN" sz="800"/>
                        <a:t>                                                         </a:t>
                      </a:r>
                      <a:endParaRPr lang="en-US" altLang="zh-CN" sz="800"/>
                    </a:p>
                    <a:p>
                      <a:pPr algn="l">
                        <a:lnSpc>
                          <a:spcPct val="100000"/>
                        </a:lnSpc>
                        <a:buNone/>
                      </a:pPr>
                      <a:r>
                        <a:rPr lang="zh-CN" altLang="en-US" sz="800"/>
                        <a:t>设备关键参数要求</a:t>
                      </a:r>
                      <a:endParaRPr lang="zh-CN" altLang="en-US" sz="800"/>
                    </a:p>
                    <a:p>
                      <a:pPr algn="l">
                        <a:lnSpc>
                          <a:spcPct val="100000"/>
                        </a:lnSpc>
                        <a:buNone/>
                      </a:pPr>
                      <a:r>
                        <a:rPr lang="zh-CN" altLang="en-US" sz="800"/>
                        <a:t>Requirements for key device parameters</a:t>
                      </a:r>
                      <a:endParaRPr lang="zh-CN" altLang="en-US" sz="800"/>
                    </a:p>
                  </a:txBody>
                  <a:tcPr/>
                </a:tc>
                <a:tc>
                  <a:txBody>
                    <a:bodyPr/>
                    <a:p>
                      <a:pPr algn="l">
                        <a:lnSpc>
                          <a:spcPct val="100000"/>
                        </a:lnSpc>
                        <a:buNone/>
                      </a:pPr>
                      <a:r>
                        <a:rPr lang="zh-CN" altLang="en-US" sz="800"/>
                        <a:t>（1）平压最大压力不低于10吨，压力可调。压力控制精度≤ ±3%</a:t>
                      </a:r>
                      <a:endParaRPr lang="zh-CN" altLang="en-US" sz="800"/>
                    </a:p>
                    <a:p>
                      <a:pPr algn="l">
                        <a:lnSpc>
                          <a:spcPct val="100000"/>
                        </a:lnSpc>
                        <a:buNone/>
                      </a:pPr>
                      <a:r>
                        <a:rPr lang="zh-CN" altLang="en-US" sz="800"/>
                        <a:t>（2）上、下热板的平行度 ≤0.01mm</a:t>
                      </a:r>
                      <a:endParaRPr lang="zh-CN" altLang="en-US" sz="800"/>
                    </a:p>
                    <a:p>
                      <a:pPr algn="l">
                        <a:lnSpc>
                          <a:spcPct val="100000"/>
                        </a:lnSpc>
                        <a:buNone/>
                      </a:pPr>
                      <a:r>
                        <a:rPr lang="zh-CN" altLang="en-US" sz="800"/>
                        <a:t>（3）温控范围：室内温度~200°可调，温度误差：±2°</a:t>
                      </a:r>
                      <a:endParaRPr lang="zh-CN" altLang="en-US" sz="800"/>
                    </a:p>
                    <a:p>
                      <a:pPr algn="l">
                        <a:lnSpc>
                          <a:spcPct val="100000"/>
                        </a:lnSpc>
                        <a:buNone/>
                      </a:pPr>
                      <a:r>
                        <a:rPr lang="zh-CN" altLang="en-US" sz="800"/>
                        <a:t>（4）热板涂TEFLON 层</a:t>
                      </a:r>
                      <a:endParaRPr lang="zh-CN" altLang="en-US" sz="800"/>
                    </a:p>
                    <a:p>
                      <a:pPr algn="l">
                        <a:lnSpc>
                          <a:spcPct val="100000"/>
                        </a:lnSpc>
                        <a:buNone/>
                      </a:pPr>
                      <a:r>
                        <a:rPr lang="zh-CN" altLang="en-US" sz="800"/>
                        <a:t>（5）温度上升速度：15分钟达到需要的温度</a:t>
                      </a:r>
                      <a:endParaRPr lang="zh-CN" altLang="en-US" sz="800"/>
                    </a:p>
                    <a:p>
                      <a:pPr algn="l">
                        <a:lnSpc>
                          <a:spcPct val="100000"/>
                        </a:lnSpc>
                        <a:buNone/>
                      </a:pPr>
                      <a:r>
                        <a:rPr lang="zh-CN" altLang="en-US" sz="800"/>
                        <a:t>（6）热压时间继电器控制，时间0-999.9秒可调</a:t>
                      </a:r>
                      <a:endParaRPr lang="zh-CN" altLang="en-US" sz="800"/>
                    </a:p>
                    <a:p>
                      <a:pPr algn="l">
                        <a:lnSpc>
                          <a:spcPct val="100000"/>
                        </a:lnSpc>
                        <a:buNone/>
                      </a:pPr>
                      <a:r>
                        <a:rPr lang="zh-CN" altLang="en-US" sz="800"/>
                        <a:t>(1) The maximum flat pressure is not less than 10 tons, and the pressure is adjustable. Pressure control accuracy ≤ ±3%</a:t>
                      </a:r>
                      <a:endParaRPr lang="zh-CN" altLang="en-US" sz="800"/>
                    </a:p>
                    <a:p>
                      <a:pPr algn="l">
                        <a:lnSpc>
                          <a:spcPct val="100000"/>
                        </a:lnSpc>
                        <a:buNone/>
                      </a:pPr>
                      <a:r>
                        <a:rPr lang="zh-CN" altLang="en-US" sz="800"/>
                        <a:t>(2) Parallelism of the upper and lower hot plates ≤0.01mm</a:t>
                      </a:r>
                      <a:endParaRPr lang="zh-CN" altLang="en-US" sz="800"/>
                    </a:p>
                    <a:p>
                      <a:pPr algn="l">
                        <a:lnSpc>
                          <a:spcPct val="100000"/>
                        </a:lnSpc>
                        <a:buNone/>
                      </a:pPr>
                      <a:r>
                        <a:rPr lang="zh-CN" altLang="en-US" sz="800"/>
                        <a:t>(3) Temperature control range: indoor temperature ~200° adjustable, temperature error: ±2°</a:t>
                      </a:r>
                      <a:endParaRPr lang="zh-CN" altLang="en-US" sz="800"/>
                    </a:p>
                    <a:p>
                      <a:pPr algn="l">
                        <a:lnSpc>
                          <a:spcPct val="100000"/>
                        </a:lnSpc>
                        <a:buNone/>
                      </a:pPr>
                      <a:r>
                        <a:rPr lang="zh-CN" altLang="en-US" sz="800"/>
                        <a:t>(4) Hot plate coated with TEFLON layer</a:t>
                      </a:r>
                      <a:endParaRPr lang="zh-CN" altLang="en-US" sz="800"/>
                    </a:p>
                    <a:p>
                      <a:pPr algn="l">
                        <a:lnSpc>
                          <a:spcPct val="100000"/>
                        </a:lnSpc>
                        <a:buNone/>
                      </a:pPr>
                      <a:r>
                        <a:rPr lang="zh-CN" altLang="en-US" sz="800"/>
                        <a:t>(5) Temperature rise rate: 15 minutes to reach the required temperature</a:t>
                      </a:r>
                      <a:endParaRPr lang="zh-CN" altLang="en-US" sz="800"/>
                    </a:p>
                    <a:p>
                      <a:pPr algn="l">
                        <a:lnSpc>
                          <a:spcPct val="100000"/>
                        </a:lnSpc>
                        <a:buNone/>
                      </a:pPr>
                      <a:r>
                        <a:rPr lang="zh-CN" altLang="en-US" sz="800"/>
                        <a:t>(6) Hot pressing time relay control, time 0-999.9 seconds adjustable</a:t>
                      </a:r>
                      <a:endParaRPr lang="zh-CN" altLang="en-US" sz="800"/>
                    </a:p>
                  </a:txBody>
                  <a:tcPr/>
                </a:tc>
              </a:tr>
            </a:tbl>
          </a:graphicData>
        </a:graphic>
      </p:graphicFrame>
      <p:pic>
        <p:nvPicPr>
          <p:cNvPr id="2" name="图片 1" descr="23"/>
          <p:cNvPicPr>
            <a:picLocks noChangeAspect="1"/>
          </p:cNvPicPr>
          <p:nvPr/>
        </p:nvPicPr>
        <p:blipFill>
          <a:blip r:embed="rId5"/>
          <a:stretch>
            <a:fillRect/>
          </a:stretch>
        </p:blipFill>
        <p:spPr>
          <a:xfrm>
            <a:off x="158115" y="932815"/>
            <a:ext cx="3565525" cy="237744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焊接机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（Welding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pSp>
        <p:nvGrpSpPr>
          <p:cNvPr id="1073742853" name="组合 1073742852"/>
          <p:cNvGrpSpPr>
            <a:grpSpLocks noRot="1" noChangeAspect="1"/>
          </p:cNvGrpSpPr>
          <p:nvPr/>
        </p:nvGrpSpPr>
        <p:grpSpPr>
          <a:xfrm>
            <a:off x="47625" y="4420235"/>
            <a:ext cx="3833495" cy="1770301"/>
            <a:chOff x="1134" y="3364"/>
            <a:chExt cx="9781" cy="2705"/>
          </a:xfrm>
        </p:grpSpPr>
        <p:sp>
          <p:nvSpPr>
            <p:cNvPr id="6" name="矩形 5"/>
            <p:cNvSpPr>
              <a:spLocks noRot="1" noChangeAspect="1" noTextEdit="1"/>
            </p:cNvSpPr>
            <p:nvPr>
              <p:custDataLst>
                <p:tags r:id="rId2"/>
              </p:custDataLst>
            </p:nvPr>
          </p:nvSpPr>
          <p:spPr>
            <a:xfrm>
              <a:off x="1134" y="3364"/>
              <a:ext cx="9781" cy="1309"/>
            </a:xfrm>
            <a:prstGeom prst="rect">
              <a:avLst/>
            </a:prstGeom>
            <a:noFill/>
            <a:ln w="9525">
              <a:noFill/>
            </a:ln>
          </p:spPr>
          <p:txBody>
            <a:bodyPr/>
            <a:p>
              <a:endParaRPr lang="zh-CN" altLang="en-US" sz="900"/>
            </a:p>
          </p:txBody>
        </p:sp>
        <p:grpSp>
          <p:nvGrpSpPr>
            <p:cNvPr id="1073742862" name="组合 1073742861"/>
            <p:cNvGrpSpPr/>
            <p:nvPr/>
          </p:nvGrpSpPr>
          <p:grpSpPr>
            <a:xfrm>
              <a:off x="1134" y="3778"/>
              <a:ext cx="6949" cy="2291"/>
              <a:chOff x="1134" y="3778"/>
              <a:chExt cx="6949" cy="2291"/>
            </a:xfrm>
          </p:grpSpPr>
          <p:sp>
            <p:nvSpPr>
              <p:cNvPr id="1073742854" name="流程图: 可选过程 1073742853"/>
              <p:cNvSpPr/>
              <p:nvPr>
                <p:custDataLst>
                  <p:tags r:id="rId3"/>
                </p:custDataLst>
              </p:nvPr>
            </p:nvSpPr>
            <p:spPr>
              <a:xfrm>
                <a:off x="4750" y="5195"/>
                <a:ext cx="3333" cy="874"/>
              </a:xfrm>
              <a:prstGeom prst="flowChartAlternateProcess">
                <a:avLst/>
              </a:prstGeom>
              <a:solidFill>
                <a:srgbClr val="9CC2E5"/>
              </a:solidFill>
              <a:ln w="9525" cap="flat" cmpd="sng">
                <a:solidFill>
                  <a:srgbClr val="9CC2E5"/>
                </a:solidFill>
                <a:prstDash val="solid"/>
                <a:miter/>
                <a:headEnd type="none" w="med" len="med"/>
                <a:tailEnd type="none" w="med" len="med"/>
              </a:ln>
            </p:spPr>
            <p:txBody>
              <a:bodyPr wrap="square"/>
              <a:p>
                <a:pPr algn="l"/>
                <a:r>
                  <a:rPr lang="zh-CN" altLang="en-US" sz="900"/>
                  <a:t>电芯放入限位模具</a:t>
                </a:r>
                <a:endParaRPr lang="zh-CN" altLang="en-US" sz="900"/>
              </a:p>
              <a:p>
                <a:r>
                  <a:rPr lang="zh-CN" altLang="en-US" sz="900"/>
                  <a:t>The cell is put into the limit mold</a:t>
                </a:r>
                <a:endParaRPr lang="zh-CN" altLang="en-US" sz="900"/>
              </a:p>
            </p:txBody>
          </p:sp>
          <p:sp>
            <p:nvSpPr>
              <p:cNvPr id="7" name="流程图: 可选过程 6"/>
              <p:cNvSpPr/>
              <p:nvPr>
                <p:custDataLst>
                  <p:tags r:id="rId4"/>
                </p:custDataLst>
              </p:nvPr>
            </p:nvSpPr>
            <p:spPr>
              <a:xfrm>
                <a:off x="1134" y="3778"/>
                <a:ext cx="2539" cy="851"/>
              </a:xfrm>
              <a:prstGeom prst="flowChartAlternateProcess">
                <a:avLst/>
              </a:prstGeom>
              <a:solidFill>
                <a:srgbClr val="9CC2E5"/>
              </a:solidFill>
              <a:ln w="9525" cap="flat" cmpd="sng">
                <a:solidFill>
                  <a:srgbClr val="9CC2E5"/>
                </a:solidFill>
                <a:prstDash val="solid"/>
                <a:miter/>
                <a:headEnd type="none" w="med" len="med"/>
                <a:tailEnd type="none" w="med" len="med"/>
              </a:ln>
            </p:spPr>
            <p:txBody>
              <a:bodyPr wrap="square"/>
              <a:p>
                <a:pPr algn="ctr"/>
                <a:r>
                  <a:rPr lang="zh-CN" altLang="en-US" sz="900"/>
                  <a:t>选择工作模式</a:t>
                </a:r>
                <a:endParaRPr lang="zh-CN" altLang="en-US" sz="900"/>
              </a:p>
              <a:p>
                <a:r>
                  <a:rPr lang="zh-CN" altLang="en-US" sz="900"/>
                  <a:t>Select work mode</a:t>
                </a:r>
                <a:endParaRPr lang="zh-CN" altLang="en-US" sz="900"/>
              </a:p>
            </p:txBody>
          </p:sp>
          <p:sp>
            <p:nvSpPr>
              <p:cNvPr id="1073742857" name="流程图: 可选过程 1073742856"/>
              <p:cNvSpPr/>
              <p:nvPr>
                <p:custDataLst>
                  <p:tags r:id="rId5"/>
                </p:custDataLst>
              </p:nvPr>
            </p:nvSpPr>
            <p:spPr>
              <a:xfrm>
                <a:off x="4517" y="3779"/>
                <a:ext cx="3566" cy="873"/>
              </a:xfrm>
              <a:prstGeom prst="flowChartAlternateProcess">
                <a:avLst/>
              </a:prstGeom>
              <a:solidFill>
                <a:srgbClr val="9CC2E5"/>
              </a:solidFill>
              <a:ln w="9525" cap="flat" cmpd="sng">
                <a:solidFill>
                  <a:srgbClr val="9CC2E5"/>
                </a:solidFill>
                <a:prstDash val="solid"/>
                <a:miter/>
                <a:headEnd type="none" w="med" len="med"/>
                <a:tailEnd type="none" w="med" len="med"/>
              </a:ln>
            </p:spPr>
            <p:txBody>
              <a:bodyPr wrap="square"/>
              <a:p>
                <a:pPr algn="ctr"/>
                <a:r>
                  <a:rPr lang="zh-CN" altLang="en-US" sz="900"/>
                  <a:t>调整振幅和时间</a:t>
                </a:r>
                <a:endParaRPr lang="zh-CN" altLang="en-US" sz="900"/>
              </a:p>
              <a:p>
                <a:r>
                  <a:rPr lang="zh-CN" altLang="en-US" sz="900"/>
                  <a:t>Adjust amplitude and time</a:t>
                </a:r>
                <a:endParaRPr lang="zh-CN" altLang="en-US" sz="900"/>
              </a:p>
            </p:txBody>
          </p:sp>
          <p:sp>
            <p:nvSpPr>
              <p:cNvPr id="1073742858" name="流程图: 可选过程 1073742857"/>
              <p:cNvSpPr/>
              <p:nvPr>
                <p:custDataLst>
                  <p:tags r:id="rId6"/>
                </p:custDataLst>
              </p:nvPr>
            </p:nvSpPr>
            <p:spPr>
              <a:xfrm>
                <a:off x="1144" y="5191"/>
                <a:ext cx="2536" cy="878"/>
              </a:xfrm>
              <a:prstGeom prst="flowChartAlternateProcess">
                <a:avLst/>
              </a:prstGeom>
              <a:solidFill>
                <a:srgbClr val="9CC2E5"/>
              </a:solidFill>
              <a:ln w="9525" cap="flat" cmpd="sng">
                <a:solidFill>
                  <a:srgbClr val="9CC2E5"/>
                </a:solidFill>
                <a:prstDash val="solid"/>
                <a:miter/>
                <a:headEnd type="none" w="med" len="med"/>
                <a:tailEnd type="none" w="med" len="med"/>
              </a:ln>
            </p:spPr>
            <p:txBody>
              <a:bodyPr wrap="square"/>
              <a:p>
                <a:pPr algn="ctr"/>
                <a:r>
                  <a:rPr lang="zh-CN" altLang="en-US" sz="900"/>
                  <a:t>焊接</a:t>
                </a:r>
                <a:endParaRPr lang="zh-CN" altLang="en-US" sz="900"/>
              </a:p>
              <a:p>
                <a:pPr algn="ctr"/>
                <a:r>
                  <a:rPr lang="zh-CN" altLang="en-US" sz="900"/>
                  <a:t>weld</a:t>
                </a:r>
                <a:endParaRPr lang="zh-CN" altLang="en-US" sz="900"/>
              </a:p>
              <a:p>
                <a:endParaRPr lang="zh-CN" altLang="en-US" sz="900"/>
              </a:p>
            </p:txBody>
          </p:sp>
          <p:sp>
            <p:nvSpPr>
              <p:cNvPr id="1073742859" name="右箭头 1073742858"/>
              <p:cNvSpPr/>
              <p:nvPr>
                <p:custDataLst>
                  <p:tags r:id="rId7"/>
                </p:custDataLst>
              </p:nvPr>
            </p:nvSpPr>
            <p:spPr>
              <a:xfrm>
                <a:off x="3679" y="3933"/>
                <a:ext cx="850" cy="454"/>
              </a:xfrm>
              <a:prstGeom prst="rightArrow">
                <a:avLst>
                  <a:gd name="adj1" fmla="val 50000"/>
                  <a:gd name="adj2" fmla="val 46806"/>
                </a:avLst>
              </a:prstGeom>
              <a:solidFill>
                <a:srgbClr val="9CC2E5"/>
              </a:solidFill>
              <a:ln w="9525" cap="flat" cmpd="sng">
                <a:solidFill>
                  <a:srgbClr val="9CC2E5"/>
                </a:solidFill>
                <a:prstDash val="solid"/>
                <a:miter/>
                <a:headEnd type="none" w="med" len="med"/>
                <a:tailEnd type="none" w="med" len="med"/>
              </a:ln>
            </p:spPr>
            <p:txBody>
              <a:bodyPr/>
              <a:p>
                <a:endParaRPr lang="zh-CN" altLang="en-US" sz="900"/>
              </a:p>
            </p:txBody>
          </p:sp>
          <p:sp>
            <p:nvSpPr>
              <p:cNvPr id="1073742860" name="右箭头 1073742859"/>
              <p:cNvSpPr/>
              <p:nvPr>
                <p:custDataLst>
                  <p:tags r:id="rId8"/>
                </p:custDataLst>
              </p:nvPr>
            </p:nvSpPr>
            <p:spPr>
              <a:xfrm rot="5400000">
                <a:off x="5889" y="4555"/>
                <a:ext cx="509" cy="758"/>
              </a:xfrm>
              <a:prstGeom prst="rightArrow">
                <a:avLst>
                  <a:gd name="adj1" fmla="val 50000"/>
                  <a:gd name="adj2" fmla="val 46806"/>
                </a:avLst>
              </a:prstGeom>
              <a:solidFill>
                <a:srgbClr val="9CC2E5"/>
              </a:solidFill>
              <a:ln w="9525" cap="flat" cmpd="sng">
                <a:solidFill>
                  <a:srgbClr val="9CC2E5"/>
                </a:solidFill>
                <a:prstDash val="solid"/>
                <a:miter/>
                <a:headEnd type="none" w="med" len="med"/>
                <a:tailEnd type="none" w="med" len="med"/>
              </a:ln>
            </p:spPr>
            <p:txBody>
              <a:bodyPr/>
              <a:p>
                <a:endParaRPr lang="zh-CN" altLang="en-US" sz="900"/>
              </a:p>
            </p:txBody>
          </p:sp>
          <p:sp>
            <p:nvSpPr>
              <p:cNvPr id="1073742861" name="右箭头 1073742860"/>
              <p:cNvSpPr/>
              <p:nvPr>
                <p:custDataLst>
                  <p:tags r:id="rId9"/>
                </p:custDataLst>
              </p:nvPr>
            </p:nvSpPr>
            <p:spPr>
              <a:xfrm rot="10800000">
                <a:off x="3900" y="5361"/>
                <a:ext cx="850" cy="454"/>
              </a:xfrm>
              <a:prstGeom prst="rightArrow">
                <a:avLst>
                  <a:gd name="adj1" fmla="val 50000"/>
                  <a:gd name="adj2" fmla="val 46806"/>
                </a:avLst>
              </a:prstGeom>
              <a:solidFill>
                <a:srgbClr val="9CC2E5"/>
              </a:solidFill>
              <a:ln w="9525" cap="flat" cmpd="sng">
                <a:solidFill>
                  <a:srgbClr val="9CC2E5"/>
                </a:solidFill>
                <a:prstDash val="solid"/>
                <a:miter/>
                <a:headEnd type="none" w="med" len="med"/>
                <a:tailEnd type="none" w="med" len="med"/>
              </a:ln>
            </p:spPr>
            <p:txBody>
              <a:bodyPr/>
              <a:p>
                <a:endParaRPr lang="zh-CN" altLang="en-US" sz="900"/>
              </a:p>
            </p:txBody>
          </p:sp>
        </p:grpSp>
      </p:grpSp>
      <p:graphicFrame>
        <p:nvGraphicFramePr>
          <p:cNvPr id="12" name="表格 11"/>
          <p:cNvGraphicFramePr/>
          <p:nvPr>
            <p:custDataLst>
              <p:tags r:id="rId10"/>
            </p:custDataLst>
          </p:nvPr>
        </p:nvGraphicFramePr>
        <p:xfrm>
          <a:off x="3881120" y="1003300"/>
          <a:ext cx="8011795" cy="5577205"/>
        </p:xfrm>
        <a:graphic>
          <a:graphicData uri="http://schemas.openxmlformats.org/drawingml/2006/table">
            <a:tbl>
              <a:tblPr firstRow="1" bandRow="1">
                <a:tableStyleId>{5C22544A-7EE6-4342-B048-85BDC9FD1C3A}</a:tableStyleId>
              </a:tblPr>
              <a:tblGrid>
                <a:gridCol w="2446655"/>
                <a:gridCol w="5565140"/>
              </a:tblGrid>
              <a:tr h="1158240">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该金属焊接机主要由超声波发生器,换能器,上下声极,气动部件,机架等组成，</a:t>
                      </a:r>
                      <a:r>
                        <a:rPr lang="zh-CN" altLang="en-US" sz="1000" b="0">
                          <a:solidFill>
                            <a:schemeClr val="tx1"/>
                          </a:solidFill>
                          <a:sym typeface="+mn-ea"/>
                        </a:rPr>
                        <a:t>电路方式选用全数字电路大功率方式，性能稳定，输出强劲，焊接前</a:t>
                      </a:r>
                      <a:r>
                        <a:rPr lang="zh-CN" altLang="en-US" sz="1000" b="0">
                          <a:solidFill>
                            <a:schemeClr val="tx1"/>
                          </a:solidFill>
                        </a:rPr>
                        <a:t>首先选择工作模式调整振幅和时间再把电芯放入限位模具然后进行焊接，上下声极材料选用新型的钢材材料,耐磨性好</a:t>
                      </a:r>
                      <a:endParaRPr lang="zh-CN" altLang="en-US" sz="1000" b="0">
                        <a:solidFill>
                          <a:schemeClr val="tx1"/>
                        </a:solidFill>
                      </a:endParaRPr>
                    </a:p>
                    <a:p>
                      <a:pPr algn="l">
                        <a:lnSpc>
                          <a:spcPct val="100000"/>
                        </a:lnSpc>
                        <a:buNone/>
                      </a:pPr>
                      <a:r>
                        <a:rPr lang="zh-CN" altLang="en-US" sz="1000" b="0">
                          <a:solidFill>
                            <a:schemeClr val="tx1"/>
                          </a:solidFill>
                        </a:rPr>
                        <a:t>The metal welding machine is mainly composed of ultrasonic generator, transducer, upper and lower poles, pneumatic components, rack, etc. The circuit mode is full digital circuit high-power mode, stable performance and strong output. Before welding, the working mode is first selected to adjust the amplitude and time, and then the cell is put into the limit mold and then welded</a:t>
                      </a:r>
                      <a:endParaRPr lang="zh-CN" altLang="en-US" sz="1000" b="0">
                        <a:solidFill>
                          <a:schemeClr val="tx1"/>
                        </a:solidFill>
                      </a:endParaRPr>
                    </a:p>
                  </a:txBody>
                  <a:tcPr/>
                </a:tc>
              </a:tr>
              <a:tr h="458470">
                <a:tc>
                  <a:txBody>
                    <a:bodyPr/>
                    <a:p>
                      <a:pPr algn="l">
                        <a:lnSpc>
                          <a:spcPct val="100000"/>
                        </a:lnSpc>
                        <a:buNone/>
                      </a:pPr>
                      <a:r>
                        <a:rPr lang="zh-CN" altLang="en-US" sz="1000"/>
                        <a:t>电芯方式</a:t>
                      </a:r>
                      <a:endParaRPr lang="zh-CN" altLang="en-US" sz="1000"/>
                    </a:p>
                    <a:p>
                      <a:pPr algn="l">
                        <a:lnSpc>
                          <a:spcPct val="100000"/>
                        </a:lnSpc>
                        <a:buNone/>
                      </a:pPr>
                      <a:r>
                        <a:rPr lang="zh-CN" altLang="en-US" sz="1000"/>
                        <a:t>Cell system</a:t>
                      </a:r>
                      <a:endParaRPr lang="zh-CN" altLang="en-US" sz="1000"/>
                    </a:p>
                  </a:txBody>
                  <a:tcPr/>
                </a:tc>
                <a:tc>
                  <a:txBody>
                    <a:bodyPr/>
                    <a:p>
                      <a:pPr algn="l">
                        <a:lnSpc>
                          <a:spcPct val="100000"/>
                        </a:lnSpc>
                        <a:buNone/>
                      </a:pPr>
                      <a:r>
                        <a:rPr lang="zh-CN" altLang="en-US" sz="1000"/>
                        <a:t>叠片可焊接能力范围（铜箔或铝箔3-50层）</a:t>
                      </a:r>
                      <a:endParaRPr lang="zh-CN" altLang="en-US" sz="1000"/>
                    </a:p>
                    <a:p>
                      <a:pPr algn="l">
                        <a:lnSpc>
                          <a:spcPct val="100000"/>
                        </a:lnSpc>
                        <a:buNone/>
                      </a:pPr>
                      <a:r>
                        <a:rPr lang="zh-CN" altLang="en-US" sz="1000"/>
                        <a:t>Laminate weldable range (copper foil or aluminum foil 3-50 layers)</a:t>
                      </a:r>
                      <a:endParaRPr lang="zh-CN" altLang="en-US" sz="1000"/>
                    </a:p>
                  </a:txBody>
                  <a:tcPr/>
                </a:tc>
              </a:tr>
              <a:tr h="701040">
                <a:tc>
                  <a:txBody>
                    <a:bodyPr/>
                    <a:p>
                      <a:pPr algn="l">
                        <a:lnSpc>
                          <a:spcPct val="100000"/>
                        </a:lnSpc>
                        <a:buNone/>
                      </a:pPr>
                      <a:r>
                        <a:rPr lang="zh-CN" altLang="en-US" sz="1000"/>
                        <a:t>基材厚度</a:t>
                      </a:r>
                      <a:endParaRPr lang="zh-CN" altLang="en-US" sz="1000"/>
                    </a:p>
                    <a:p>
                      <a:pPr algn="l">
                        <a:lnSpc>
                          <a:spcPct val="100000"/>
                        </a:lnSpc>
                        <a:buNone/>
                      </a:pPr>
                      <a:r>
                        <a:rPr lang="zh-CN" altLang="en-US" sz="1000"/>
                        <a:t>Substrate thickness</a:t>
                      </a:r>
                      <a:endParaRPr lang="zh-CN" altLang="en-US" sz="1000"/>
                    </a:p>
                  </a:txBody>
                  <a:tcPr/>
                </a:tc>
                <a:tc>
                  <a:txBody>
                    <a:bodyPr/>
                    <a:p>
                      <a:pPr algn="l">
                        <a:lnSpc>
                          <a:spcPct val="100000"/>
                        </a:lnSpc>
                        <a:buNone/>
                      </a:pPr>
                      <a:r>
                        <a:rPr lang="zh-CN" altLang="en-US" sz="1000"/>
                        <a:t>（1）正极：A、铝箔0.016mm。  B、纯铝带0.2mm</a:t>
                      </a:r>
                      <a:r>
                        <a:rPr lang="en-US" altLang="zh-CN" sz="1000"/>
                        <a:t>              </a:t>
                      </a:r>
                      <a:r>
                        <a:rPr lang="zh-CN" altLang="en-US" sz="1000"/>
                        <a:t>（2）负极：A、铜箔0.008mm。  B、纯铜镀镍带0.2mm。</a:t>
                      </a:r>
                      <a:endParaRPr lang="zh-CN" altLang="en-US" sz="1000"/>
                    </a:p>
                    <a:p>
                      <a:pPr algn="l">
                        <a:lnSpc>
                          <a:spcPct val="100000"/>
                        </a:lnSpc>
                        <a:buNone/>
                      </a:pPr>
                      <a:r>
                        <a:rPr lang="zh-CN" altLang="en-US" sz="1000"/>
                        <a:t>(1) Positive electrode: A, aluminum foil 0.016mm. B, pure aluminum with 0.2mm (2) negative electrode: A, copper foil 0.008mm. B, pure copper nickel-plated tape 0.2mm.</a:t>
                      </a:r>
                      <a:endParaRPr lang="zh-CN" altLang="en-US" sz="1000"/>
                    </a:p>
                  </a:txBody>
                  <a:tcPr/>
                </a:tc>
              </a:tr>
              <a:tr h="853440">
                <a:tc>
                  <a:txBody>
                    <a:bodyPr/>
                    <a:p>
                      <a:pPr algn="l">
                        <a:lnSpc>
                          <a:spcPct val="100000"/>
                        </a:lnSpc>
                        <a:buNone/>
                      </a:pPr>
                      <a:r>
                        <a:rPr lang="zh-CN" altLang="en-US" sz="1000"/>
                        <a:t>焊头设计方向</a:t>
                      </a:r>
                      <a:endParaRPr lang="zh-CN" altLang="en-US" sz="1000"/>
                    </a:p>
                    <a:p>
                      <a:pPr algn="l">
                        <a:lnSpc>
                          <a:spcPct val="100000"/>
                        </a:lnSpc>
                        <a:buNone/>
                      </a:pPr>
                      <a:r>
                        <a:rPr lang="zh-CN" altLang="en-US" sz="1000"/>
                        <a:t>Welding head design direction</a:t>
                      </a:r>
                      <a:endParaRPr lang="zh-CN" altLang="en-US" sz="1000"/>
                    </a:p>
                  </a:txBody>
                  <a:tcPr/>
                </a:tc>
                <a:tc>
                  <a:txBody>
                    <a:bodyPr/>
                    <a:p>
                      <a:pPr algn="l">
                        <a:lnSpc>
                          <a:spcPct val="100000"/>
                        </a:lnSpc>
                        <a:buNone/>
                      </a:pPr>
                      <a:r>
                        <a:rPr lang="zh-CN" altLang="en-US" sz="1000"/>
                        <a:t>横向设计：（2-4个面设计），长度受限或有位阻情况下只能够设计二个面，在排除位阻以及长度允许的范围内可设计四个面，根据具体情况而定</a:t>
                      </a:r>
                      <a:endParaRPr lang="zh-CN" altLang="en-US" sz="1000"/>
                    </a:p>
                    <a:p>
                      <a:pPr algn="l">
                        <a:lnSpc>
                          <a:spcPct val="100000"/>
                        </a:lnSpc>
                        <a:buNone/>
                      </a:pPr>
                      <a:r>
                        <a:rPr lang="zh-CN" altLang="en-US" sz="1000"/>
                        <a:t>Horizontal design: (2-4 face design), only two faces can be designed when the length is limited or there is a resistance, and four faces can be designed within the range of the exclusion of steric resistance and length, depending on the specific situation</a:t>
                      </a:r>
                      <a:endParaRPr lang="zh-CN" altLang="en-US" sz="1000"/>
                    </a:p>
                  </a:txBody>
                  <a:tcPr/>
                </a:tc>
              </a:tr>
              <a:tr h="853440">
                <a:tc>
                  <a:txBody>
                    <a:bodyPr/>
                    <a:p>
                      <a:pPr algn="l">
                        <a:lnSpc>
                          <a:spcPct val="100000"/>
                        </a:lnSpc>
                        <a:buNone/>
                      </a:pPr>
                      <a:r>
                        <a:rPr lang="zh-CN" altLang="en-US" sz="1000"/>
                        <a:t>焊接参数</a:t>
                      </a:r>
                      <a:endParaRPr lang="zh-CN" altLang="en-US" sz="1000"/>
                    </a:p>
                    <a:p>
                      <a:pPr algn="l">
                        <a:lnSpc>
                          <a:spcPct val="100000"/>
                        </a:lnSpc>
                        <a:buNone/>
                      </a:pPr>
                      <a:r>
                        <a:rPr lang="zh-CN" altLang="en-US" sz="1000"/>
                        <a:t>Welding parameter</a:t>
                      </a:r>
                      <a:endParaRPr lang="zh-CN" altLang="en-US" sz="1000"/>
                    </a:p>
                  </a:txBody>
                  <a:tcPr/>
                </a:tc>
                <a:tc>
                  <a:txBody>
                    <a:bodyPr/>
                    <a:p>
                      <a:pPr algn="l">
                        <a:lnSpc>
                          <a:spcPct val="100000"/>
                        </a:lnSpc>
                        <a:buNone/>
                      </a:pPr>
                      <a:r>
                        <a:rPr lang="zh-CN" altLang="en-US" sz="1000"/>
                        <a:t>（1）焊接时间：0.1-0.8S以内（程序0-60S可调），可调精度：0.01S。</a:t>
                      </a:r>
                      <a:endParaRPr lang="zh-CN" altLang="en-US" sz="1000"/>
                    </a:p>
                    <a:p>
                      <a:pPr algn="l">
                        <a:lnSpc>
                          <a:spcPct val="100000"/>
                        </a:lnSpc>
                        <a:buNone/>
                      </a:pPr>
                      <a:r>
                        <a:rPr lang="zh-CN" altLang="en-US" sz="1000"/>
                        <a:t>（2）焊接压力：0.1～0.6Mpa以内，可调精度0.02Mpa</a:t>
                      </a:r>
                      <a:r>
                        <a:rPr lang="en-US" altLang="zh-CN" sz="1000"/>
                        <a:t>   </a:t>
                      </a:r>
                      <a:r>
                        <a:rPr lang="zh-CN" altLang="en-US" sz="1000"/>
                        <a:t>（</a:t>
                      </a:r>
                      <a:r>
                        <a:rPr lang="en-US" altLang="zh-CN" sz="1000"/>
                        <a:t>3</a:t>
                      </a:r>
                      <a:r>
                        <a:rPr lang="zh-CN" altLang="en-US" sz="1000"/>
                        <a:t>）共振频率：20KHz±100Hz。</a:t>
                      </a:r>
                      <a:endParaRPr lang="zh-CN" altLang="en-US" sz="1000"/>
                    </a:p>
                    <a:p>
                      <a:pPr algn="l">
                        <a:lnSpc>
                          <a:spcPct val="100000"/>
                        </a:lnSpc>
                        <a:buNone/>
                      </a:pPr>
                      <a:r>
                        <a:rPr lang="zh-CN" altLang="en-US" sz="1000"/>
                        <a:t>(1) Welding time: within 0.1-0.8S (program 0-60S adjustable), adjustable accuracy: 0.01S.</a:t>
                      </a:r>
                      <a:endParaRPr lang="zh-CN" altLang="en-US" sz="1000"/>
                    </a:p>
                    <a:p>
                      <a:pPr algn="l">
                        <a:lnSpc>
                          <a:spcPct val="100000"/>
                        </a:lnSpc>
                        <a:buNone/>
                      </a:pPr>
                      <a:r>
                        <a:rPr lang="zh-CN" altLang="en-US" sz="1000"/>
                        <a:t>(2) Welding pressure: 0.1 ~ 0.6Mpa, adjustable precision 0.02Mpa (3) resonance frequency: 20KHz±100Hz.</a:t>
                      </a:r>
                      <a:endParaRPr lang="zh-CN" altLang="en-US" sz="1000"/>
                    </a:p>
                  </a:txBody>
                  <a:tcPr/>
                </a:tc>
              </a:tr>
              <a:tr h="458470">
                <a:tc>
                  <a:txBody>
                    <a:bodyPr/>
                    <a:p>
                      <a:pPr algn="l">
                        <a:lnSpc>
                          <a:spcPct val="100000"/>
                        </a:lnSpc>
                        <a:buNone/>
                      </a:pPr>
                      <a:r>
                        <a:rPr lang="zh-CN" altLang="en-US" sz="1000"/>
                        <a:t>换能器</a:t>
                      </a:r>
                      <a:endParaRPr lang="zh-CN" altLang="en-US" sz="1000"/>
                    </a:p>
                    <a:p>
                      <a:pPr algn="l">
                        <a:lnSpc>
                          <a:spcPct val="100000"/>
                        </a:lnSpc>
                        <a:buNone/>
                      </a:pPr>
                      <a:r>
                        <a:rPr lang="zh-CN" altLang="en-US" sz="1000"/>
                        <a:t>Energy transducer</a:t>
                      </a:r>
                      <a:endParaRPr lang="zh-CN" altLang="en-US" sz="1000"/>
                    </a:p>
                  </a:txBody>
                  <a:tcPr/>
                </a:tc>
                <a:tc>
                  <a:txBody>
                    <a:bodyPr/>
                    <a:p>
                      <a:pPr algn="l">
                        <a:lnSpc>
                          <a:spcPct val="100000"/>
                        </a:lnSpc>
                        <a:buNone/>
                      </a:pPr>
                      <a:r>
                        <a:rPr lang="zh-CN" altLang="en-US" sz="1000"/>
                        <a:t>换能器超声波频率：20KHZ±100Hz（自动跟踪）。</a:t>
                      </a:r>
                      <a:endParaRPr lang="zh-CN" altLang="en-US" sz="1000"/>
                    </a:p>
                    <a:p>
                      <a:pPr algn="l">
                        <a:lnSpc>
                          <a:spcPct val="100000"/>
                        </a:lnSpc>
                        <a:buNone/>
                      </a:pPr>
                      <a:r>
                        <a:rPr lang="zh-CN" altLang="en-US" sz="1000"/>
                        <a:t>Transducer ultrasonic frequency: 20KHZ±100Hz (automatic tracking).</a:t>
                      </a:r>
                      <a:endParaRPr lang="zh-CN" altLang="en-US" sz="1000"/>
                    </a:p>
                  </a:txBody>
                  <a:tcPr/>
                </a:tc>
              </a:tr>
              <a:tr h="459105">
                <a:tc>
                  <a:txBody>
                    <a:bodyPr/>
                    <a:p>
                      <a:pPr algn="l">
                        <a:lnSpc>
                          <a:spcPct val="100000"/>
                        </a:lnSpc>
                        <a:buNone/>
                      </a:pPr>
                      <a:r>
                        <a:rPr lang="zh-CN" altLang="en-US" sz="1000"/>
                        <a:t>电功率参数</a:t>
                      </a:r>
                      <a:endParaRPr lang="zh-CN" altLang="en-US" sz="1000"/>
                    </a:p>
                    <a:p>
                      <a:pPr algn="l">
                        <a:lnSpc>
                          <a:spcPct val="100000"/>
                        </a:lnSpc>
                        <a:buNone/>
                      </a:pPr>
                      <a:r>
                        <a:rPr lang="zh-CN" altLang="en-US" sz="1000"/>
                        <a:t>Electric power parameter</a:t>
                      </a:r>
                      <a:endParaRPr lang="zh-CN" altLang="en-US" sz="1000"/>
                    </a:p>
                  </a:txBody>
                  <a:tcPr/>
                </a:tc>
                <a:tc>
                  <a:txBody>
                    <a:bodyPr/>
                    <a:p>
                      <a:pPr algn="l">
                        <a:lnSpc>
                          <a:spcPct val="100000"/>
                        </a:lnSpc>
                        <a:buNone/>
                      </a:pPr>
                      <a:r>
                        <a:rPr lang="zh-CN" altLang="en-US" sz="1000"/>
                        <a:t>焊接模式：时间模式、能量模式，分段模式均可调节。</a:t>
                      </a:r>
                      <a:endParaRPr lang="zh-CN" altLang="en-US" sz="1000"/>
                    </a:p>
                    <a:p>
                      <a:pPr algn="l">
                        <a:lnSpc>
                          <a:spcPct val="100000"/>
                        </a:lnSpc>
                        <a:buNone/>
                      </a:pPr>
                      <a:r>
                        <a:rPr lang="zh-CN" altLang="en-US" sz="1000"/>
                        <a:t>Welding mode: time mode, energy mode, segment mode can be adjusted.</a:t>
                      </a:r>
                      <a:endParaRPr lang="zh-CN" altLang="en-US" sz="1000"/>
                    </a:p>
                  </a:txBody>
                  <a:tcPr/>
                </a:tc>
              </a:tr>
              <a:tr h="635000">
                <a:tc>
                  <a:txBody>
                    <a:bodyPr/>
                    <a:p>
                      <a:pPr algn="l">
                        <a:lnSpc>
                          <a:spcPct val="100000"/>
                        </a:lnSpc>
                        <a:buNone/>
                      </a:pPr>
                      <a:r>
                        <a:rPr lang="zh-CN" altLang="en-US" sz="1000"/>
                        <a:t>焊接品质</a:t>
                      </a:r>
                      <a:endParaRPr lang="zh-CN" altLang="en-US" sz="1000"/>
                    </a:p>
                    <a:p>
                      <a:pPr algn="l">
                        <a:lnSpc>
                          <a:spcPct val="100000"/>
                        </a:lnSpc>
                        <a:buNone/>
                      </a:pPr>
                      <a:r>
                        <a:rPr lang="zh-CN" altLang="en-US" sz="1000"/>
                        <a:t>Welding quality</a:t>
                      </a:r>
                      <a:endParaRPr lang="zh-CN" altLang="en-US" sz="1000"/>
                    </a:p>
                  </a:txBody>
                  <a:tcPr/>
                </a:tc>
                <a:tc>
                  <a:txBody>
                    <a:bodyPr/>
                    <a:p>
                      <a:pPr algn="l">
                        <a:lnSpc>
                          <a:spcPct val="100000"/>
                        </a:lnSpc>
                        <a:buNone/>
                      </a:pPr>
                      <a:r>
                        <a:rPr lang="zh-CN" altLang="en-US" sz="1000"/>
                        <a:t>无虚焊、焊穿、漏接，焊接牢固，层层渗透。焊接合格率：99.9%。一次合格率为99.9%</a:t>
                      </a:r>
                      <a:endParaRPr lang="zh-CN" altLang="en-US" sz="1000"/>
                    </a:p>
                    <a:p>
                      <a:pPr algn="l">
                        <a:lnSpc>
                          <a:spcPct val="100000"/>
                        </a:lnSpc>
                        <a:buNone/>
                      </a:pPr>
                      <a:r>
                        <a:rPr lang="zh-CN" altLang="en-US" sz="1000"/>
                        <a:t>No virtual welding, welding through, leakage, solid welding, layer penetration. Welding pass rate: 99.9%. The pass rate was 99.9%</a:t>
                      </a:r>
                      <a:endParaRPr lang="zh-CN" altLang="en-US" sz="1000"/>
                    </a:p>
                  </a:txBody>
                  <a:tcPr/>
                </a:tc>
              </a:tr>
            </a:tbl>
          </a:graphicData>
        </a:graphic>
      </p:graphicFrame>
      <p:pic>
        <p:nvPicPr>
          <p:cNvPr id="2" name="图片 1" descr="24"/>
          <p:cNvPicPr>
            <a:picLocks noChangeAspect="1"/>
          </p:cNvPicPr>
          <p:nvPr/>
        </p:nvPicPr>
        <p:blipFill>
          <a:blip r:embed="rId11"/>
          <a:stretch>
            <a:fillRect/>
          </a:stretch>
        </p:blipFill>
        <p:spPr>
          <a:xfrm>
            <a:off x="250825" y="1136015"/>
            <a:ext cx="3067050" cy="3416935"/>
          </a:xfrm>
          <a:prstGeom prst="rect">
            <a:avLst/>
          </a:prstGeom>
        </p:spPr>
      </p:pic>
    </p:spTree>
    <p:custDataLst>
      <p:tags r:id="rId12"/>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盖板激光刻码</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（Laser coding of cover plate）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2" name="表格 11"/>
          <p:cNvGraphicFramePr/>
          <p:nvPr>
            <p:custDataLst>
              <p:tags r:id="rId2"/>
            </p:custDataLst>
          </p:nvPr>
        </p:nvGraphicFramePr>
        <p:xfrm>
          <a:off x="3662680" y="1035050"/>
          <a:ext cx="8436610" cy="4544695"/>
        </p:xfrm>
        <a:graphic>
          <a:graphicData uri="http://schemas.openxmlformats.org/drawingml/2006/table">
            <a:tbl>
              <a:tblPr firstRow="1" bandRow="1">
                <a:tableStyleId>{5C22544A-7EE6-4342-B048-85BDC9FD1C3A}</a:tableStyleId>
              </a:tblPr>
              <a:tblGrid>
                <a:gridCol w="2576195"/>
                <a:gridCol w="5860415"/>
              </a:tblGrid>
              <a:tr h="1158240">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将高能量的激光束投射到材料表面，利用激光产生的热效应，在材料表面产生清晰图案的激光加工过程，它是激光加工方式中的一种一般说来，激光二维码雕刻加工按加工效果一般分为激光雕刻线条加工激光雕刻填充加工激光雕刻镂空加工 。</a:t>
                      </a:r>
                      <a:endParaRPr lang="zh-CN" altLang="en-US" sz="1000" b="0">
                        <a:solidFill>
                          <a:schemeClr val="tx1"/>
                        </a:solidFill>
                      </a:endParaRPr>
                    </a:p>
                    <a:p>
                      <a:pPr algn="l">
                        <a:lnSpc>
                          <a:spcPct val="100000"/>
                        </a:lnSpc>
                        <a:buNone/>
                      </a:pPr>
                      <a:r>
                        <a:rPr lang="zh-CN" altLang="en-US" sz="1000" b="0">
                          <a:solidFill>
                            <a:schemeClr val="tx1"/>
                          </a:solidFill>
                        </a:rPr>
                        <a:t>The high-energy laser beam is projected onto the surface of the material, the use of the thermal effect produced by the laser, the laser processing process that produces a clear pattern on the surface of the material, it is one of the laser processing methods in general, laser two-dimensional code engraving processing according to the processing effect is generally divided into laser engraving line processing laser engraving filling processing laser engraving hollowing processing.</a:t>
                      </a:r>
                      <a:endParaRPr lang="zh-CN" altLang="en-US" sz="1000" b="0">
                        <a:solidFill>
                          <a:schemeClr val="tx1"/>
                        </a:solidFill>
                      </a:endParaRPr>
                    </a:p>
                  </a:txBody>
                  <a:tcPr/>
                </a:tc>
              </a:tr>
              <a:tr h="428625">
                <a:tc>
                  <a:txBody>
                    <a:bodyPr/>
                    <a:p>
                      <a:pPr algn="l">
                        <a:lnSpc>
                          <a:spcPct val="100000"/>
                        </a:lnSpc>
                        <a:buNone/>
                      </a:pPr>
                      <a:r>
                        <a:rPr lang="zh-CN" altLang="en-US" sz="1000"/>
                        <a:t>打标线速</a:t>
                      </a:r>
                      <a:endParaRPr lang="zh-CN" altLang="en-US" sz="1000"/>
                    </a:p>
                    <a:p>
                      <a:pPr algn="l">
                        <a:lnSpc>
                          <a:spcPct val="100000"/>
                        </a:lnSpc>
                        <a:buNone/>
                      </a:pPr>
                      <a:r>
                        <a:rPr lang="zh-CN" altLang="en-US" sz="1000"/>
                        <a:t>Marking line speed</a:t>
                      </a:r>
                      <a:endParaRPr lang="zh-CN" altLang="en-US" sz="1000"/>
                    </a:p>
                  </a:txBody>
                  <a:tcPr/>
                </a:tc>
                <a:tc>
                  <a:txBody>
                    <a:bodyPr/>
                    <a:p>
                      <a:pPr algn="l">
                        <a:lnSpc>
                          <a:spcPct val="100000"/>
                        </a:lnSpc>
                        <a:buNone/>
                      </a:pPr>
                      <a:r>
                        <a:rPr lang="en-US" altLang="zh-CN" sz="1000"/>
                        <a:t>≤12000mm/s</a:t>
                      </a:r>
                      <a:endParaRPr lang="en-US" altLang="zh-CN" sz="1000"/>
                    </a:p>
                  </a:txBody>
                  <a:tcPr/>
                </a:tc>
              </a:tr>
              <a:tr h="383540">
                <a:tc>
                  <a:txBody>
                    <a:bodyPr/>
                    <a:p>
                      <a:pPr algn="l">
                        <a:lnSpc>
                          <a:spcPct val="100000"/>
                        </a:lnSpc>
                        <a:buNone/>
                      </a:pPr>
                      <a:r>
                        <a:rPr lang="zh-CN" altLang="en-US" sz="1000"/>
                        <a:t>功率稳定性</a:t>
                      </a:r>
                      <a:endParaRPr lang="zh-CN" altLang="en-US" sz="1000"/>
                    </a:p>
                    <a:p>
                      <a:pPr algn="l">
                        <a:lnSpc>
                          <a:spcPct val="100000"/>
                        </a:lnSpc>
                        <a:buNone/>
                      </a:pPr>
                      <a:r>
                        <a:rPr lang="zh-CN" altLang="en-US" sz="1000"/>
                        <a:t>Power stability</a:t>
                      </a:r>
                      <a:endParaRPr lang="zh-CN" altLang="en-US" sz="1000"/>
                    </a:p>
                  </a:txBody>
                  <a:tcPr/>
                </a:tc>
                <a:tc>
                  <a:txBody>
                    <a:bodyPr/>
                    <a:p>
                      <a:pPr algn="l">
                        <a:lnSpc>
                          <a:spcPct val="100000"/>
                        </a:lnSpc>
                        <a:buNone/>
                      </a:pPr>
                      <a:r>
                        <a:rPr lang="zh-CN" sz="1000"/>
                        <a:t>±</a:t>
                      </a:r>
                      <a:r>
                        <a:rPr lang="en-US" altLang="zh-CN" sz="1000"/>
                        <a:t>0.003mm</a:t>
                      </a:r>
                      <a:endParaRPr lang="zh-CN" altLang="en-US" sz="1000"/>
                    </a:p>
                  </a:txBody>
                  <a:tcPr/>
                </a:tc>
              </a:tr>
              <a:tr h="523240">
                <a:tc>
                  <a:txBody>
                    <a:bodyPr/>
                    <a:p>
                      <a:pPr algn="l">
                        <a:lnSpc>
                          <a:spcPct val="100000"/>
                        </a:lnSpc>
                        <a:buNone/>
                      </a:pPr>
                      <a:r>
                        <a:rPr lang="zh-CN" altLang="en-US" sz="1000"/>
                        <a:t>最小线宽</a:t>
                      </a:r>
                      <a:endParaRPr lang="zh-CN" altLang="en-US" sz="1000"/>
                    </a:p>
                    <a:p>
                      <a:pPr algn="l">
                        <a:lnSpc>
                          <a:spcPct val="100000"/>
                        </a:lnSpc>
                        <a:buNone/>
                      </a:pPr>
                      <a:r>
                        <a:rPr lang="zh-CN" altLang="en-US" sz="1000"/>
                        <a:t>Minimum line width</a:t>
                      </a:r>
                      <a:endParaRPr lang="zh-CN" altLang="en-US" sz="1000"/>
                    </a:p>
                  </a:txBody>
                  <a:tcPr/>
                </a:tc>
                <a:tc>
                  <a:txBody>
                    <a:bodyPr/>
                    <a:p>
                      <a:pPr algn="l">
                        <a:lnSpc>
                          <a:spcPct val="100000"/>
                        </a:lnSpc>
                        <a:buNone/>
                      </a:pPr>
                      <a:r>
                        <a:rPr lang="en-US" altLang="zh-CN" sz="1000"/>
                        <a:t>≥0.01mm</a:t>
                      </a:r>
                      <a:endParaRPr lang="zh-CN" altLang="en-US" sz="1000"/>
                    </a:p>
                  </a:txBody>
                  <a:tcPr/>
                </a:tc>
              </a:tr>
              <a:tr h="434340">
                <a:tc>
                  <a:txBody>
                    <a:bodyPr/>
                    <a:p>
                      <a:pPr algn="l">
                        <a:lnSpc>
                          <a:spcPct val="100000"/>
                        </a:lnSpc>
                        <a:buNone/>
                      </a:pPr>
                      <a:r>
                        <a:rPr lang="zh-CN" altLang="en-US" sz="1000"/>
                        <a:t>冷却方式</a:t>
                      </a:r>
                      <a:endParaRPr lang="zh-CN" altLang="en-US" sz="1000"/>
                    </a:p>
                    <a:p>
                      <a:pPr algn="l">
                        <a:lnSpc>
                          <a:spcPct val="100000"/>
                        </a:lnSpc>
                        <a:buNone/>
                      </a:pPr>
                      <a:r>
                        <a:rPr lang="zh-CN" altLang="en-US" sz="1000"/>
                        <a:t>Cooling mode</a:t>
                      </a:r>
                      <a:endParaRPr lang="zh-CN" altLang="en-US" sz="1000"/>
                    </a:p>
                  </a:txBody>
                  <a:tcPr/>
                </a:tc>
                <a:tc>
                  <a:txBody>
                    <a:bodyPr/>
                    <a:p>
                      <a:pPr algn="l">
                        <a:lnSpc>
                          <a:spcPct val="100000"/>
                        </a:lnSpc>
                        <a:buNone/>
                      </a:pPr>
                      <a:r>
                        <a:rPr lang="zh-CN" sz="1000"/>
                        <a:t>风冷</a:t>
                      </a:r>
                      <a:r>
                        <a:rPr lang="en-US" altLang="zh-CN" sz="1000"/>
                        <a:t>/</a:t>
                      </a:r>
                      <a:r>
                        <a:rPr lang="zh-CN" sz="1000"/>
                        <a:t>水冷</a:t>
                      </a:r>
                      <a:endParaRPr lang="zh-CN" sz="1000"/>
                    </a:p>
                    <a:p>
                      <a:pPr algn="l">
                        <a:lnSpc>
                          <a:spcPct val="100000"/>
                        </a:lnSpc>
                        <a:buNone/>
                      </a:pPr>
                      <a:r>
                        <a:rPr lang="zh-CN" sz="1000"/>
                        <a:t>Air/water cooled</a:t>
                      </a:r>
                      <a:endParaRPr lang="zh-CN" sz="1000"/>
                    </a:p>
                  </a:txBody>
                  <a:tcPr/>
                </a:tc>
              </a:tr>
              <a:tr h="428625">
                <a:tc>
                  <a:txBody>
                    <a:bodyPr/>
                    <a:p>
                      <a:pPr algn="l">
                        <a:lnSpc>
                          <a:spcPct val="100000"/>
                        </a:lnSpc>
                        <a:buNone/>
                      </a:pPr>
                      <a:r>
                        <a:rPr lang="zh-CN" altLang="en-US" sz="1000"/>
                        <a:t>工作环境</a:t>
                      </a:r>
                      <a:endParaRPr lang="zh-CN" altLang="en-US" sz="1000"/>
                    </a:p>
                    <a:p>
                      <a:pPr algn="l">
                        <a:lnSpc>
                          <a:spcPct val="100000"/>
                        </a:lnSpc>
                        <a:buNone/>
                      </a:pPr>
                      <a:r>
                        <a:rPr lang="zh-CN" altLang="en-US" sz="1000"/>
                        <a:t>Working environment</a:t>
                      </a:r>
                      <a:endParaRPr lang="zh-CN" altLang="en-US" sz="1000"/>
                    </a:p>
                  </a:txBody>
                  <a:tcPr/>
                </a:tc>
                <a:tc>
                  <a:txBody>
                    <a:bodyPr/>
                    <a:p>
                      <a:pPr algn="l">
                        <a:lnSpc>
                          <a:spcPct val="100000"/>
                        </a:lnSpc>
                        <a:buNone/>
                      </a:pPr>
                      <a:r>
                        <a:rPr lang="zh-CN" altLang="en-US" sz="1000"/>
                        <a:t>温度：</a:t>
                      </a:r>
                      <a:r>
                        <a:rPr lang="en-US" altLang="zh-CN" sz="1000"/>
                        <a:t>15-35℃</a:t>
                      </a:r>
                      <a:r>
                        <a:rPr lang="zh-CN" altLang="en-US" sz="1000"/>
                        <a:t>，湿度</a:t>
                      </a:r>
                      <a:r>
                        <a:rPr lang="en-US" altLang="zh-CN" sz="1000"/>
                        <a:t>10%-80%</a:t>
                      </a:r>
                      <a:r>
                        <a:rPr lang="zh-CN" altLang="en-US" sz="1000"/>
                        <a:t>不结露</a:t>
                      </a:r>
                      <a:endParaRPr lang="zh-CN" altLang="en-US" sz="1000"/>
                    </a:p>
                    <a:p>
                      <a:pPr algn="l">
                        <a:lnSpc>
                          <a:spcPct val="100000"/>
                        </a:lnSpc>
                        <a:buNone/>
                      </a:pPr>
                      <a:r>
                        <a:rPr lang="zh-CN" altLang="en-US" sz="1000"/>
                        <a:t>Temperature: 15-35℃, humidity 10%-80% no condensation</a:t>
                      </a:r>
                      <a:endParaRPr lang="zh-CN" altLang="en-US" sz="1000"/>
                    </a:p>
                  </a:txBody>
                  <a:tcPr/>
                </a:tc>
              </a:tr>
              <a:tr h="429260">
                <a:tc>
                  <a:txBody>
                    <a:bodyPr/>
                    <a:p>
                      <a:pPr algn="l">
                        <a:lnSpc>
                          <a:spcPct val="100000"/>
                        </a:lnSpc>
                        <a:buNone/>
                      </a:pPr>
                      <a:r>
                        <a:rPr lang="zh-CN" altLang="en-US" sz="1000"/>
                        <a:t>整机外形</a:t>
                      </a:r>
                      <a:endParaRPr lang="zh-CN" altLang="en-US" sz="1000"/>
                    </a:p>
                    <a:p>
                      <a:pPr algn="l">
                        <a:lnSpc>
                          <a:spcPct val="100000"/>
                        </a:lnSpc>
                        <a:buNone/>
                      </a:pPr>
                      <a:r>
                        <a:rPr lang="zh-CN" altLang="en-US" sz="1000"/>
                        <a:t>Overall appearance</a:t>
                      </a:r>
                      <a:endParaRPr lang="zh-CN" altLang="en-US" sz="1000"/>
                    </a:p>
                  </a:txBody>
                  <a:tcPr/>
                </a:tc>
                <a:tc>
                  <a:txBody>
                    <a:bodyPr/>
                    <a:p>
                      <a:pPr algn="l">
                        <a:lnSpc>
                          <a:spcPct val="100000"/>
                        </a:lnSpc>
                        <a:buNone/>
                      </a:pPr>
                      <a:r>
                        <a:rPr lang="en-US" altLang="zh-CN" sz="1000"/>
                        <a:t>650mm*850mm*1400mm</a:t>
                      </a:r>
                      <a:endParaRPr lang="en-US" altLang="zh-CN" sz="1000"/>
                    </a:p>
                  </a:txBody>
                  <a:tcPr/>
                </a:tc>
              </a:tr>
              <a:tr h="593725">
                <a:tc>
                  <a:txBody>
                    <a:bodyPr/>
                    <a:p>
                      <a:pPr algn="l">
                        <a:lnSpc>
                          <a:spcPct val="100000"/>
                        </a:lnSpc>
                        <a:buNone/>
                      </a:pPr>
                      <a:r>
                        <a:rPr lang="zh-CN" altLang="en-US" sz="1000"/>
                        <a:t>软件功能</a:t>
                      </a:r>
                      <a:endParaRPr lang="zh-CN" altLang="en-US" sz="1000"/>
                    </a:p>
                    <a:p>
                      <a:pPr algn="l">
                        <a:lnSpc>
                          <a:spcPct val="100000"/>
                        </a:lnSpc>
                        <a:buNone/>
                      </a:pPr>
                      <a:r>
                        <a:rPr lang="zh-CN" altLang="en-US" sz="1000"/>
                        <a:t>Software function</a:t>
                      </a:r>
                      <a:endParaRPr lang="zh-CN" altLang="en-US" sz="1000"/>
                    </a:p>
                  </a:txBody>
                  <a:tcPr/>
                </a:tc>
                <a:tc>
                  <a:txBody>
                    <a:bodyPr/>
                    <a:p>
                      <a:pPr algn="l">
                        <a:lnSpc>
                          <a:spcPct val="100000"/>
                        </a:lnSpc>
                        <a:buNone/>
                      </a:pPr>
                      <a:r>
                        <a:rPr lang="zh-CN" altLang="en-US" sz="1000"/>
                        <a:t>支持编辑任意曲线文本，图形绘制，中英文数字输入功能，一维码二维码生产功能，矢量文件</a:t>
                      </a:r>
                      <a:r>
                        <a:rPr lang="en-US" altLang="zh-CN" sz="1000"/>
                        <a:t>/</a:t>
                      </a:r>
                      <a:r>
                        <a:rPr lang="zh-CN" altLang="en-US" sz="1000"/>
                        <a:t>位图文件</a:t>
                      </a:r>
                      <a:r>
                        <a:rPr lang="en-US" altLang="zh-CN" sz="1000"/>
                        <a:t>/</a:t>
                      </a:r>
                      <a:r>
                        <a:rPr lang="zh-CN" altLang="en-US" sz="1000"/>
                        <a:t>变量文件，多国语言支持，可配合旋转打标功能，飞行打标，软件二次开发。</a:t>
                      </a:r>
                      <a:endParaRPr lang="zh-CN" altLang="en-US" sz="1000"/>
                    </a:p>
                    <a:p>
                      <a:pPr algn="l">
                        <a:lnSpc>
                          <a:spcPct val="100000"/>
                        </a:lnSpc>
                        <a:buNone/>
                      </a:pPr>
                      <a:r>
                        <a:rPr lang="zh-CN" altLang="en-US" sz="1000"/>
                        <a:t>Support editing any curve text, graphic drawing, Chinese and English digital input function, one-dimensional code two-dimensional code production function, vector file/bitmap file/variable file, multi-language support, can cooperate with rotary marking function, flight marking, software secondary development.</a:t>
                      </a:r>
                      <a:endParaRPr lang="zh-CN" altLang="en-US" sz="1000"/>
                    </a:p>
                  </a:txBody>
                  <a:tcPr/>
                </a:tc>
              </a:tr>
            </a:tbl>
          </a:graphicData>
        </a:graphic>
      </p:graphicFrame>
      <p:pic>
        <p:nvPicPr>
          <p:cNvPr id="2" name="图片 1" descr="C:/Users/yxf/Desktop/25.jpg25"/>
          <p:cNvPicPr>
            <a:picLocks noChangeAspect="1"/>
          </p:cNvPicPr>
          <p:nvPr/>
        </p:nvPicPr>
        <p:blipFill>
          <a:blip r:embed="rId3"/>
          <a:srcRect t="19" b="19"/>
          <a:stretch>
            <a:fillRect/>
          </a:stretch>
        </p:blipFill>
        <p:spPr>
          <a:xfrm>
            <a:off x="177165" y="1896745"/>
            <a:ext cx="3348355" cy="345630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转接片焊接机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（A</a:t>
            </a:r>
            <a:r>
              <a:rPr lang="en-US" altLang="zh-CN" sz="2800" b="1" spc="360" dirty="0">
                <a:solidFill>
                  <a:schemeClr val="accent1"/>
                </a:solidFill>
                <a:uFillTx/>
                <a:latin typeface="微软雅黑" panose="020B0503020204020204" pitchFamily="34" charset="-122"/>
                <a:ea typeface="微软雅黑" panose="020B0503020204020204" pitchFamily="34" charset="-122"/>
              </a:rPr>
              <a:t>dapter</a:t>
            </a:r>
            <a:r>
              <a:rPr lang="zh-CN" altLang="zh-CN" sz="2800" b="1" spc="360" dirty="0">
                <a:solidFill>
                  <a:schemeClr val="accent1"/>
                </a:solidFill>
                <a:uFillTx/>
                <a:latin typeface="微软雅黑" panose="020B0503020204020204" pitchFamily="34" charset="-122"/>
                <a:ea typeface="微软雅黑" panose="020B0503020204020204" pitchFamily="34" charset="-122"/>
              </a:rPr>
              <a:t> </a:t>
            </a:r>
            <a:r>
              <a:rPr lang="en-US" altLang="zh-CN" sz="2800" b="1" spc="360" dirty="0">
                <a:solidFill>
                  <a:schemeClr val="accent1"/>
                </a:solidFill>
                <a:uFillTx/>
                <a:latin typeface="微软雅黑" panose="020B0503020204020204" pitchFamily="34" charset="-122"/>
                <a:ea typeface="微软雅黑" panose="020B0503020204020204" pitchFamily="34" charset="-122"/>
              </a:rPr>
              <a:t>laser</a:t>
            </a:r>
            <a:r>
              <a:rPr lang="zh-CN" altLang="zh-CN" sz="2800" b="1" spc="360" dirty="0">
                <a:solidFill>
                  <a:schemeClr val="accent1"/>
                </a:solidFill>
                <a:uFillTx/>
                <a:latin typeface="微软雅黑" panose="020B0503020204020204" pitchFamily="34" charset="-122"/>
                <a:ea typeface="微软雅黑" panose="020B0503020204020204" pitchFamily="34" charset="-122"/>
              </a:rPr>
              <a:t> </a:t>
            </a:r>
            <a:r>
              <a:rPr lang="en-US" altLang="zh-CN" sz="2800" b="1" spc="360" dirty="0">
                <a:solidFill>
                  <a:schemeClr val="accent1"/>
                </a:solidFill>
                <a:uFillTx/>
                <a:latin typeface="微软雅黑" panose="020B0503020204020204" pitchFamily="34" charset="-122"/>
                <a:ea typeface="微软雅黑" panose="020B0503020204020204" pitchFamily="34" charset="-122"/>
              </a:rPr>
              <a:t>weiding</a:t>
            </a:r>
            <a:r>
              <a:rPr lang="zh-CN" altLang="zh-CN" sz="2800" b="1" spc="360" dirty="0">
                <a:solidFill>
                  <a:schemeClr val="accent1"/>
                </a:solidFill>
                <a:uFillTx/>
                <a:latin typeface="微软雅黑" panose="020B0503020204020204" pitchFamily="34" charset="-122"/>
                <a:ea typeface="微软雅黑" panose="020B0503020204020204" pitchFamily="34" charset="-122"/>
              </a:rPr>
              <a:t> </a:t>
            </a:r>
            <a:r>
              <a:rPr lang="en-US" altLang="zh-CN" sz="2800" b="1" spc="360" dirty="0">
                <a:solidFill>
                  <a:schemeClr val="accent1"/>
                </a:solidFill>
                <a:uFillTx/>
                <a:latin typeface="微软雅黑" panose="020B0503020204020204" pitchFamily="34" charset="-122"/>
                <a:ea typeface="微软雅黑" panose="020B0503020204020204" pitchFamily="34" charset="-122"/>
              </a:rPr>
              <a:t>machine</a:t>
            </a:r>
            <a:r>
              <a:rPr lang="zh-CN" altLang="zh-CN" sz="2800" b="1" spc="360" dirty="0">
                <a:solidFill>
                  <a:schemeClr val="accent1"/>
                </a:solidFill>
                <a:uFillTx/>
                <a:latin typeface="微软雅黑" panose="020B0503020204020204" pitchFamily="34" charset="-122"/>
                <a:ea typeface="微软雅黑" panose="020B0503020204020204" pitchFamily="34" charset="-122"/>
              </a:rPr>
              <a:t>）</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2" name="表格 11"/>
          <p:cNvGraphicFramePr/>
          <p:nvPr>
            <p:custDataLst>
              <p:tags r:id="rId2"/>
            </p:custDataLst>
          </p:nvPr>
        </p:nvGraphicFramePr>
        <p:xfrm>
          <a:off x="3698875" y="1035050"/>
          <a:ext cx="8493125" cy="5107305"/>
        </p:xfrm>
        <a:graphic>
          <a:graphicData uri="http://schemas.openxmlformats.org/drawingml/2006/table">
            <a:tbl>
              <a:tblPr firstRow="1" bandRow="1">
                <a:tableStyleId>{5C22544A-7EE6-4342-B048-85BDC9FD1C3A}</a:tableStyleId>
              </a:tblPr>
              <a:tblGrid>
                <a:gridCol w="2593340"/>
                <a:gridCol w="5899785"/>
              </a:tblGrid>
              <a:tr h="2603500">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 激光焊接位同轴除尘</a:t>
                      </a:r>
                      <a:endParaRPr lang="zh-CN" altLang="en-US" sz="1000" b="0">
                        <a:solidFill>
                          <a:schemeClr val="tx1"/>
                        </a:solidFill>
                      </a:endParaRPr>
                    </a:p>
                    <a:p>
                      <a:pPr algn="l">
                        <a:lnSpc>
                          <a:spcPct val="100000"/>
                        </a:lnSpc>
                        <a:buNone/>
                      </a:pPr>
                      <a:r>
                        <a:rPr lang="zh-CN" altLang="en-US" sz="1000" b="0">
                          <a:solidFill>
                            <a:schemeClr val="tx1"/>
                          </a:solidFill>
                        </a:rPr>
                        <a:t>●打码分度盘DD马达驱动，调试方便，柔性好</a:t>
                      </a:r>
                      <a:endParaRPr lang="zh-CN" altLang="en-US" sz="1000" b="0">
                        <a:solidFill>
                          <a:schemeClr val="tx1"/>
                        </a:solidFill>
                      </a:endParaRPr>
                    </a:p>
                    <a:p>
                      <a:pPr algn="l">
                        <a:lnSpc>
                          <a:spcPct val="100000"/>
                        </a:lnSpc>
                        <a:buNone/>
                      </a:pPr>
                      <a:r>
                        <a:rPr lang="zh-CN" altLang="en-US" sz="1000" b="0">
                          <a:solidFill>
                            <a:schemeClr val="tx1"/>
                          </a:solidFill>
                        </a:rPr>
                        <a:t>●焊接过程多重保护功能 </a:t>
                      </a:r>
                      <a:endParaRPr lang="zh-CN" altLang="en-US" sz="1000" b="0">
                        <a:solidFill>
                          <a:schemeClr val="tx1"/>
                        </a:solidFill>
                      </a:endParaRPr>
                    </a:p>
                    <a:p>
                      <a:pPr algn="l">
                        <a:lnSpc>
                          <a:spcPct val="100000"/>
                        </a:lnSpc>
                        <a:buNone/>
                      </a:pPr>
                      <a:r>
                        <a:rPr lang="zh-CN" altLang="en-US" sz="1000" b="0">
                          <a:solidFill>
                            <a:schemeClr val="tx1"/>
                          </a:solidFill>
                        </a:rPr>
                        <a:t>●八工位转盘结构，布局紧凑合理，可实现不停机加料</a:t>
                      </a:r>
                      <a:endParaRPr lang="zh-CN" altLang="en-US" sz="1000" b="0">
                        <a:solidFill>
                          <a:schemeClr val="tx1"/>
                        </a:solidFill>
                      </a:endParaRPr>
                    </a:p>
                    <a:p>
                      <a:pPr algn="l">
                        <a:lnSpc>
                          <a:spcPct val="100000"/>
                        </a:lnSpc>
                        <a:buNone/>
                      </a:pPr>
                      <a:r>
                        <a:rPr lang="zh-CN" altLang="en-US" sz="1000" b="0">
                          <a:solidFill>
                            <a:schemeClr val="tx1"/>
                          </a:solidFill>
                        </a:rPr>
                        <a:t>●焊接转盘功能集成化，减少抓取次数，位移小，不良率低</a:t>
                      </a:r>
                      <a:endParaRPr lang="zh-CN" altLang="en-US" sz="1000" b="0">
                        <a:solidFill>
                          <a:schemeClr val="tx1"/>
                        </a:solidFill>
                      </a:endParaRPr>
                    </a:p>
                    <a:p>
                      <a:pPr algn="l">
                        <a:lnSpc>
                          <a:spcPct val="100000"/>
                        </a:lnSpc>
                        <a:buNone/>
                      </a:pPr>
                      <a:r>
                        <a:rPr lang="zh-CN" altLang="en-US" sz="1000" b="0">
                          <a:solidFill>
                            <a:schemeClr val="tx1"/>
                          </a:solidFill>
                        </a:rPr>
                        <a:t>●产品兼容性广，可实现产品快速换型</a:t>
                      </a:r>
                      <a:endParaRPr lang="zh-CN" altLang="en-US" sz="1000" b="0">
                        <a:solidFill>
                          <a:schemeClr val="tx1"/>
                        </a:solidFill>
                      </a:endParaRPr>
                    </a:p>
                    <a:p>
                      <a:pPr algn="l">
                        <a:lnSpc>
                          <a:spcPct val="100000"/>
                        </a:lnSpc>
                        <a:buNone/>
                      </a:pPr>
                      <a:r>
                        <a:rPr lang="zh-CN" altLang="en-US" sz="1000" b="0">
                          <a:solidFill>
                            <a:schemeClr val="tx1"/>
                          </a:solidFill>
                        </a:rPr>
                        <a:t>● Coaxial dust removal at the laser welding position</a:t>
                      </a:r>
                      <a:endParaRPr lang="zh-CN" altLang="en-US" sz="1000" b="0">
                        <a:solidFill>
                          <a:schemeClr val="tx1"/>
                        </a:solidFill>
                      </a:endParaRPr>
                    </a:p>
                    <a:p>
                      <a:pPr algn="l">
                        <a:lnSpc>
                          <a:spcPct val="100000"/>
                        </a:lnSpc>
                        <a:buNone/>
                      </a:pPr>
                      <a:r>
                        <a:rPr lang="zh-CN" altLang="en-US" sz="1000" b="0">
                          <a:solidFill>
                            <a:schemeClr val="tx1"/>
                          </a:solidFill>
                        </a:rPr>
                        <a:t>● DD motor to drive coded indexing disk, flexible and convenient for </a:t>
                      </a:r>
                      <a:endParaRPr lang="zh-CN" altLang="en-US" sz="1000" b="0">
                        <a:solidFill>
                          <a:schemeClr val="tx1"/>
                        </a:solidFill>
                      </a:endParaRPr>
                    </a:p>
                    <a:p>
                      <a:pPr algn="l">
                        <a:lnSpc>
                          <a:spcPct val="100000"/>
                        </a:lnSpc>
                        <a:buNone/>
                      </a:pPr>
                      <a:r>
                        <a:rPr lang="zh-CN" altLang="en-US" sz="1000" b="0">
                          <a:solidFill>
                            <a:schemeClr val="tx1"/>
                          </a:solidFill>
                        </a:rPr>
                        <a:t>maintenance</a:t>
                      </a:r>
                      <a:endParaRPr lang="zh-CN" altLang="en-US" sz="1000" b="0">
                        <a:solidFill>
                          <a:schemeClr val="tx1"/>
                        </a:solidFill>
                      </a:endParaRPr>
                    </a:p>
                    <a:p>
                      <a:pPr algn="l">
                        <a:lnSpc>
                          <a:spcPct val="100000"/>
                        </a:lnSpc>
                        <a:buNone/>
                      </a:pPr>
                      <a:r>
                        <a:rPr lang="zh-CN" altLang="en-US" sz="1000" b="0">
                          <a:solidFill>
                            <a:schemeClr val="tx1"/>
                          </a:solidFill>
                        </a:rPr>
                        <a:t>● Multiple protection during welding</a:t>
                      </a:r>
                      <a:endParaRPr lang="zh-CN" altLang="en-US" sz="1000" b="0">
                        <a:solidFill>
                          <a:schemeClr val="tx1"/>
                        </a:solidFill>
                      </a:endParaRPr>
                    </a:p>
                    <a:p>
                      <a:pPr algn="l">
                        <a:lnSpc>
                          <a:spcPct val="100000"/>
                        </a:lnSpc>
                        <a:buNone/>
                      </a:pPr>
                      <a:r>
                        <a:rPr lang="zh-CN" altLang="en-US" sz="1000" b="0">
                          <a:solidFill>
                            <a:schemeClr val="tx1"/>
                          </a:solidFill>
                        </a:rPr>
                        <a:t>● Eight-station turntable, compact and reasonable layout, realizing </a:t>
                      </a:r>
                      <a:endParaRPr lang="zh-CN" altLang="en-US" sz="1000" b="0">
                        <a:solidFill>
                          <a:schemeClr val="tx1"/>
                        </a:solidFill>
                      </a:endParaRPr>
                    </a:p>
                    <a:p>
                      <a:pPr algn="l">
                        <a:lnSpc>
                          <a:spcPct val="100000"/>
                        </a:lnSpc>
                        <a:buNone/>
                      </a:pPr>
                      <a:r>
                        <a:rPr lang="zh-CN" altLang="en-US" sz="1000" b="0">
                          <a:solidFill>
                            <a:schemeClr val="tx1"/>
                          </a:solidFill>
                        </a:rPr>
                        <a:t>non-stop loading</a:t>
                      </a:r>
                      <a:endParaRPr lang="zh-CN" altLang="en-US" sz="1000" b="0">
                        <a:solidFill>
                          <a:schemeClr val="tx1"/>
                        </a:solidFill>
                      </a:endParaRPr>
                    </a:p>
                    <a:p>
                      <a:pPr algn="l">
                        <a:lnSpc>
                          <a:spcPct val="100000"/>
                        </a:lnSpc>
                        <a:buNone/>
                      </a:pPr>
                      <a:r>
                        <a:rPr lang="zh-CN" altLang="en-US" sz="1000" b="0">
                          <a:solidFill>
                            <a:schemeClr val="tx1"/>
                          </a:solidFill>
                        </a:rPr>
                        <a:t>● Integrated welding turntable, reducing times of gripping, small </a:t>
                      </a:r>
                      <a:endParaRPr lang="zh-CN" altLang="en-US" sz="1000" b="0">
                        <a:solidFill>
                          <a:schemeClr val="tx1"/>
                        </a:solidFill>
                      </a:endParaRPr>
                    </a:p>
                    <a:p>
                      <a:pPr algn="l">
                        <a:lnSpc>
                          <a:spcPct val="100000"/>
                        </a:lnSpc>
                        <a:buNone/>
                      </a:pPr>
                      <a:r>
                        <a:rPr lang="zh-CN" altLang="en-US" sz="1000" b="0">
                          <a:solidFill>
                            <a:schemeClr val="tx1"/>
                          </a:solidFill>
                        </a:rPr>
                        <a:t>displacement, and low NG rate</a:t>
                      </a:r>
                      <a:endParaRPr lang="zh-CN" altLang="en-US" sz="1000" b="0">
                        <a:solidFill>
                          <a:schemeClr val="tx1"/>
                        </a:solidFill>
                      </a:endParaRPr>
                    </a:p>
                    <a:p>
                      <a:pPr algn="l">
                        <a:lnSpc>
                          <a:spcPct val="100000"/>
                        </a:lnSpc>
                        <a:buNone/>
                      </a:pPr>
                      <a:r>
                        <a:rPr lang="zh-CN" altLang="en-US" sz="1000" b="0">
                          <a:solidFill>
                            <a:schemeClr val="tx1"/>
                          </a:solidFill>
                        </a:rPr>
                        <a:t>● High compatibility, quick model changeover</a:t>
                      </a:r>
                      <a:endParaRPr lang="zh-CN" altLang="en-US" sz="1000" b="0">
                        <a:solidFill>
                          <a:schemeClr val="tx1"/>
                        </a:solidFill>
                      </a:endParaRPr>
                    </a:p>
                  </a:txBody>
                  <a:tcPr/>
                </a:tc>
              </a:tr>
              <a:tr h="434340">
                <a:tc>
                  <a:txBody>
                    <a:bodyPr/>
                    <a:p>
                      <a:pPr algn="l">
                        <a:lnSpc>
                          <a:spcPct val="100000"/>
                        </a:lnSpc>
                        <a:buNone/>
                      </a:pPr>
                      <a:r>
                        <a:rPr lang="zh-CN" altLang="en-US" sz="1000"/>
                        <a:t>单机产能</a:t>
                      </a:r>
                      <a:endParaRPr lang="zh-CN" altLang="en-US" sz="1000"/>
                    </a:p>
                    <a:p>
                      <a:pPr algn="l">
                        <a:lnSpc>
                          <a:spcPct val="100000"/>
                        </a:lnSpc>
                        <a:buNone/>
                      </a:pPr>
                      <a:r>
                        <a:rPr lang="zh-CN" altLang="en-US" sz="1000"/>
                        <a:t>Capacity</a:t>
                      </a:r>
                      <a:endParaRPr lang="zh-CN" altLang="en-US" sz="1000"/>
                    </a:p>
                  </a:txBody>
                  <a:tcPr/>
                </a:tc>
                <a:tc>
                  <a:txBody>
                    <a:bodyPr/>
                    <a:p>
                      <a:pPr algn="l">
                        <a:lnSpc>
                          <a:spcPct val="100000"/>
                        </a:lnSpc>
                        <a:buNone/>
                      </a:pPr>
                      <a:r>
                        <a:rPr lang="en-US" altLang="zh-CN" sz="1000"/>
                        <a:t>Max15ppm</a:t>
                      </a:r>
                      <a:endParaRPr lang="en-US" altLang="zh-CN" sz="1000"/>
                    </a:p>
                  </a:txBody>
                  <a:tcPr/>
                </a:tc>
              </a:tr>
              <a:tr h="447675">
                <a:tc>
                  <a:txBody>
                    <a:bodyPr/>
                    <a:p>
                      <a:pPr algn="l">
                        <a:lnSpc>
                          <a:spcPct val="100000"/>
                        </a:lnSpc>
                        <a:buNone/>
                      </a:pPr>
                      <a:r>
                        <a:rPr lang="zh-CN" altLang="en-US" sz="1000"/>
                        <a:t>适用电芯尺寸</a:t>
                      </a:r>
                      <a:endParaRPr lang="zh-CN" altLang="en-US" sz="1000"/>
                    </a:p>
                    <a:p>
                      <a:pPr algn="l">
                        <a:lnSpc>
                          <a:spcPct val="100000"/>
                        </a:lnSpc>
                        <a:buNone/>
                      </a:pPr>
                      <a:r>
                        <a:rPr lang="zh-CN" altLang="en-US" sz="1000"/>
                        <a:t>Applicable cell dimensions</a:t>
                      </a:r>
                      <a:endParaRPr lang="zh-CN" altLang="en-US" sz="1000"/>
                    </a:p>
                  </a:txBody>
                  <a:tcPr/>
                </a:tc>
                <a:tc>
                  <a:txBody>
                    <a:bodyPr/>
                    <a:p>
                      <a:pPr algn="l">
                        <a:lnSpc>
                          <a:spcPct val="100000"/>
                        </a:lnSpc>
                        <a:buNone/>
                      </a:pPr>
                      <a:r>
                        <a:rPr sz="1000"/>
                        <a:t>140-180mm（W），85-220mm（H），20-80mm（T）</a:t>
                      </a:r>
                      <a:endParaRPr sz="1000"/>
                    </a:p>
                  </a:txBody>
                  <a:tcPr/>
                </a:tc>
              </a:tr>
              <a:tr h="559435">
                <a:tc>
                  <a:txBody>
                    <a:bodyPr/>
                    <a:p>
                      <a:pPr algn="l">
                        <a:lnSpc>
                          <a:spcPct val="100000"/>
                        </a:lnSpc>
                        <a:buNone/>
                      </a:pPr>
                      <a:r>
                        <a:rPr lang="zh-CN" altLang="en-US" sz="1000"/>
                        <a:t>焊接位置精度</a:t>
                      </a:r>
                      <a:endParaRPr lang="zh-CN" altLang="en-US" sz="1000"/>
                    </a:p>
                    <a:p>
                      <a:pPr algn="l">
                        <a:lnSpc>
                          <a:spcPct val="100000"/>
                        </a:lnSpc>
                        <a:buNone/>
                      </a:pPr>
                      <a:r>
                        <a:rPr lang="zh-CN" altLang="en-US" sz="1000"/>
                        <a:t>Accuracy of welding position</a:t>
                      </a:r>
                      <a:endParaRPr lang="zh-CN" altLang="en-US" sz="1000"/>
                    </a:p>
                  </a:txBody>
                  <a:tcPr/>
                </a:tc>
                <a:tc>
                  <a:txBody>
                    <a:bodyPr/>
                    <a:p>
                      <a:pPr algn="l">
                        <a:lnSpc>
                          <a:spcPct val="100000"/>
                        </a:lnSpc>
                        <a:buNone/>
                      </a:pPr>
                      <a:r>
                        <a:rPr lang="zh-CN" altLang="en-US" sz="1000"/>
                        <a:t>≤±0.3mm</a:t>
                      </a:r>
                      <a:endParaRPr lang="zh-CN" altLang="en-US" sz="1000"/>
                    </a:p>
                  </a:txBody>
                  <a:tcPr/>
                </a:tc>
              </a:tr>
              <a:tr h="628650">
                <a:tc>
                  <a:txBody>
                    <a:bodyPr/>
                    <a:p>
                      <a:pPr algn="l">
                        <a:lnSpc>
                          <a:spcPct val="100000"/>
                        </a:lnSpc>
                        <a:buNone/>
                      </a:pPr>
                      <a:r>
                        <a:rPr lang="zh-CN" altLang="en-US" sz="1000"/>
                        <a:t>合芯后错位</a:t>
                      </a:r>
                      <a:endParaRPr lang="zh-CN" altLang="en-US" sz="1000"/>
                    </a:p>
                    <a:p>
                      <a:pPr algn="l">
                        <a:lnSpc>
                          <a:spcPct val="100000"/>
                        </a:lnSpc>
                        <a:buNone/>
                      </a:pPr>
                      <a:r>
                        <a:rPr lang="zh-CN" altLang="en-US" sz="1000"/>
                        <a:t>Displacement after tabs welding</a:t>
                      </a:r>
                      <a:endParaRPr lang="zh-CN" altLang="en-US" sz="1000"/>
                    </a:p>
                  </a:txBody>
                  <a:tcPr/>
                </a:tc>
                <a:tc>
                  <a:txBody>
                    <a:bodyPr/>
                    <a:p>
                      <a:pPr algn="l">
                        <a:lnSpc>
                          <a:spcPct val="100000"/>
                        </a:lnSpc>
                        <a:buNone/>
                      </a:pPr>
                      <a:r>
                        <a:rPr lang="zh-CN" altLang="en-US" sz="1000"/>
                        <a:t>≤±0.5mm</a:t>
                      </a:r>
                      <a:endParaRPr lang="zh-CN" altLang="en-US" sz="1000"/>
                    </a:p>
                  </a:txBody>
                  <a:tcPr/>
                </a:tc>
              </a:tr>
              <a:tr h="433705">
                <a:tc>
                  <a:txBody>
                    <a:bodyPr/>
                    <a:p>
                      <a:pPr algn="l">
                        <a:lnSpc>
                          <a:spcPct val="100000"/>
                        </a:lnSpc>
                        <a:buNone/>
                      </a:pPr>
                      <a:r>
                        <a:rPr lang="zh-CN" altLang="en-US" sz="1000"/>
                        <a:t>激光焊接速度</a:t>
                      </a:r>
                      <a:endParaRPr lang="zh-CN" altLang="en-US" sz="1000"/>
                    </a:p>
                    <a:p>
                      <a:pPr algn="l">
                        <a:lnSpc>
                          <a:spcPct val="100000"/>
                        </a:lnSpc>
                        <a:buNone/>
                      </a:pPr>
                      <a:r>
                        <a:rPr lang="zh-CN" altLang="en-US" sz="1000"/>
                        <a:t>Laser welding speed</a:t>
                      </a:r>
                      <a:endParaRPr lang="zh-CN" altLang="en-US" sz="1000"/>
                    </a:p>
                  </a:txBody>
                  <a:tcPr/>
                </a:tc>
                <a:tc>
                  <a:txBody>
                    <a:bodyPr/>
                    <a:p>
                      <a:pPr algn="l">
                        <a:lnSpc>
                          <a:spcPct val="100000"/>
                        </a:lnSpc>
                        <a:buNone/>
                      </a:pPr>
                      <a:r>
                        <a:rPr lang="zh-CN" altLang="en-US" sz="1000"/>
                        <a:t>≥130mm/s</a:t>
                      </a:r>
                      <a:endParaRPr lang="zh-CN" altLang="en-US" sz="1000"/>
                    </a:p>
                  </a:txBody>
                  <a:tcPr/>
                </a:tc>
              </a:tr>
            </a:tbl>
          </a:graphicData>
        </a:graphic>
      </p:graphicFrame>
      <p:pic>
        <p:nvPicPr>
          <p:cNvPr id="4" name="图片 3" descr="C:/Users/yxf/Desktop/26.jpg26"/>
          <p:cNvPicPr>
            <a:picLocks noChangeAspect="1"/>
          </p:cNvPicPr>
          <p:nvPr/>
        </p:nvPicPr>
        <p:blipFill>
          <a:blip r:embed="rId3"/>
          <a:srcRect l="58" r="58"/>
          <a:stretch>
            <a:fillRect/>
          </a:stretch>
        </p:blipFill>
        <p:spPr>
          <a:xfrm>
            <a:off x="80645" y="2476500"/>
            <a:ext cx="3604260" cy="163322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063625" y="462915"/>
            <a:ext cx="9641840" cy="702310"/>
          </a:xfrm>
          <a:prstGeom prst="rect">
            <a:avLst/>
          </a:prstGeom>
          <a:noFill/>
        </p:spPr>
        <p:txBody>
          <a:bodyPr wrap="square" lIns="63500" tIns="25400" rIns="63500" bIns="25400" rtlCol="0" anchor="b" anchorCtr="0">
            <a:noAutofit/>
          </a:bodyPr>
          <a:p>
            <a:pPr marL="0" indent="0" algn="l">
              <a:lnSpc>
                <a:spcPct val="110000"/>
              </a:lnSpc>
              <a:spcBef>
                <a:spcPts val="0"/>
              </a:spcBef>
              <a:spcAft>
                <a:spcPts val="0"/>
              </a:spcAft>
              <a:buSzPct val="100000"/>
              <a:buNone/>
            </a:pPr>
            <a:r>
              <a:rPr lang="zh-CN" altLang="en-US" sz="2800" b="1" spc="240" dirty="0">
                <a:solidFill>
                  <a:schemeClr val="accent1"/>
                </a:solidFill>
                <a:uFillTx/>
                <a:latin typeface="微软雅黑" panose="020B0503020204020204" pitchFamily="34" charset="-122"/>
                <a:ea typeface="微软雅黑" panose="020B0503020204020204" pitchFamily="34" charset="-122"/>
              </a:rPr>
              <a:t>产品系列分布</a:t>
            </a:r>
            <a:endParaRPr lang="zh-CN" altLang="en-US" sz="2800" b="1" spc="24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10000"/>
              </a:lnSpc>
              <a:spcBef>
                <a:spcPts val="0"/>
              </a:spcBef>
              <a:spcAft>
                <a:spcPts val="0"/>
              </a:spcAft>
              <a:buSzPct val="100000"/>
              <a:buNone/>
            </a:pPr>
            <a:r>
              <a:rPr lang="zh-CN" altLang="en-US" sz="2800" b="1" spc="240" dirty="0">
                <a:solidFill>
                  <a:schemeClr val="accent1"/>
                </a:solidFill>
                <a:uFillTx/>
                <a:latin typeface="微软雅黑" panose="020B0503020204020204" pitchFamily="34" charset="-122"/>
                <a:ea typeface="微软雅黑" panose="020B0503020204020204" pitchFamily="34" charset="-122"/>
              </a:rPr>
              <a:t>（Product family distribution）</a:t>
            </a:r>
            <a:endParaRPr lang="zh-CN" altLang="en-US" sz="2800" b="1" spc="240" dirty="0">
              <a:solidFill>
                <a:schemeClr val="accent1"/>
              </a:solidFill>
              <a:uFillTx/>
              <a:latin typeface="微软雅黑" panose="020B0503020204020204" pitchFamily="34" charset="-122"/>
              <a:ea typeface="微软雅黑" panose="020B0503020204020204" pitchFamily="34" charset="-122"/>
            </a:endParaRPr>
          </a:p>
        </p:txBody>
      </p:sp>
      <p:pic>
        <p:nvPicPr>
          <p:cNvPr id="2" name="图片 1" descr="C:/Users/yxf/Desktop/方形铝壳锂电池整线解决方案.jpg方形铝壳锂电池整线解决方案"/>
          <p:cNvPicPr>
            <a:picLocks noChangeAspect="1"/>
          </p:cNvPicPr>
          <p:nvPr/>
        </p:nvPicPr>
        <p:blipFill>
          <a:blip r:embed="rId2"/>
          <a:srcRect t="194" b="194"/>
          <a:stretch>
            <a:fillRect/>
          </a:stretch>
        </p:blipFill>
        <p:spPr>
          <a:xfrm>
            <a:off x="1266825" y="1281430"/>
            <a:ext cx="9658350" cy="519493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入壳机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（C</a:t>
            </a:r>
            <a:r>
              <a:rPr lang="en-US" altLang="zh-CN" sz="2800" b="1" spc="360" dirty="0">
                <a:solidFill>
                  <a:schemeClr val="accent1"/>
                </a:solidFill>
                <a:uFillTx/>
                <a:latin typeface="微软雅黑" panose="020B0503020204020204" pitchFamily="34" charset="-122"/>
                <a:ea typeface="微软雅黑" panose="020B0503020204020204" pitchFamily="34" charset="-122"/>
              </a:rPr>
              <a:t>an</a:t>
            </a:r>
            <a:r>
              <a:rPr lang="zh-CN" altLang="zh-CN" sz="2800" b="1" spc="360" dirty="0">
                <a:solidFill>
                  <a:schemeClr val="accent1"/>
                </a:solidFill>
                <a:uFillTx/>
                <a:latin typeface="微软雅黑" panose="020B0503020204020204" pitchFamily="34" charset="-122"/>
                <a:ea typeface="微软雅黑" panose="020B0503020204020204" pitchFamily="34" charset="-122"/>
              </a:rPr>
              <a:t> I</a:t>
            </a:r>
            <a:r>
              <a:rPr lang="en-US" altLang="zh-CN" sz="2800" b="1" spc="360" dirty="0">
                <a:solidFill>
                  <a:schemeClr val="accent1"/>
                </a:solidFill>
                <a:uFillTx/>
                <a:latin typeface="微软雅黑" panose="020B0503020204020204" pitchFamily="34" charset="-122"/>
                <a:ea typeface="微软雅黑" panose="020B0503020204020204" pitchFamily="34" charset="-122"/>
              </a:rPr>
              <a:t>nsertion</a:t>
            </a:r>
            <a:r>
              <a:rPr lang="zh-CN" altLang="zh-CN" sz="2800" b="1" spc="360" dirty="0">
                <a:solidFill>
                  <a:schemeClr val="accent1"/>
                </a:solidFill>
                <a:uFillTx/>
                <a:latin typeface="微软雅黑" panose="020B0503020204020204" pitchFamily="34" charset="-122"/>
                <a:ea typeface="微软雅黑" panose="020B0503020204020204" pitchFamily="34" charset="-122"/>
              </a:rPr>
              <a:t> </a:t>
            </a:r>
            <a:r>
              <a:rPr lang="en-US" altLang="zh-CN" sz="2800" b="1" spc="360" dirty="0">
                <a:solidFill>
                  <a:schemeClr val="accent1"/>
                </a:solidFill>
                <a:uFillTx/>
                <a:latin typeface="微软雅黑" panose="020B0503020204020204" pitchFamily="34" charset="-122"/>
                <a:ea typeface="微软雅黑" panose="020B0503020204020204" pitchFamily="34" charset="-122"/>
              </a:rPr>
              <a:t>machine</a:t>
            </a:r>
            <a:r>
              <a:rPr lang="zh-CN" altLang="zh-CN" sz="2800" b="1" spc="360" dirty="0">
                <a:solidFill>
                  <a:schemeClr val="accent1"/>
                </a:solidFill>
                <a:uFillTx/>
                <a:latin typeface="微软雅黑" panose="020B0503020204020204" pitchFamily="34" charset="-122"/>
                <a:ea typeface="微软雅黑" panose="020B0503020204020204" pitchFamily="34" charset="-122"/>
              </a:rPr>
              <a:t>）</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2" name="表格 11"/>
          <p:cNvGraphicFramePr/>
          <p:nvPr>
            <p:custDataLst>
              <p:tags r:id="rId2"/>
            </p:custDataLst>
          </p:nvPr>
        </p:nvGraphicFramePr>
        <p:xfrm>
          <a:off x="3726180" y="1054100"/>
          <a:ext cx="8166735" cy="5413375"/>
        </p:xfrm>
        <a:graphic>
          <a:graphicData uri="http://schemas.openxmlformats.org/drawingml/2006/table">
            <a:tbl>
              <a:tblPr firstRow="1" bandRow="1">
                <a:tableStyleId>{5C22544A-7EE6-4342-B048-85BDC9FD1C3A}</a:tableStyleId>
              </a:tblPr>
              <a:tblGrid>
                <a:gridCol w="2493645"/>
                <a:gridCol w="5673090"/>
              </a:tblGrid>
              <a:tr h="1645920">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 入壳推电芯压力实时监控</a:t>
                      </a:r>
                      <a:endParaRPr lang="zh-CN" altLang="en-US" sz="1000" b="0">
                        <a:solidFill>
                          <a:schemeClr val="tx1"/>
                        </a:solidFill>
                      </a:endParaRPr>
                    </a:p>
                    <a:p>
                      <a:pPr algn="l">
                        <a:lnSpc>
                          <a:spcPct val="100000"/>
                        </a:lnSpc>
                        <a:buNone/>
                      </a:pPr>
                      <a:r>
                        <a:rPr lang="zh-CN" altLang="en-US" sz="1000" b="0">
                          <a:solidFill>
                            <a:schemeClr val="tx1"/>
                          </a:solidFill>
                        </a:rPr>
                        <a:t>● 电芯与顶盖对中度自动校正</a:t>
                      </a:r>
                      <a:endParaRPr lang="zh-CN" altLang="en-US" sz="1000" b="0">
                        <a:solidFill>
                          <a:schemeClr val="tx1"/>
                        </a:solidFill>
                      </a:endParaRPr>
                    </a:p>
                    <a:p>
                      <a:pPr algn="l">
                        <a:lnSpc>
                          <a:spcPct val="100000"/>
                        </a:lnSpc>
                        <a:buNone/>
                      </a:pPr>
                      <a:r>
                        <a:rPr lang="zh-CN" altLang="en-US" sz="1000" b="0">
                          <a:solidFill>
                            <a:schemeClr val="tx1"/>
                          </a:solidFill>
                        </a:rPr>
                        <a:t>● 电芯入壳壳口全遮掩，形成 “JR” 防护</a:t>
                      </a:r>
                      <a:endParaRPr lang="zh-CN" altLang="en-US" sz="1000" b="0">
                        <a:solidFill>
                          <a:schemeClr val="tx1"/>
                        </a:solidFill>
                      </a:endParaRPr>
                    </a:p>
                    <a:p>
                      <a:pPr algn="l">
                        <a:lnSpc>
                          <a:spcPct val="100000"/>
                        </a:lnSpc>
                        <a:buNone/>
                      </a:pPr>
                      <a:r>
                        <a:rPr lang="zh-CN" altLang="en-US" sz="1000" b="0">
                          <a:solidFill>
                            <a:schemeClr val="tx1"/>
                          </a:solidFill>
                        </a:rPr>
                        <a:t>● 顶盖端面与铝壳壳口台阶检测功能</a:t>
                      </a:r>
                      <a:endParaRPr lang="zh-CN" altLang="en-US" sz="1000" b="0">
                        <a:solidFill>
                          <a:schemeClr val="tx1"/>
                        </a:solidFill>
                      </a:endParaRPr>
                    </a:p>
                    <a:p>
                      <a:pPr algn="l">
                        <a:lnSpc>
                          <a:spcPct val="100000"/>
                        </a:lnSpc>
                        <a:buNone/>
                      </a:pPr>
                      <a:r>
                        <a:rPr lang="zh-CN" altLang="en-US" sz="1000" b="0">
                          <a:solidFill>
                            <a:schemeClr val="tx1"/>
                          </a:solidFill>
                        </a:rPr>
                        <a:t>● 分2阶段入壳，第一阶段入壳后Hi-Pot检测</a:t>
                      </a:r>
                      <a:endParaRPr lang="zh-CN" altLang="en-US" sz="1000" b="0">
                        <a:solidFill>
                          <a:schemeClr val="tx1"/>
                        </a:solidFill>
                      </a:endParaRPr>
                    </a:p>
                    <a:p>
                      <a:pPr algn="l">
                        <a:lnSpc>
                          <a:spcPct val="100000"/>
                        </a:lnSpc>
                        <a:buNone/>
                      </a:pPr>
                      <a:r>
                        <a:rPr lang="zh-CN" altLang="en-US" sz="1000" b="0">
                          <a:solidFill>
                            <a:schemeClr val="tx1"/>
                          </a:solidFill>
                        </a:rPr>
                        <a:t>● Real-time monitoring for pressure to push cell into the can</a:t>
                      </a:r>
                      <a:endParaRPr lang="zh-CN" altLang="en-US" sz="1000" b="0">
                        <a:solidFill>
                          <a:schemeClr val="tx1"/>
                        </a:solidFill>
                      </a:endParaRPr>
                    </a:p>
                    <a:p>
                      <a:pPr algn="l">
                        <a:lnSpc>
                          <a:spcPct val="100000"/>
                        </a:lnSpc>
                        <a:buNone/>
                      </a:pPr>
                      <a:r>
                        <a:rPr lang="zh-CN" altLang="en-US" sz="1000" b="0">
                          <a:solidFill>
                            <a:schemeClr val="tx1"/>
                          </a:solidFill>
                        </a:rPr>
                        <a:t>● Automatic correction for the alignment of cell and top cover</a:t>
                      </a:r>
                      <a:endParaRPr lang="zh-CN" altLang="en-US" sz="1000" b="0">
                        <a:solidFill>
                          <a:schemeClr val="tx1"/>
                        </a:solidFill>
                      </a:endParaRPr>
                    </a:p>
                    <a:p>
                      <a:pPr algn="l">
                        <a:lnSpc>
                          <a:spcPct val="100000"/>
                        </a:lnSpc>
                        <a:buNone/>
                      </a:pPr>
                      <a:r>
                        <a:rPr lang="zh-CN" altLang="en-US" sz="1000" b="0">
                          <a:solidFill>
                            <a:schemeClr val="tx1"/>
                          </a:solidFill>
                        </a:rPr>
                        <a:t>● Opening to be completely covered after cell insertion, forming protection</a:t>
                      </a:r>
                      <a:endParaRPr lang="zh-CN" altLang="en-US" sz="1000" b="0">
                        <a:solidFill>
                          <a:schemeClr val="tx1"/>
                        </a:solidFill>
                      </a:endParaRPr>
                    </a:p>
                    <a:p>
                      <a:pPr algn="l">
                        <a:lnSpc>
                          <a:spcPct val="100000"/>
                        </a:lnSpc>
                        <a:buNone/>
                      </a:pPr>
                      <a:r>
                        <a:rPr lang="zh-CN" altLang="en-US" sz="1000" b="0">
                          <a:solidFill>
                            <a:schemeClr val="tx1"/>
                          </a:solidFill>
                        </a:rPr>
                        <a:t>● Step detection for top cover end surface and can opening</a:t>
                      </a:r>
                      <a:endParaRPr lang="zh-CN" altLang="en-US" sz="1000" b="0">
                        <a:solidFill>
                          <a:schemeClr val="tx1"/>
                        </a:solidFill>
                      </a:endParaRPr>
                    </a:p>
                    <a:p>
                      <a:pPr algn="l">
                        <a:lnSpc>
                          <a:spcPct val="100000"/>
                        </a:lnSpc>
                        <a:buNone/>
                      </a:pPr>
                      <a:r>
                        <a:rPr lang="zh-CN" altLang="en-US" sz="1000" b="0">
                          <a:solidFill>
                            <a:schemeClr val="tx1"/>
                          </a:solidFill>
                        </a:rPr>
                        <a:t>● Two steps to insert cells, Hi-Pot detection after the first step</a:t>
                      </a:r>
                      <a:endParaRPr lang="zh-CN" altLang="en-US" sz="1000" b="0">
                        <a:solidFill>
                          <a:schemeClr val="tx1"/>
                        </a:solidFill>
                      </a:endParaRPr>
                    </a:p>
                  </a:txBody>
                  <a:tcPr/>
                </a:tc>
              </a:tr>
              <a:tr h="432435">
                <a:tc>
                  <a:txBody>
                    <a:bodyPr/>
                    <a:p>
                      <a:pPr algn="l">
                        <a:lnSpc>
                          <a:spcPct val="100000"/>
                        </a:lnSpc>
                        <a:buNone/>
                      </a:pPr>
                      <a:r>
                        <a:rPr lang="zh-CN" altLang="en-US" sz="1000"/>
                        <a:t>单机产能</a:t>
                      </a:r>
                      <a:endParaRPr lang="zh-CN" altLang="en-US" sz="1000"/>
                    </a:p>
                    <a:p>
                      <a:pPr algn="l">
                        <a:lnSpc>
                          <a:spcPct val="100000"/>
                        </a:lnSpc>
                        <a:buNone/>
                      </a:pPr>
                      <a:r>
                        <a:rPr lang="zh-CN" altLang="en-US" sz="1000"/>
                        <a:t>Capacity</a:t>
                      </a:r>
                      <a:endParaRPr lang="zh-CN" altLang="en-US" sz="1000"/>
                    </a:p>
                  </a:txBody>
                  <a:tcPr/>
                </a:tc>
                <a:tc>
                  <a:txBody>
                    <a:bodyPr/>
                    <a:p>
                      <a:pPr algn="l">
                        <a:lnSpc>
                          <a:spcPct val="100000"/>
                        </a:lnSpc>
                        <a:buNone/>
                      </a:pPr>
                      <a:r>
                        <a:rPr lang="en-US" altLang="zh-CN" sz="1000"/>
                        <a:t>15ppm</a:t>
                      </a:r>
                      <a:endParaRPr lang="en-US" altLang="zh-CN" sz="1000"/>
                    </a:p>
                  </a:txBody>
                  <a:tcPr/>
                </a:tc>
              </a:tr>
              <a:tr h="403225">
                <a:tc rowSpan="3">
                  <a:txBody>
                    <a:bodyPr/>
                    <a:p>
                      <a:pPr algn="l">
                        <a:lnSpc>
                          <a:spcPct val="100000"/>
                        </a:lnSpc>
                        <a:buNone/>
                      </a:pPr>
                      <a:r>
                        <a:rPr lang="zh-CN" altLang="en-US" sz="1000"/>
                        <a:t>适用电芯尺寸</a:t>
                      </a:r>
                      <a:endParaRPr lang="zh-CN" altLang="en-US" sz="1000"/>
                    </a:p>
                  </a:txBody>
                  <a:tcPr/>
                </a:tc>
                <a:tc>
                  <a:txBody>
                    <a:bodyPr/>
                    <a:p>
                      <a:pPr algn="l">
                        <a:lnSpc>
                          <a:spcPct val="100000"/>
                        </a:lnSpc>
                        <a:buNone/>
                      </a:pPr>
                      <a:r>
                        <a:rPr lang="zh-CN" altLang="en-US" sz="1000"/>
                        <a:t>140-180mm（W）</a:t>
                      </a:r>
                      <a:endParaRPr lang="zh-CN" altLang="en-US" sz="1000"/>
                    </a:p>
                    <a:p>
                      <a:pPr algn="l">
                        <a:lnSpc>
                          <a:spcPct val="100000"/>
                        </a:lnSpc>
                        <a:buNone/>
                      </a:pPr>
                      <a:endParaRPr lang="zh-CN" altLang="en-US" sz="1000"/>
                    </a:p>
                  </a:txBody>
                  <a:tcPr/>
                </a:tc>
              </a:tr>
              <a:tr h="403860">
                <a:tc vMerge="1">
                  <a:tcPr/>
                </a:tc>
                <a:tc>
                  <a:txBody>
                    <a:bodyPr/>
                    <a:p>
                      <a:pPr algn="l">
                        <a:lnSpc>
                          <a:spcPct val="100000"/>
                        </a:lnSpc>
                        <a:buNone/>
                      </a:pPr>
                      <a:r>
                        <a:rPr lang="zh-CN" altLang="en-US" sz="1000">
                          <a:sym typeface="+mn-ea"/>
                        </a:rPr>
                        <a:t>90-220mm（H）</a:t>
                      </a:r>
                      <a:endParaRPr lang="zh-CN" altLang="en-US" sz="1000"/>
                    </a:p>
                    <a:p>
                      <a:pPr algn="l">
                        <a:lnSpc>
                          <a:spcPct val="100000"/>
                        </a:lnSpc>
                        <a:buNone/>
                      </a:pPr>
                      <a:endParaRPr lang="zh-CN" altLang="en-US" sz="1000"/>
                    </a:p>
                  </a:txBody>
                  <a:tcPr/>
                </a:tc>
              </a:tr>
              <a:tr h="356235">
                <a:tc vMerge="1">
                  <a:tcPr/>
                </a:tc>
                <a:tc>
                  <a:txBody>
                    <a:bodyPr/>
                    <a:p>
                      <a:pPr algn="l">
                        <a:lnSpc>
                          <a:spcPct val="100000"/>
                        </a:lnSpc>
                        <a:buNone/>
                      </a:pPr>
                      <a:r>
                        <a:rPr lang="zh-CN" altLang="en-US" sz="1000"/>
                        <a:t>20-80mm（T）</a:t>
                      </a:r>
                      <a:endParaRPr lang="zh-CN" altLang="en-US" sz="1000"/>
                    </a:p>
                  </a:txBody>
                  <a:tcPr/>
                </a:tc>
              </a:tr>
              <a:tr h="869315">
                <a:tc>
                  <a:txBody>
                    <a:bodyPr/>
                    <a:p>
                      <a:pPr algn="l">
                        <a:lnSpc>
                          <a:spcPct val="100000"/>
                        </a:lnSpc>
                        <a:buNone/>
                      </a:pPr>
                      <a:r>
                        <a:rPr lang="zh-CN" altLang="en-US" sz="1000"/>
                        <a:t>顶盖端面与铝壳壳口台阶高度</a:t>
                      </a:r>
                      <a:endParaRPr lang="zh-CN" altLang="en-US" sz="1000"/>
                    </a:p>
                    <a:p>
                      <a:pPr algn="l">
                        <a:lnSpc>
                          <a:spcPct val="100000"/>
                        </a:lnSpc>
                        <a:buNone/>
                      </a:pPr>
                      <a:r>
                        <a:rPr lang="zh-CN" altLang="en-US" sz="1000"/>
                        <a:t>Step height between the end surface of </a:t>
                      </a:r>
                      <a:endParaRPr lang="zh-CN" altLang="en-US" sz="1000"/>
                    </a:p>
                    <a:p>
                      <a:pPr algn="l">
                        <a:lnSpc>
                          <a:spcPct val="100000"/>
                        </a:lnSpc>
                        <a:buNone/>
                      </a:pPr>
                      <a:r>
                        <a:rPr lang="zh-CN" altLang="en-US" sz="1000"/>
                        <a:t>the top cover and the can opening</a:t>
                      </a:r>
                      <a:endParaRPr lang="zh-CN" altLang="en-US" sz="1000"/>
                    </a:p>
                  </a:txBody>
                  <a:tcPr/>
                </a:tc>
                <a:tc>
                  <a:txBody>
                    <a:bodyPr/>
                    <a:p>
                      <a:pPr algn="l">
                        <a:lnSpc>
                          <a:spcPct val="100000"/>
                        </a:lnSpc>
                        <a:buNone/>
                      </a:pPr>
                      <a:r>
                        <a:rPr lang="zh-CN" altLang="en-US" sz="1000"/>
                        <a:t>≤0.25mm</a:t>
                      </a:r>
                      <a:endParaRPr lang="zh-CN" altLang="en-US" sz="1000"/>
                    </a:p>
                  </a:txBody>
                  <a:tcPr/>
                </a:tc>
              </a:tr>
              <a:tr h="869315">
                <a:tc>
                  <a:txBody>
                    <a:bodyPr/>
                    <a:p>
                      <a:pPr algn="l">
                        <a:lnSpc>
                          <a:spcPct val="100000"/>
                        </a:lnSpc>
                        <a:buNone/>
                      </a:pPr>
                      <a:r>
                        <a:rPr lang="zh-CN" altLang="en-US" sz="1000"/>
                        <a:t>顶盖与铝壳内面缝隙</a:t>
                      </a:r>
                      <a:endParaRPr lang="zh-CN" altLang="en-US" sz="1000"/>
                    </a:p>
                    <a:p>
                      <a:pPr algn="l">
                        <a:lnSpc>
                          <a:spcPct val="100000"/>
                        </a:lnSpc>
                        <a:buNone/>
                      </a:pPr>
                      <a:r>
                        <a:rPr lang="zh-CN" altLang="en-US" sz="1000"/>
                        <a:t>Gap between the top cover and </a:t>
                      </a:r>
                      <a:endParaRPr lang="zh-CN" altLang="en-US" sz="1000"/>
                    </a:p>
                    <a:p>
                      <a:pPr algn="l">
                        <a:lnSpc>
                          <a:spcPct val="100000"/>
                        </a:lnSpc>
                        <a:buNone/>
                      </a:pPr>
                      <a:r>
                        <a:rPr lang="zh-CN" altLang="en-US" sz="1000"/>
                        <a:t>the inner surface of the can</a:t>
                      </a:r>
                      <a:endParaRPr lang="zh-CN" altLang="en-US" sz="1000"/>
                    </a:p>
                  </a:txBody>
                  <a:tcPr/>
                </a:tc>
                <a:tc>
                  <a:txBody>
                    <a:bodyPr/>
                    <a:p>
                      <a:pPr algn="l">
                        <a:lnSpc>
                          <a:spcPct val="100000"/>
                        </a:lnSpc>
                        <a:buNone/>
                      </a:pPr>
                      <a:r>
                        <a:rPr lang="zh-CN" altLang="en-US" sz="1000"/>
                        <a:t>≤0.08mm（1/10铝壳厚度）</a:t>
                      </a:r>
                      <a:endParaRPr lang="zh-CN" altLang="en-US" sz="1000"/>
                    </a:p>
                  </a:txBody>
                  <a:tcPr/>
                </a:tc>
              </a:tr>
              <a:tr h="433070">
                <a:tc>
                  <a:txBody>
                    <a:bodyPr/>
                    <a:p>
                      <a:pPr algn="l">
                        <a:lnSpc>
                          <a:spcPct val="100000"/>
                        </a:lnSpc>
                        <a:buNone/>
                      </a:pPr>
                      <a:r>
                        <a:rPr lang="zh-CN" altLang="en-US" sz="1000"/>
                        <a:t>预焊位置精度</a:t>
                      </a:r>
                      <a:endParaRPr lang="zh-CN" altLang="en-US" sz="1000"/>
                    </a:p>
                    <a:p>
                      <a:pPr algn="l">
                        <a:lnSpc>
                          <a:spcPct val="100000"/>
                        </a:lnSpc>
                        <a:buNone/>
                      </a:pPr>
                      <a:r>
                        <a:rPr lang="zh-CN" altLang="en-US" sz="1000"/>
                        <a:t>Position accuracy of pre-welding</a:t>
                      </a:r>
                      <a:endParaRPr lang="zh-CN" altLang="en-US" sz="1000"/>
                    </a:p>
                  </a:txBody>
                  <a:tcPr/>
                </a:tc>
                <a:tc>
                  <a:txBody>
                    <a:bodyPr/>
                    <a:p>
                      <a:pPr algn="l">
                        <a:lnSpc>
                          <a:spcPct val="100000"/>
                        </a:lnSpc>
                        <a:buNone/>
                      </a:pPr>
                      <a:r>
                        <a:rPr lang="zh-CN" altLang="en-US" sz="1000"/>
                        <a:t>≤0.1mm</a:t>
                      </a:r>
                      <a:endParaRPr lang="zh-CN" altLang="en-US" sz="1000"/>
                    </a:p>
                  </a:txBody>
                  <a:tcPr/>
                </a:tc>
              </a:tr>
            </a:tbl>
          </a:graphicData>
        </a:graphic>
      </p:graphicFrame>
      <p:pic>
        <p:nvPicPr>
          <p:cNvPr id="4" name="图片 3" descr="C:/Users/yxf/Desktop/27.jpg27"/>
          <p:cNvPicPr>
            <a:picLocks noChangeAspect="1"/>
          </p:cNvPicPr>
          <p:nvPr/>
        </p:nvPicPr>
        <p:blipFill>
          <a:blip r:embed="rId3"/>
          <a:srcRect t="9" b="9"/>
          <a:stretch>
            <a:fillRect/>
          </a:stretch>
        </p:blipFill>
        <p:spPr>
          <a:xfrm>
            <a:off x="102235" y="1916430"/>
            <a:ext cx="3552825" cy="173355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盒盖预焊机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（COVERING &amp; PRE-WELDING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2" name="表格 11"/>
          <p:cNvGraphicFramePr/>
          <p:nvPr>
            <p:custDataLst>
              <p:tags r:id="rId2"/>
            </p:custDataLst>
          </p:nvPr>
        </p:nvGraphicFramePr>
        <p:xfrm>
          <a:off x="3456305" y="1323975"/>
          <a:ext cx="8436610" cy="4751705"/>
        </p:xfrm>
        <a:graphic>
          <a:graphicData uri="http://schemas.openxmlformats.org/drawingml/2006/table">
            <a:tbl>
              <a:tblPr firstRow="1" bandRow="1">
                <a:tableStyleId>{5C22544A-7EE6-4342-B048-85BDC9FD1C3A}</a:tableStyleId>
              </a:tblPr>
              <a:tblGrid>
                <a:gridCol w="2576195"/>
                <a:gridCol w="5860415"/>
              </a:tblGrid>
              <a:tr h="1360805">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●设备自动折极耳合盖</a:t>
                      </a:r>
                      <a:endParaRPr lang="zh-CN" altLang="en-US" sz="1000" b="0">
                        <a:solidFill>
                          <a:schemeClr val="tx1"/>
                        </a:solidFill>
                      </a:endParaRPr>
                    </a:p>
                    <a:p>
                      <a:pPr algn="l">
                        <a:lnSpc>
                          <a:spcPct val="100000"/>
                        </a:lnSpc>
                        <a:buNone/>
                      </a:pPr>
                      <a:r>
                        <a:rPr lang="zh-CN" altLang="en-US" sz="1000" b="0">
                          <a:solidFill>
                            <a:schemeClr val="tx1"/>
                          </a:solidFill>
                        </a:rPr>
                        <a:t>●焊接头由伺服控制，定位精准</a:t>
                      </a:r>
                      <a:endParaRPr lang="zh-CN" altLang="en-US" sz="1000" b="0">
                        <a:solidFill>
                          <a:schemeClr val="tx1"/>
                        </a:solidFill>
                      </a:endParaRPr>
                    </a:p>
                    <a:p>
                      <a:pPr algn="l">
                        <a:lnSpc>
                          <a:spcPct val="100000"/>
                        </a:lnSpc>
                        <a:buNone/>
                      </a:pPr>
                      <a:r>
                        <a:rPr lang="zh-CN" altLang="en-US" sz="1000" b="0">
                          <a:solidFill>
                            <a:schemeClr val="tx1"/>
                          </a:solidFill>
                        </a:rPr>
                        <a:t>●焊接工位带有保护镜片，同轴保护气和除尘</a:t>
                      </a:r>
                      <a:endParaRPr lang="zh-CN" altLang="en-US" sz="1000" b="0">
                        <a:solidFill>
                          <a:schemeClr val="tx1"/>
                        </a:solidFill>
                      </a:endParaRPr>
                    </a:p>
                    <a:p>
                      <a:pPr algn="l">
                        <a:lnSpc>
                          <a:spcPct val="100000"/>
                        </a:lnSpc>
                        <a:buNone/>
                      </a:pPr>
                      <a:r>
                        <a:rPr lang="zh-CN" altLang="en-US" sz="1000" b="0">
                          <a:solidFill>
                            <a:schemeClr val="tx1"/>
                          </a:solidFill>
                        </a:rPr>
                        <a:t>●产品兼容性广，可实现产品快速换型</a:t>
                      </a:r>
                      <a:endParaRPr lang="zh-CN" altLang="en-US" sz="1000" b="0">
                        <a:solidFill>
                          <a:schemeClr val="tx1"/>
                        </a:solidFill>
                      </a:endParaRPr>
                    </a:p>
                    <a:p>
                      <a:pPr algn="l">
                        <a:lnSpc>
                          <a:spcPct val="100000"/>
                        </a:lnSpc>
                        <a:buNone/>
                      </a:pPr>
                      <a:r>
                        <a:rPr lang="zh-CN" altLang="en-US" sz="1000" b="0">
                          <a:solidFill>
                            <a:schemeClr val="tx1"/>
                          </a:solidFill>
                        </a:rPr>
                        <a:t>●Auto tab folding &amp; covering </a:t>
                      </a:r>
                      <a:endParaRPr lang="zh-CN" altLang="en-US" sz="1000" b="0">
                        <a:solidFill>
                          <a:schemeClr val="tx1"/>
                        </a:solidFill>
                      </a:endParaRPr>
                    </a:p>
                    <a:p>
                      <a:pPr algn="l">
                        <a:lnSpc>
                          <a:spcPct val="100000"/>
                        </a:lnSpc>
                        <a:buNone/>
                      </a:pPr>
                      <a:r>
                        <a:rPr lang="zh-CN" altLang="en-US" sz="1000" b="0">
                          <a:solidFill>
                            <a:schemeClr val="tx1"/>
                          </a:solidFill>
                        </a:rPr>
                        <a:t>●Welding horn controlled by servo</a:t>
                      </a:r>
                      <a:endParaRPr lang="zh-CN" altLang="en-US" sz="1000" b="0">
                        <a:solidFill>
                          <a:schemeClr val="tx1"/>
                        </a:solidFill>
                      </a:endParaRPr>
                    </a:p>
                    <a:p>
                      <a:pPr algn="l">
                        <a:lnSpc>
                          <a:spcPct val="100000"/>
                        </a:lnSpc>
                        <a:buNone/>
                      </a:pPr>
                      <a:r>
                        <a:rPr lang="zh-CN" altLang="en-US" sz="1000" b="0">
                          <a:solidFill>
                            <a:schemeClr val="tx1"/>
                          </a:solidFill>
                        </a:rPr>
                        <a:t>●Protection lens for welding position, offer protection gas &amp; dust removing </a:t>
                      </a:r>
                      <a:endParaRPr lang="zh-CN" altLang="en-US" sz="1000" b="0">
                        <a:solidFill>
                          <a:schemeClr val="tx1"/>
                        </a:solidFill>
                      </a:endParaRPr>
                    </a:p>
                    <a:p>
                      <a:pPr algn="l">
                        <a:lnSpc>
                          <a:spcPct val="100000"/>
                        </a:lnSpc>
                        <a:buNone/>
                      </a:pPr>
                      <a:r>
                        <a:rPr lang="zh-CN" altLang="en-US" sz="1000" b="0">
                          <a:solidFill>
                            <a:schemeClr val="tx1"/>
                          </a:solidFill>
                        </a:rPr>
                        <a:t>●Compatible for various kinds, fast-change design</a:t>
                      </a:r>
                      <a:endParaRPr lang="zh-CN" altLang="en-US" sz="1000" b="0">
                        <a:solidFill>
                          <a:schemeClr val="tx1"/>
                        </a:solidFill>
                      </a:endParaRPr>
                    </a:p>
                  </a:txBody>
                  <a:tcPr/>
                </a:tc>
              </a:tr>
              <a:tr h="445135">
                <a:tc>
                  <a:txBody>
                    <a:bodyPr/>
                    <a:p>
                      <a:pPr algn="l">
                        <a:lnSpc>
                          <a:spcPct val="100000"/>
                        </a:lnSpc>
                        <a:buNone/>
                      </a:pPr>
                      <a:r>
                        <a:rPr lang="zh-CN" altLang="en-US" sz="1000"/>
                        <a:t>单机产能</a:t>
                      </a:r>
                      <a:endParaRPr lang="zh-CN" altLang="en-US" sz="1000"/>
                    </a:p>
                    <a:p>
                      <a:pPr algn="l">
                        <a:lnSpc>
                          <a:spcPct val="100000"/>
                        </a:lnSpc>
                        <a:buNone/>
                      </a:pPr>
                      <a:r>
                        <a:rPr lang="zh-CN" altLang="en-US" sz="1000"/>
                        <a:t>Throughput</a:t>
                      </a:r>
                      <a:endParaRPr lang="zh-CN" altLang="en-US" sz="1000"/>
                    </a:p>
                  </a:txBody>
                  <a:tcPr/>
                </a:tc>
                <a:tc>
                  <a:txBody>
                    <a:bodyPr/>
                    <a:p>
                      <a:pPr algn="l">
                        <a:lnSpc>
                          <a:spcPct val="100000"/>
                        </a:lnSpc>
                        <a:buNone/>
                      </a:pPr>
                      <a:r>
                        <a:rPr lang="zh-CN" altLang="en-US" sz="1000"/>
                        <a:t>50PPM（电池直径(dia)35mm以下，高度(height)190mm以下）</a:t>
                      </a:r>
                      <a:endParaRPr lang="zh-CN" altLang="en-US" sz="1000"/>
                    </a:p>
                  </a:txBody>
                  <a:tcPr/>
                </a:tc>
              </a:tr>
              <a:tr h="728345">
                <a:tc>
                  <a:txBody>
                    <a:bodyPr/>
                    <a:p>
                      <a:pPr algn="l">
                        <a:lnSpc>
                          <a:spcPct val="100000"/>
                        </a:lnSpc>
                        <a:buNone/>
                      </a:pPr>
                      <a:r>
                        <a:rPr lang="zh-CN" altLang="en-US" sz="1000"/>
                        <a:t>适用电芯尺寸</a:t>
                      </a:r>
                      <a:endParaRPr lang="zh-CN" altLang="en-US" sz="1000"/>
                    </a:p>
                    <a:p>
                      <a:pPr algn="l">
                        <a:lnSpc>
                          <a:spcPct val="100000"/>
                        </a:lnSpc>
                        <a:buNone/>
                      </a:pPr>
                      <a:r>
                        <a:rPr lang="zh-CN" altLang="en-US" sz="1000"/>
                        <a:t>JR Size</a:t>
                      </a:r>
                      <a:endParaRPr lang="zh-CN" altLang="en-US" sz="1000"/>
                    </a:p>
                  </a:txBody>
                  <a:tcPr/>
                </a:tc>
                <a:tc>
                  <a:txBody>
                    <a:bodyPr/>
                    <a:p>
                      <a:pPr algn="l">
                        <a:lnSpc>
                          <a:spcPct val="100000"/>
                        </a:lnSpc>
                        <a:buNone/>
                      </a:pPr>
                      <a:r>
                        <a:rPr lang="zh-CN" altLang="en-US" sz="1000"/>
                        <a:t>直径(dia)20-70mm，高度(height)100-300mm</a:t>
                      </a:r>
                      <a:endParaRPr lang="zh-CN" altLang="en-US" sz="1000"/>
                    </a:p>
                  </a:txBody>
                  <a:tcPr/>
                </a:tc>
              </a:tr>
              <a:tr h="885825">
                <a:tc>
                  <a:txBody>
                    <a:bodyPr/>
                    <a:p>
                      <a:pPr algn="l">
                        <a:lnSpc>
                          <a:spcPct val="100000"/>
                        </a:lnSpc>
                        <a:buNone/>
                      </a:pPr>
                      <a:r>
                        <a:rPr lang="zh-CN" altLang="en-US" sz="1000"/>
                        <a:t>焊接头重复定位精度</a:t>
                      </a:r>
                      <a:endParaRPr lang="zh-CN" altLang="en-US" sz="1000"/>
                    </a:p>
                    <a:p>
                      <a:pPr algn="l">
                        <a:lnSpc>
                          <a:spcPct val="100000"/>
                        </a:lnSpc>
                        <a:buNone/>
                      </a:pPr>
                      <a:r>
                        <a:rPr lang="zh-CN" altLang="en-US" sz="1000"/>
                        <a:t> Welding Repeat Positioning Accuracy</a:t>
                      </a:r>
                      <a:endParaRPr lang="zh-CN" altLang="en-US" sz="1000"/>
                    </a:p>
                  </a:txBody>
                  <a:tcPr/>
                </a:tc>
                <a:tc>
                  <a:txBody>
                    <a:bodyPr/>
                    <a:p>
                      <a:pPr algn="l">
                        <a:lnSpc>
                          <a:spcPct val="100000"/>
                        </a:lnSpc>
                        <a:buNone/>
                      </a:pPr>
                      <a:r>
                        <a:rPr lang="zh-CN" altLang="en-US" sz="1000"/>
                        <a:t>±0.05mm</a:t>
                      </a:r>
                      <a:endParaRPr lang="zh-CN" altLang="en-US" sz="1000"/>
                    </a:p>
                  </a:txBody>
                  <a:tcPr/>
                </a:tc>
              </a:tr>
              <a:tr h="886460">
                <a:tc>
                  <a:txBody>
                    <a:bodyPr/>
                    <a:p>
                      <a:pPr algn="l">
                        <a:lnSpc>
                          <a:spcPct val="100000"/>
                        </a:lnSpc>
                        <a:buNone/>
                      </a:pPr>
                      <a:r>
                        <a:rPr lang="zh-CN" altLang="en-US" sz="1000"/>
                        <a:t>离焦量调节范围</a:t>
                      </a:r>
                      <a:endParaRPr lang="zh-CN" altLang="en-US" sz="1000"/>
                    </a:p>
                    <a:p>
                      <a:pPr algn="l">
                        <a:lnSpc>
                          <a:spcPct val="100000"/>
                        </a:lnSpc>
                        <a:buNone/>
                      </a:pPr>
                      <a:r>
                        <a:rPr lang="zh-CN" altLang="en-US" sz="1000"/>
                        <a:t> Defocusing Amount</a:t>
                      </a:r>
                      <a:endParaRPr lang="zh-CN" altLang="en-US" sz="1000"/>
                    </a:p>
                  </a:txBody>
                  <a:tcPr/>
                </a:tc>
                <a:tc>
                  <a:txBody>
                    <a:bodyPr/>
                    <a:p>
                      <a:pPr algn="l">
                        <a:lnSpc>
                          <a:spcPct val="100000"/>
                        </a:lnSpc>
                        <a:buNone/>
                      </a:pPr>
                      <a:r>
                        <a:rPr lang="zh-CN" altLang="en-US" sz="1000"/>
                        <a:t>-5~5mm</a:t>
                      </a:r>
                      <a:endParaRPr lang="zh-CN" altLang="en-US" sz="1000"/>
                    </a:p>
                  </a:txBody>
                  <a:tcPr/>
                </a:tc>
              </a:tr>
              <a:tr h="445135">
                <a:tc>
                  <a:txBody>
                    <a:bodyPr/>
                    <a:p>
                      <a:pPr algn="l">
                        <a:lnSpc>
                          <a:spcPct val="100000"/>
                        </a:lnSpc>
                        <a:buNone/>
                      </a:pPr>
                      <a:r>
                        <a:rPr lang="zh-CN" altLang="en-US" sz="1000"/>
                        <a:t>调节精度</a:t>
                      </a:r>
                      <a:endParaRPr lang="zh-CN" altLang="en-US" sz="1000"/>
                    </a:p>
                    <a:p>
                      <a:pPr algn="l">
                        <a:lnSpc>
                          <a:spcPct val="100000"/>
                        </a:lnSpc>
                        <a:buNone/>
                      </a:pPr>
                      <a:r>
                        <a:rPr lang="zh-CN" altLang="en-US" sz="1000"/>
                        <a:t>Accuracy</a:t>
                      </a:r>
                      <a:endParaRPr lang="zh-CN" altLang="en-US" sz="1000"/>
                    </a:p>
                  </a:txBody>
                  <a:tcPr/>
                </a:tc>
                <a:tc>
                  <a:txBody>
                    <a:bodyPr/>
                    <a:p>
                      <a:pPr algn="l">
                        <a:lnSpc>
                          <a:spcPct val="100000"/>
                        </a:lnSpc>
                        <a:buNone/>
                      </a:pPr>
                      <a:r>
                        <a:rPr lang="zh-CN" altLang="en-US" sz="1000"/>
                        <a:t>0.05mm</a:t>
                      </a:r>
                      <a:endParaRPr lang="zh-CN" altLang="en-US" sz="1000"/>
                    </a:p>
                  </a:txBody>
                  <a:tcPr/>
                </a:tc>
              </a:tr>
            </a:tbl>
          </a:graphicData>
        </a:graphic>
      </p:graphicFrame>
      <p:pic>
        <p:nvPicPr>
          <p:cNvPr id="4" name="图片 3" descr="C:/Users/yxf/Desktop/28.jpg28"/>
          <p:cNvPicPr>
            <a:picLocks noChangeAspect="1"/>
          </p:cNvPicPr>
          <p:nvPr/>
        </p:nvPicPr>
        <p:blipFill>
          <a:blip r:embed="rId3"/>
          <a:srcRect l="28" r="28"/>
          <a:stretch>
            <a:fillRect/>
          </a:stretch>
        </p:blipFill>
        <p:spPr>
          <a:xfrm>
            <a:off x="74930" y="1924685"/>
            <a:ext cx="3381375" cy="230505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顶盖激光焊接机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（L</a:t>
            </a:r>
            <a:r>
              <a:rPr lang="en-US" altLang="zh-CN" sz="2800" b="1" spc="360" dirty="0">
                <a:solidFill>
                  <a:schemeClr val="accent1"/>
                </a:solidFill>
                <a:uFillTx/>
                <a:latin typeface="微软雅黑" panose="020B0503020204020204" pitchFamily="34" charset="-122"/>
                <a:ea typeface="微软雅黑" panose="020B0503020204020204" pitchFamily="34" charset="-122"/>
              </a:rPr>
              <a:t>id</a:t>
            </a:r>
            <a:r>
              <a:rPr lang="zh-CN" altLang="zh-CN" sz="2800" b="1" spc="360" dirty="0">
                <a:solidFill>
                  <a:schemeClr val="accent1"/>
                </a:solidFill>
                <a:uFillTx/>
                <a:latin typeface="微软雅黑" panose="020B0503020204020204" pitchFamily="34" charset="-122"/>
                <a:ea typeface="微软雅黑" panose="020B0503020204020204" pitchFamily="34" charset="-122"/>
              </a:rPr>
              <a:t> L</a:t>
            </a:r>
            <a:r>
              <a:rPr lang="en-US" altLang="zh-CN" sz="2800" b="1" spc="360" dirty="0">
                <a:solidFill>
                  <a:schemeClr val="accent1"/>
                </a:solidFill>
                <a:uFillTx/>
                <a:latin typeface="微软雅黑" panose="020B0503020204020204" pitchFamily="34" charset="-122"/>
                <a:ea typeface="微软雅黑" panose="020B0503020204020204" pitchFamily="34" charset="-122"/>
              </a:rPr>
              <a:t>aser</a:t>
            </a:r>
            <a:r>
              <a:rPr lang="zh-CN" altLang="zh-CN" sz="2800" b="1" spc="360" dirty="0">
                <a:solidFill>
                  <a:schemeClr val="accent1"/>
                </a:solidFill>
                <a:uFillTx/>
                <a:latin typeface="微软雅黑" panose="020B0503020204020204" pitchFamily="34" charset="-122"/>
                <a:ea typeface="微软雅黑" panose="020B0503020204020204" pitchFamily="34" charset="-122"/>
              </a:rPr>
              <a:t> S</a:t>
            </a:r>
            <a:r>
              <a:rPr lang="en-US" altLang="zh-CN" sz="2800" b="1" spc="360" dirty="0">
                <a:solidFill>
                  <a:schemeClr val="accent1"/>
                </a:solidFill>
                <a:uFillTx/>
                <a:latin typeface="微软雅黑" panose="020B0503020204020204" pitchFamily="34" charset="-122"/>
                <a:ea typeface="微软雅黑" panose="020B0503020204020204" pitchFamily="34" charset="-122"/>
              </a:rPr>
              <a:t>ealing</a:t>
            </a:r>
            <a:r>
              <a:rPr lang="zh-CN" altLang="zh-CN" sz="2800" b="1" spc="360" dirty="0">
                <a:solidFill>
                  <a:schemeClr val="accent1"/>
                </a:solidFill>
                <a:uFillTx/>
                <a:latin typeface="微软雅黑" panose="020B0503020204020204" pitchFamily="34" charset="-122"/>
                <a:ea typeface="微软雅黑" panose="020B0503020204020204" pitchFamily="34" charset="-122"/>
              </a:rPr>
              <a:t> M</a:t>
            </a:r>
            <a:r>
              <a:rPr lang="en-US" altLang="zh-CN" sz="2800" b="1" spc="360" dirty="0">
                <a:solidFill>
                  <a:schemeClr val="accent1"/>
                </a:solidFill>
                <a:uFillTx/>
                <a:latin typeface="微软雅黑" panose="020B0503020204020204" pitchFamily="34" charset="-122"/>
                <a:ea typeface="微软雅黑" panose="020B0503020204020204" pitchFamily="34" charset="-122"/>
              </a:rPr>
              <a:t>achine</a:t>
            </a:r>
            <a:r>
              <a:rPr lang="zh-CN" altLang="zh-CN" sz="2800" b="1" spc="360" dirty="0">
                <a:solidFill>
                  <a:schemeClr val="accent1"/>
                </a:solidFill>
                <a:uFillTx/>
                <a:latin typeface="微软雅黑" panose="020B0503020204020204" pitchFamily="34" charset="-122"/>
                <a:ea typeface="微软雅黑" panose="020B0503020204020204" pitchFamily="34" charset="-122"/>
              </a:rPr>
              <a:t>）</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2" name="表格 11"/>
          <p:cNvGraphicFramePr/>
          <p:nvPr>
            <p:custDataLst>
              <p:tags r:id="rId2"/>
            </p:custDataLst>
          </p:nvPr>
        </p:nvGraphicFramePr>
        <p:xfrm>
          <a:off x="3456305" y="1035050"/>
          <a:ext cx="8436610" cy="4453890"/>
        </p:xfrm>
        <a:graphic>
          <a:graphicData uri="http://schemas.openxmlformats.org/drawingml/2006/table">
            <a:tbl>
              <a:tblPr firstRow="1" bandRow="1">
                <a:tableStyleId>{5C22544A-7EE6-4342-B048-85BDC9FD1C3A}</a:tableStyleId>
              </a:tblPr>
              <a:tblGrid>
                <a:gridCol w="2576195"/>
                <a:gridCol w="5860415"/>
              </a:tblGrid>
              <a:tr h="1832610">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 采用环形光斑焊接工艺，焊接速度快，良品率高</a:t>
                      </a:r>
                      <a:endParaRPr lang="zh-CN" altLang="en-US" sz="1000" b="0">
                        <a:solidFill>
                          <a:schemeClr val="tx1"/>
                        </a:solidFill>
                      </a:endParaRPr>
                    </a:p>
                    <a:p>
                      <a:pPr algn="l">
                        <a:lnSpc>
                          <a:spcPct val="100000"/>
                        </a:lnSpc>
                        <a:buNone/>
                      </a:pPr>
                      <a:r>
                        <a:rPr lang="zh-CN" altLang="en-US" sz="1000" b="0">
                          <a:solidFill>
                            <a:schemeClr val="tx1"/>
                          </a:solidFill>
                        </a:rPr>
                        <a:t>● 采用大理石直线电机焊接平台，精度高，运行稳定</a:t>
                      </a:r>
                      <a:endParaRPr lang="zh-CN" altLang="en-US" sz="1000" b="0">
                        <a:solidFill>
                          <a:schemeClr val="tx1"/>
                        </a:solidFill>
                      </a:endParaRPr>
                    </a:p>
                    <a:p>
                      <a:pPr algn="l">
                        <a:lnSpc>
                          <a:spcPct val="100000"/>
                        </a:lnSpc>
                        <a:buNone/>
                      </a:pPr>
                      <a:r>
                        <a:rPr lang="zh-CN" altLang="en-US" sz="1000" b="0">
                          <a:solidFill>
                            <a:schemeClr val="tx1"/>
                          </a:solidFill>
                        </a:rPr>
                        <a:t>● 激光传感器测量焊接焦距</a:t>
                      </a:r>
                      <a:endParaRPr lang="zh-CN" altLang="en-US" sz="1000" b="0">
                        <a:solidFill>
                          <a:schemeClr val="tx1"/>
                        </a:solidFill>
                      </a:endParaRPr>
                    </a:p>
                    <a:p>
                      <a:pPr algn="l">
                        <a:lnSpc>
                          <a:spcPct val="100000"/>
                        </a:lnSpc>
                        <a:buNone/>
                      </a:pPr>
                      <a:r>
                        <a:rPr lang="zh-CN" altLang="en-US" sz="1000" b="0">
                          <a:solidFill>
                            <a:schemeClr val="tx1"/>
                          </a:solidFill>
                        </a:rPr>
                        <a:t>● 改进的涡轮式同轴吸尘装置，除尘效果好</a:t>
                      </a:r>
                      <a:endParaRPr lang="zh-CN" altLang="en-US" sz="1000" b="0">
                        <a:solidFill>
                          <a:schemeClr val="tx1"/>
                        </a:solidFill>
                      </a:endParaRPr>
                    </a:p>
                    <a:p>
                      <a:pPr algn="l">
                        <a:lnSpc>
                          <a:spcPct val="100000"/>
                        </a:lnSpc>
                        <a:buNone/>
                      </a:pPr>
                      <a:r>
                        <a:rPr lang="zh-CN" altLang="en-US" sz="1000" b="0">
                          <a:solidFill>
                            <a:schemeClr val="tx1"/>
                          </a:solidFill>
                        </a:rPr>
                        <a:t>● 电池在线扫码，不良品跟踪，分类NG槽</a:t>
                      </a:r>
                      <a:endParaRPr lang="zh-CN" altLang="en-US" sz="1000" b="0">
                        <a:solidFill>
                          <a:schemeClr val="tx1"/>
                        </a:solidFill>
                      </a:endParaRPr>
                    </a:p>
                    <a:p>
                      <a:pPr algn="l">
                        <a:lnSpc>
                          <a:spcPct val="100000"/>
                        </a:lnSpc>
                        <a:buNone/>
                      </a:pPr>
                      <a:r>
                        <a:rPr lang="zh-CN" altLang="en-US" sz="1000" b="0">
                          <a:solidFill>
                            <a:schemeClr val="tx1"/>
                          </a:solidFill>
                        </a:rPr>
                        <a:t>● Ring-shaped spot welding technology, fast welding speed and high yield rate</a:t>
                      </a:r>
                      <a:endParaRPr lang="zh-CN" altLang="en-US" sz="1000" b="0">
                        <a:solidFill>
                          <a:schemeClr val="tx1"/>
                        </a:solidFill>
                      </a:endParaRPr>
                    </a:p>
                    <a:p>
                      <a:pPr algn="l">
                        <a:lnSpc>
                          <a:spcPct val="100000"/>
                        </a:lnSpc>
                        <a:buNone/>
                      </a:pPr>
                      <a:r>
                        <a:rPr lang="zh-CN" altLang="en-US" sz="1000" b="0">
                          <a:solidFill>
                            <a:schemeClr val="tx1"/>
                          </a:solidFill>
                        </a:rPr>
                        <a:t>● Marble linear motor welding platform, high precision and stable operation</a:t>
                      </a:r>
                      <a:endParaRPr lang="zh-CN" altLang="en-US" sz="1000" b="0">
                        <a:solidFill>
                          <a:schemeClr val="tx1"/>
                        </a:solidFill>
                      </a:endParaRPr>
                    </a:p>
                    <a:p>
                      <a:pPr algn="l">
                        <a:lnSpc>
                          <a:spcPct val="100000"/>
                        </a:lnSpc>
                        <a:buNone/>
                      </a:pPr>
                      <a:r>
                        <a:rPr lang="zh-CN" altLang="en-US" sz="1000" b="0">
                          <a:solidFill>
                            <a:schemeClr val="tx1"/>
                          </a:solidFill>
                        </a:rPr>
                        <a:t>● Laser sensor to measure welding focal length</a:t>
                      </a:r>
                      <a:endParaRPr lang="zh-CN" altLang="en-US" sz="1000" b="0">
                        <a:solidFill>
                          <a:schemeClr val="tx1"/>
                        </a:solidFill>
                      </a:endParaRPr>
                    </a:p>
                    <a:p>
                      <a:pPr algn="l">
                        <a:lnSpc>
                          <a:spcPct val="100000"/>
                        </a:lnSpc>
                        <a:buNone/>
                      </a:pPr>
                      <a:r>
                        <a:rPr lang="zh-CN" altLang="en-US" sz="1000" b="0">
                          <a:solidFill>
                            <a:schemeClr val="tx1"/>
                          </a:solidFill>
                        </a:rPr>
                        <a:t>● Improved turbo-type coaxial vacuum cleaner, better dust removal</a:t>
                      </a:r>
                      <a:endParaRPr lang="zh-CN" altLang="en-US" sz="1000" b="0">
                        <a:solidFill>
                          <a:schemeClr val="tx1"/>
                        </a:solidFill>
                      </a:endParaRPr>
                    </a:p>
                    <a:p>
                      <a:pPr algn="l">
                        <a:lnSpc>
                          <a:spcPct val="100000"/>
                        </a:lnSpc>
                        <a:buNone/>
                      </a:pPr>
                      <a:r>
                        <a:rPr lang="zh-CN" altLang="en-US" sz="1000" b="0">
                          <a:solidFill>
                            <a:schemeClr val="tx1"/>
                          </a:solidFill>
                        </a:rPr>
                        <a:t>● On-line cells scanning, tracking of NG cells, and classification of NG tank</a:t>
                      </a:r>
                      <a:endParaRPr lang="zh-CN" altLang="en-US" sz="1000" b="0">
                        <a:solidFill>
                          <a:schemeClr val="tx1"/>
                        </a:solidFill>
                      </a:endParaRPr>
                    </a:p>
                  </a:txBody>
                  <a:tcPr/>
                </a:tc>
              </a:tr>
              <a:tr h="486410">
                <a:tc>
                  <a:txBody>
                    <a:bodyPr/>
                    <a:p>
                      <a:pPr algn="l">
                        <a:lnSpc>
                          <a:spcPct val="100000"/>
                        </a:lnSpc>
                        <a:buNone/>
                      </a:pPr>
                      <a:r>
                        <a:rPr lang="zh-CN" altLang="en-US" sz="1000"/>
                        <a:t>单机产能</a:t>
                      </a:r>
                      <a:endParaRPr lang="zh-CN" altLang="en-US" sz="1000"/>
                    </a:p>
                    <a:p>
                      <a:pPr algn="l">
                        <a:lnSpc>
                          <a:spcPct val="100000"/>
                        </a:lnSpc>
                        <a:buNone/>
                      </a:pPr>
                      <a:r>
                        <a:rPr lang="zh-CN" altLang="en-US" sz="1000"/>
                        <a:t>Capacity</a:t>
                      </a:r>
                      <a:endParaRPr lang="zh-CN" altLang="en-US" sz="1000"/>
                    </a:p>
                  </a:txBody>
                  <a:tcPr/>
                </a:tc>
                <a:tc>
                  <a:txBody>
                    <a:bodyPr/>
                    <a:p>
                      <a:pPr algn="l">
                        <a:lnSpc>
                          <a:spcPct val="100000"/>
                        </a:lnSpc>
                        <a:buNone/>
                      </a:pPr>
                      <a:r>
                        <a:rPr lang="zh-CN" altLang="en-US" sz="1000"/>
                        <a:t>15PPM</a:t>
                      </a:r>
                      <a:endParaRPr lang="zh-CN" altLang="en-US" sz="1000"/>
                    </a:p>
                  </a:txBody>
                  <a:tcPr/>
                </a:tc>
              </a:tr>
              <a:tr h="595630">
                <a:tc>
                  <a:txBody>
                    <a:bodyPr/>
                    <a:p>
                      <a:pPr algn="l">
                        <a:lnSpc>
                          <a:spcPct val="100000"/>
                        </a:lnSpc>
                        <a:buNone/>
                      </a:pPr>
                      <a:r>
                        <a:rPr lang="zh-CN" altLang="en-US" sz="1000"/>
                        <a:t>适用电芯尺寸</a:t>
                      </a:r>
                      <a:endParaRPr lang="zh-CN" altLang="en-US" sz="1000"/>
                    </a:p>
                    <a:p>
                      <a:pPr algn="l">
                        <a:lnSpc>
                          <a:spcPct val="100000"/>
                        </a:lnSpc>
                        <a:buNone/>
                      </a:pPr>
                      <a:r>
                        <a:rPr lang="zh-CN" altLang="en-US" sz="1000"/>
                        <a:t>Applicable cell dimensions</a:t>
                      </a:r>
                      <a:endParaRPr lang="zh-CN" altLang="en-US" sz="1000"/>
                    </a:p>
                  </a:txBody>
                  <a:tcPr/>
                </a:tc>
                <a:tc>
                  <a:txBody>
                    <a:bodyPr/>
                    <a:p>
                      <a:pPr algn="l">
                        <a:lnSpc>
                          <a:spcPct val="100000"/>
                        </a:lnSpc>
                        <a:buNone/>
                      </a:pPr>
                      <a:r>
                        <a:rPr lang="zh-CN" altLang="en-US" sz="1000"/>
                        <a:t>120-400mm（W），60-250mm（H），20-90mm （T）</a:t>
                      </a:r>
                      <a:endParaRPr lang="zh-CN" altLang="en-US" sz="1000"/>
                    </a:p>
                  </a:txBody>
                  <a:tcPr/>
                </a:tc>
              </a:tr>
              <a:tr h="583565">
                <a:tc>
                  <a:txBody>
                    <a:bodyPr/>
                    <a:p>
                      <a:pPr algn="l">
                        <a:lnSpc>
                          <a:spcPct val="100000"/>
                        </a:lnSpc>
                        <a:buNone/>
                      </a:pPr>
                      <a:r>
                        <a:rPr lang="zh-CN" altLang="en-US" sz="1000"/>
                        <a:t>焊接速度</a:t>
                      </a:r>
                      <a:endParaRPr lang="zh-CN" altLang="en-US" sz="1000"/>
                    </a:p>
                    <a:p>
                      <a:pPr algn="l">
                        <a:lnSpc>
                          <a:spcPct val="100000"/>
                        </a:lnSpc>
                        <a:buNone/>
                      </a:pPr>
                      <a:r>
                        <a:rPr lang="zh-CN" altLang="en-US" sz="1000"/>
                        <a:t>Welding speed</a:t>
                      </a:r>
                      <a:endParaRPr lang="zh-CN" altLang="en-US" sz="1000"/>
                    </a:p>
                  </a:txBody>
                  <a:tcPr/>
                </a:tc>
                <a:tc>
                  <a:txBody>
                    <a:bodyPr/>
                    <a:p>
                      <a:pPr algn="l">
                        <a:lnSpc>
                          <a:spcPct val="100000"/>
                        </a:lnSpc>
                        <a:buNone/>
                      </a:pPr>
                      <a:r>
                        <a:rPr lang="zh-CN" altLang="en-US" sz="1000"/>
                        <a:t>200-300mm/s（激光焊接直线速度Laser welding linear speed）</a:t>
                      </a:r>
                      <a:endParaRPr lang="zh-CN" altLang="en-US" sz="1000"/>
                    </a:p>
                  </a:txBody>
                  <a:tcPr/>
                </a:tc>
              </a:tr>
              <a:tr h="469265">
                <a:tc>
                  <a:txBody>
                    <a:bodyPr/>
                    <a:p>
                      <a:pPr algn="l">
                        <a:lnSpc>
                          <a:spcPct val="100000"/>
                        </a:lnSpc>
                        <a:buNone/>
                      </a:pPr>
                      <a:r>
                        <a:rPr lang="zh-CN" altLang="en-US" sz="1000"/>
                        <a:t>熔深</a:t>
                      </a:r>
                      <a:endParaRPr lang="zh-CN" altLang="en-US" sz="1000"/>
                    </a:p>
                    <a:p>
                      <a:pPr algn="l">
                        <a:lnSpc>
                          <a:spcPct val="100000"/>
                        </a:lnSpc>
                        <a:buNone/>
                      </a:pPr>
                      <a:r>
                        <a:rPr lang="zh-CN" altLang="en-US" sz="1000"/>
                        <a:t>Depth of penetration</a:t>
                      </a:r>
                      <a:endParaRPr lang="zh-CN" altLang="en-US" sz="1000"/>
                    </a:p>
                  </a:txBody>
                  <a:tcPr/>
                </a:tc>
                <a:tc>
                  <a:txBody>
                    <a:bodyPr/>
                    <a:p>
                      <a:pPr algn="l">
                        <a:lnSpc>
                          <a:spcPct val="100000"/>
                        </a:lnSpc>
                        <a:buNone/>
                      </a:pPr>
                      <a:r>
                        <a:rPr lang="zh-CN" altLang="en-US" sz="1000"/>
                        <a:t>0.7~1.2mm</a:t>
                      </a:r>
                      <a:endParaRPr lang="zh-CN" altLang="en-US" sz="1000"/>
                    </a:p>
                  </a:txBody>
                  <a:tcPr/>
                </a:tc>
              </a:tr>
              <a:tr h="486410">
                <a:tc>
                  <a:txBody>
                    <a:bodyPr/>
                    <a:p>
                      <a:pPr algn="l">
                        <a:lnSpc>
                          <a:spcPct val="100000"/>
                        </a:lnSpc>
                        <a:buNone/>
                      </a:pPr>
                      <a:r>
                        <a:rPr lang="zh-CN" altLang="en-US" sz="1000"/>
                        <a:t>离焦量</a:t>
                      </a:r>
                      <a:endParaRPr lang="zh-CN" altLang="en-US" sz="1000"/>
                    </a:p>
                    <a:p>
                      <a:pPr algn="l">
                        <a:lnSpc>
                          <a:spcPct val="100000"/>
                        </a:lnSpc>
                        <a:buNone/>
                      </a:pPr>
                      <a:r>
                        <a:rPr lang="zh-CN" altLang="en-US" sz="1000"/>
                        <a:t>Defocus distance</a:t>
                      </a:r>
                      <a:endParaRPr lang="zh-CN" altLang="en-US" sz="1000"/>
                    </a:p>
                  </a:txBody>
                  <a:tcPr/>
                </a:tc>
                <a:tc>
                  <a:txBody>
                    <a:bodyPr/>
                    <a:p>
                      <a:pPr algn="l">
                        <a:lnSpc>
                          <a:spcPct val="100000"/>
                        </a:lnSpc>
                        <a:buNone/>
                      </a:pPr>
                      <a:r>
                        <a:rPr lang="zh-CN" altLang="en-US" sz="1000"/>
                        <a:t>2mm</a:t>
                      </a:r>
                      <a:endParaRPr lang="zh-CN" altLang="en-US" sz="1000"/>
                    </a:p>
                  </a:txBody>
                  <a:tcPr/>
                </a:tc>
              </a:tr>
            </a:tbl>
          </a:graphicData>
        </a:graphic>
      </p:graphicFrame>
      <p:pic>
        <p:nvPicPr>
          <p:cNvPr id="4" name="图片 3" descr="C:/Users/yxf/Desktop/29.jpg29"/>
          <p:cNvPicPr>
            <a:picLocks noChangeAspect="1"/>
          </p:cNvPicPr>
          <p:nvPr/>
        </p:nvPicPr>
        <p:blipFill>
          <a:blip r:embed="rId3"/>
          <a:srcRect l="40" r="40"/>
          <a:stretch>
            <a:fillRect/>
          </a:stretch>
        </p:blipFill>
        <p:spPr>
          <a:xfrm>
            <a:off x="174625" y="2345055"/>
            <a:ext cx="3190875" cy="158115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合芯包</a:t>
            </a:r>
            <a:r>
              <a:rPr lang="en-US" altLang="zh-CN" sz="2800" b="1" spc="360" dirty="0">
                <a:solidFill>
                  <a:schemeClr val="accent1"/>
                </a:solidFill>
                <a:uFillTx/>
                <a:latin typeface="微软雅黑" panose="020B0503020204020204" pitchFamily="34" charset="-122"/>
                <a:ea typeface="微软雅黑" panose="020B0503020204020204" pitchFamily="34" charset="-122"/>
              </a:rPr>
              <a:t>Mylar</a:t>
            </a:r>
            <a:r>
              <a:rPr lang="zh-CN" altLang="en-US" sz="2800" b="1" spc="360" dirty="0">
                <a:solidFill>
                  <a:schemeClr val="accent1"/>
                </a:solidFill>
                <a:uFillTx/>
                <a:latin typeface="微软雅黑" panose="020B0503020204020204" pitchFamily="34" charset="-122"/>
                <a:ea typeface="微软雅黑" panose="020B0503020204020204" pitchFamily="34" charset="-122"/>
              </a:rPr>
              <a:t>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（Core wrap Mylar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2" name="表格 11"/>
          <p:cNvGraphicFramePr/>
          <p:nvPr>
            <p:custDataLst>
              <p:tags r:id="rId2"/>
            </p:custDataLst>
          </p:nvPr>
        </p:nvGraphicFramePr>
        <p:xfrm>
          <a:off x="3456305" y="1035050"/>
          <a:ext cx="8436610" cy="5149215"/>
        </p:xfrm>
        <a:graphic>
          <a:graphicData uri="http://schemas.openxmlformats.org/drawingml/2006/table">
            <a:tbl>
              <a:tblPr firstRow="1" bandRow="1">
                <a:tableStyleId>{5C22544A-7EE6-4342-B048-85BDC9FD1C3A}</a:tableStyleId>
              </a:tblPr>
              <a:tblGrid>
                <a:gridCol w="2576195"/>
                <a:gridCol w="5860415"/>
              </a:tblGrid>
              <a:tr h="1158240">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　该设备实现软包装锂电池自动贴mylar功能，采用机电一体化系统，完成软包装锂电池自动上料、卷膜自动出膜切断、电池自动定位、膜放置到包膜工位、自动包膜，不划伤电池。该设备机械调节适应本规格书电芯厚度，进行相应调节、触摸屏设置及更换相应的膜可适应电芯的长宽规格，能完成本规格书的不同规格电芯的自动包膜。</a:t>
                      </a:r>
                      <a:endParaRPr lang="zh-CN" altLang="en-US" sz="1000" b="0">
                        <a:solidFill>
                          <a:schemeClr val="tx1"/>
                        </a:solidFill>
                      </a:endParaRPr>
                    </a:p>
                    <a:p>
                      <a:pPr algn="l">
                        <a:lnSpc>
                          <a:spcPct val="100000"/>
                        </a:lnSpc>
                        <a:buNone/>
                      </a:pPr>
                      <a:r>
                        <a:rPr lang="zh-CN" altLang="en-US" sz="1000" b="0">
                          <a:solidFill>
                            <a:schemeClr val="tx1"/>
                          </a:solidFill>
                        </a:rPr>
                        <a:t>The device implements the mylar function of flexible packaging lithium battery automatically. It adopts the mechatronics system to complete the automatic loading of flexible packaging lithium battery, automatic rolling film cutting, automatic positioning of battery, film placement to the coating station, automatic coating without scratching the battery. The device is mechanically adjusted to the thickness of the battery cell in this specification, and the corresponding adjustment, touch screen setting and replacement of the corresponding film can adapt to the length and width specifications of the battery cell, and can complete the automatic coating of the different specifications of the battery cell in this specification.</a:t>
                      </a:r>
                      <a:endParaRPr lang="zh-CN" altLang="en-US" sz="1000" b="0">
                        <a:solidFill>
                          <a:schemeClr val="tx1"/>
                        </a:solidFill>
                      </a:endParaRPr>
                    </a:p>
                  </a:txBody>
                  <a:tcPr/>
                </a:tc>
              </a:tr>
              <a:tr h="428625">
                <a:tc>
                  <a:txBody>
                    <a:bodyPr/>
                    <a:p>
                      <a:pPr algn="l">
                        <a:lnSpc>
                          <a:spcPct val="100000"/>
                        </a:lnSpc>
                        <a:buNone/>
                      </a:pPr>
                      <a:r>
                        <a:rPr lang="zh-CN" altLang="en-US" sz="1000"/>
                        <a:t>产品规格</a:t>
                      </a:r>
                      <a:endParaRPr lang="zh-CN" altLang="en-US" sz="1000"/>
                    </a:p>
                    <a:p>
                      <a:pPr algn="l">
                        <a:lnSpc>
                          <a:spcPct val="100000"/>
                        </a:lnSpc>
                        <a:buNone/>
                      </a:pPr>
                      <a:r>
                        <a:rPr lang="zh-CN" altLang="en-US" sz="1000"/>
                        <a:t>Product specification</a:t>
                      </a:r>
                      <a:endParaRPr lang="zh-CN" altLang="en-US" sz="1000"/>
                    </a:p>
                  </a:txBody>
                  <a:tcPr/>
                </a:tc>
                <a:tc>
                  <a:txBody>
                    <a:bodyPr/>
                    <a:p>
                      <a:pPr algn="l">
                        <a:lnSpc>
                          <a:spcPct val="100000"/>
                        </a:lnSpc>
                        <a:buNone/>
                      </a:pPr>
                      <a:r>
                        <a:rPr lang="zh-CN" altLang="en-US" sz="1000"/>
                        <a:t>宽（width）：35-100MM，长（</a:t>
                      </a:r>
                      <a:r>
                        <a:rPr lang="en-US" altLang="zh-CN" sz="1000"/>
                        <a:t>longth</a:t>
                      </a:r>
                      <a:r>
                        <a:rPr lang="zh-CN" altLang="en-US" sz="1000"/>
                        <a:t>）：50-180MM，厚（thickness）：2-10MM；</a:t>
                      </a:r>
                      <a:endParaRPr lang="zh-CN" altLang="en-US" sz="1000"/>
                    </a:p>
                  </a:txBody>
                  <a:tcPr/>
                </a:tc>
              </a:tr>
              <a:tr h="374650">
                <a:tc>
                  <a:txBody>
                    <a:bodyPr/>
                    <a:p>
                      <a:pPr algn="l">
                        <a:lnSpc>
                          <a:spcPct val="100000"/>
                        </a:lnSpc>
                        <a:buNone/>
                      </a:pPr>
                      <a:r>
                        <a:rPr lang="zh-CN" altLang="en-US" sz="1000"/>
                        <a:t>产品合格率</a:t>
                      </a:r>
                      <a:endParaRPr lang="zh-CN" altLang="en-US" sz="1000"/>
                    </a:p>
                    <a:p>
                      <a:pPr algn="l">
                        <a:lnSpc>
                          <a:spcPct val="100000"/>
                        </a:lnSpc>
                        <a:buNone/>
                      </a:pPr>
                      <a:r>
                        <a:rPr lang="zh-CN" altLang="en-US" sz="1000"/>
                        <a:t>Product qualification rate</a:t>
                      </a:r>
                      <a:endParaRPr lang="zh-CN" altLang="en-US" sz="1000"/>
                    </a:p>
                  </a:txBody>
                  <a:tcPr/>
                </a:tc>
                <a:tc>
                  <a:txBody>
                    <a:bodyPr/>
                    <a:p>
                      <a:pPr algn="l">
                        <a:lnSpc>
                          <a:spcPct val="100000"/>
                        </a:lnSpc>
                        <a:buNone/>
                      </a:pPr>
                      <a:r>
                        <a:rPr lang="zh-CN" altLang="en-US" sz="1000"/>
                        <a:t>≥98%；</a:t>
                      </a:r>
                      <a:endParaRPr lang="zh-CN" altLang="en-US" sz="1000"/>
                    </a:p>
                  </a:txBody>
                  <a:tcPr/>
                </a:tc>
              </a:tr>
              <a:tr h="463550">
                <a:tc>
                  <a:txBody>
                    <a:bodyPr/>
                    <a:p>
                      <a:pPr algn="l">
                        <a:lnSpc>
                          <a:spcPct val="100000"/>
                        </a:lnSpc>
                        <a:buNone/>
                      </a:pPr>
                      <a:r>
                        <a:rPr lang="zh-CN" altLang="en-US" sz="1000"/>
                        <a:t>贴膜精度</a:t>
                      </a:r>
                      <a:endParaRPr lang="zh-CN" altLang="en-US" sz="1000"/>
                    </a:p>
                    <a:p>
                      <a:pPr algn="l">
                        <a:lnSpc>
                          <a:spcPct val="100000"/>
                        </a:lnSpc>
                        <a:buNone/>
                      </a:pPr>
                      <a:r>
                        <a:rPr lang="zh-CN" altLang="en-US" sz="1000"/>
                        <a:t>Film precision</a:t>
                      </a:r>
                      <a:endParaRPr lang="zh-CN" altLang="en-US" sz="1000"/>
                    </a:p>
                  </a:txBody>
                  <a:tcPr/>
                </a:tc>
                <a:tc>
                  <a:txBody>
                    <a:bodyPr/>
                    <a:p>
                      <a:pPr algn="l">
                        <a:lnSpc>
                          <a:spcPct val="100000"/>
                        </a:lnSpc>
                        <a:buNone/>
                      </a:pPr>
                      <a:r>
                        <a:rPr lang="zh-CN" altLang="en-US" sz="1000"/>
                        <a:t>±0.5MM ；</a:t>
                      </a:r>
                      <a:endParaRPr lang="zh-CN" altLang="en-US" sz="1000"/>
                    </a:p>
                  </a:txBody>
                  <a:tcPr/>
                </a:tc>
              </a:tr>
              <a:tr h="488950">
                <a:tc>
                  <a:txBody>
                    <a:bodyPr/>
                    <a:p>
                      <a:pPr algn="l">
                        <a:lnSpc>
                          <a:spcPct val="100000"/>
                        </a:lnSpc>
                        <a:buNone/>
                      </a:pPr>
                      <a:r>
                        <a:rPr lang="zh-CN" altLang="en-US" sz="1000"/>
                        <a:t>设备产能</a:t>
                      </a:r>
                      <a:endParaRPr lang="zh-CN" altLang="en-US" sz="1000"/>
                    </a:p>
                    <a:p>
                      <a:pPr algn="l">
                        <a:lnSpc>
                          <a:spcPct val="100000"/>
                        </a:lnSpc>
                        <a:buNone/>
                      </a:pPr>
                      <a:r>
                        <a:rPr lang="zh-CN" altLang="en-US" sz="1000"/>
                        <a:t>Equipment capacity</a:t>
                      </a:r>
                      <a:endParaRPr lang="zh-CN" altLang="en-US" sz="1000"/>
                    </a:p>
                  </a:txBody>
                  <a:tcPr/>
                </a:tc>
                <a:tc>
                  <a:txBody>
                    <a:bodyPr/>
                    <a:p>
                      <a:pPr algn="l">
                        <a:lnSpc>
                          <a:spcPct val="100000"/>
                        </a:lnSpc>
                        <a:buNone/>
                      </a:pPr>
                      <a:r>
                        <a:rPr lang="zh-CN" altLang="en-US" sz="1000"/>
                        <a:t>20PPM；</a:t>
                      </a:r>
                      <a:endParaRPr lang="zh-CN" altLang="en-US" sz="1000"/>
                    </a:p>
                  </a:txBody>
                  <a:tcPr/>
                </a:tc>
              </a:tr>
              <a:tr h="428625">
                <a:tc>
                  <a:txBody>
                    <a:bodyPr/>
                    <a:p>
                      <a:pPr algn="l">
                        <a:lnSpc>
                          <a:spcPct val="100000"/>
                        </a:lnSpc>
                        <a:buNone/>
                      </a:pPr>
                      <a:r>
                        <a:rPr lang="zh-CN" altLang="en-US" sz="1000"/>
                        <a:t>设备故障率</a:t>
                      </a:r>
                      <a:endParaRPr lang="zh-CN" altLang="en-US" sz="1000"/>
                    </a:p>
                    <a:p>
                      <a:pPr algn="l">
                        <a:lnSpc>
                          <a:spcPct val="100000"/>
                        </a:lnSpc>
                        <a:buNone/>
                      </a:pPr>
                      <a:r>
                        <a:rPr lang="zh-CN" altLang="en-US" sz="1000"/>
                        <a:t>Equipment failure rate</a:t>
                      </a:r>
                      <a:endParaRPr lang="zh-CN" altLang="en-US" sz="1000"/>
                    </a:p>
                  </a:txBody>
                  <a:tcPr/>
                </a:tc>
                <a:tc>
                  <a:txBody>
                    <a:bodyPr/>
                    <a:p>
                      <a:pPr algn="l">
                        <a:lnSpc>
                          <a:spcPct val="100000"/>
                        </a:lnSpc>
                        <a:buNone/>
                      </a:pPr>
                      <a:r>
                        <a:rPr lang="zh-CN" altLang="en-US" sz="1000"/>
                        <a:t>≤5%</a:t>
                      </a:r>
                      <a:endParaRPr lang="zh-CN" altLang="en-US" sz="1000"/>
                    </a:p>
                  </a:txBody>
                  <a:tcPr/>
                </a:tc>
              </a:tr>
              <a:tr h="429260">
                <a:tc>
                  <a:txBody>
                    <a:bodyPr/>
                    <a:p>
                      <a:pPr algn="l">
                        <a:lnSpc>
                          <a:spcPct val="100000"/>
                        </a:lnSpc>
                        <a:buNone/>
                      </a:pPr>
                      <a:r>
                        <a:rPr lang="zh-CN" altLang="en-US" sz="1000"/>
                        <a:t>真空</a:t>
                      </a:r>
                      <a:endParaRPr lang="zh-CN" altLang="en-US" sz="1000"/>
                    </a:p>
                    <a:p>
                      <a:pPr algn="l">
                        <a:lnSpc>
                          <a:spcPct val="100000"/>
                        </a:lnSpc>
                        <a:buNone/>
                      </a:pPr>
                      <a:r>
                        <a:rPr lang="zh-CN" altLang="en-US" sz="1000"/>
                        <a:t>vacuum</a:t>
                      </a:r>
                      <a:endParaRPr lang="zh-CN" altLang="en-US" sz="1000"/>
                    </a:p>
                  </a:txBody>
                  <a:tcPr/>
                </a:tc>
                <a:tc>
                  <a:txBody>
                    <a:bodyPr/>
                    <a:p>
                      <a:pPr algn="l">
                        <a:lnSpc>
                          <a:spcPct val="100000"/>
                        </a:lnSpc>
                        <a:buNone/>
                      </a:pPr>
                      <a:r>
                        <a:rPr lang="zh-CN" altLang="en-US" sz="1000"/>
                        <a:t>-84Kpa — -50Kpa；</a:t>
                      </a:r>
                      <a:endParaRPr lang="zh-CN" altLang="en-US" sz="1000"/>
                    </a:p>
                  </a:txBody>
                  <a:tcPr/>
                </a:tc>
              </a:tr>
              <a:tr h="593725">
                <a:tc>
                  <a:txBody>
                    <a:bodyPr/>
                    <a:p>
                      <a:pPr algn="l">
                        <a:lnSpc>
                          <a:spcPct val="100000"/>
                        </a:lnSpc>
                        <a:buNone/>
                      </a:pPr>
                      <a:r>
                        <a:rPr lang="zh-CN" altLang="en-US" sz="1000"/>
                        <a:t>压缩空气</a:t>
                      </a:r>
                      <a:endParaRPr lang="zh-CN" altLang="en-US" sz="1000"/>
                    </a:p>
                    <a:p>
                      <a:pPr algn="l">
                        <a:lnSpc>
                          <a:spcPct val="100000"/>
                        </a:lnSpc>
                        <a:buNone/>
                      </a:pPr>
                      <a:r>
                        <a:rPr lang="zh-CN" altLang="en-US" sz="1000"/>
                        <a:t>Compressed air</a:t>
                      </a:r>
                      <a:endParaRPr lang="zh-CN" altLang="en-US" sz="1000"/>
                    </a:p>
                  </a:txBody>
                  <a:tcPr/>
                </a:tc>
                <a:tc>
                  <a:txBody>
                    <a:bodyPr/>
                    <a:p>
                      <a:pPr algn="l">
                        <a:lnSpc>
                          <a:spcPct val="100000"/>
                        </a:lnSpc>
                        <a:buNone/>
                      </a:pPr>
                      <a:r>
                        <a:rPr lang="zh-CN" altLang="en-US" sz="1000"/>
                        <a:t>压力为0.5 — 0.7Mpa；</a:t>
                      </a:r>
                      <a:endParaRPr lang="zh-CN" altLang="en-US" sz="1000"/>
                    </a:p>
                    <a:p>
                      <a:pPr algn="l">
                        <a:lnSpc>
                          <a:spcPct val="100000"/>
                        </a:lnSpc>
                        <a:buNone/>
                      </a:pPr>
                      <a:r>
                        <a:rPr lang="zh-CN" altLang="en-US" sz="1000"/>
                        <a:t>The pressure is 0.5-0.7mpa;</a:t>
                      </a:r>
                      <a:endParaRPr lang="zh-CN" altLang="en-US" sz="1000"/>
                    </a:p>
                  </a:txBody>
                  <a:tcPr/>
                </a:tc>
              </a:tr>
            </a:tbl>
          </a:graphicData>
        </a:graphic>
      </p:graphicFrame>
      <p:pic>
        <p:nvPicPr>
          <p:cNvPr id="4" name="图片 3" descr="C:/Users/yxf/Desktop/30.jpg30"/>
          <p:cNvPicPr>
            <a:picLocks noChangeAspect="1"/>
          </p:cNvPicPr>
          <p:nvPr/>
        </p:nvPicPr>
        <p:blipFill>
          <a:blip r:embed="rId3"/>
          <a:srcRect t="9" b="9"/>
          <a:stretch>
            <a:fillRect/>
          </a:stretch>
        </p:blipFill>
        <p:spPr>
          <a:xfrm>
            <a:off x="85725" y="1900555"/>
            <a:ext cx="3345180" cy="334518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sz="2800" b="1" spc="360" dirty="0">
                <a:solidFill>
                  <a:schemeClr val="accent1"/>
                </a:solidFill>
                <a:uFillTx/>
                <a:latin typeface="微软雅黑" panose="020B0503020204020204" pitchFamily="34" charset="-122"/>
                <a:ea typeface="微软雅黑" panose="020B0503020204020204" pitchFamily="34" charset="-122"/>
              </a:rPr>
              <a:t>密封钉焊接</a:t>
            </a:r>
            <a:r>
              <a:rPr lang="zh-CN" altLang="en-US" sz="2800" b="1" spc="360" dirty="0">
                <a:solidFill>
                  <a:schemeClr val="accent1"/>
                </a:solidFill>
                <a:uFillTx/>
                <a:latin typeface="微软雅黑" panose="020B0503020204020204" pitchFamily="34" charset="-122"/>
                <a:ea typeface="微软雅黑" panose="020B0503020204020204" pitchFamily="34" charset="-122"/>
              </a:rPr>
              <a:t>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（Seal nail welding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2" name="表格 11"/>
          <p:cNvGraphicFramePr/>
          <p:nvPr>
            <p:custDataLst>
              <p:tags r:id="rId2"/>
            </p:custDataLst>
          </p:nvPr>
        </p:nvGraphicFramePr>
        <p:xfrm>
          <a:off x="3456305" y="1374775"/>
          <a:ext cx="8436610" cy="4856480"/>
        </p:xfrm>
        <a:graphic>
          <a:graphicData uri="http://schemas.openxmlformats.org/drawingml/2006/table">
            <a:tbl>
              <a:tblPr firstRow="1" bandRow="1">
                <a:tableStyleId>{5C22544A-7EE6-4342-B048-85BDC9FD1C3A}</a:tableStyleId>
              </a:tblPr>
              <a:tblGrid>
                <a:gridCol w="2576195"/>
                <a:gridCol w="5860415"/>
              </a:tblGrid>
              <a:tr h="1932305">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●焊接前激光清洗，去除氧化层和脏污，提升焊接品质</a:t>
                      </a:r>
                      <a:endParaRPr lang="zh-CN" altLang="en-US" sz="1000" b="0">
                        <a:solidFill>
                          <a:schemeClr val="tx1"/>
                        </a:solidFill>
                      </a:endParaRPr>
                    </a:p>
                    <a:p>
                      <a:pPr algn="l">
                        <a:lnSpc>
                          <a:spcPct val="100000"/>
                        </a:lnSpc>
                        <a:buNone/>
                      </a:pPr>
                      <a:r>
                        <a:rPr lang="zh-CN" altLang="en-US" sz="1000" b="0">
                          <a:solidFill>
                            <a:schemeClr val="tx1"/>
                          </a:solidFill>
                        </a:rPr>
                        <a:t>●密封钉插入、密封钉焊接工位带有CCD补正功能</a:t>
                      </a:r>
                      <a:endParaRPr lang="zh-CN" altLang="en-US" sz="1000" b="0">
                        <a:solidFill>
                          <a:schemeClr val="tx1"/>
                        </a:solidFill>
                      </a:endParaRPr>
                    </a:p>
                    <a:p>
                      <a:pPr algn="l">
                        <a:lnSpc>
                          <a:spcPct val="100000"/>
                        </a:lnSpc>
                        <a:buNone/>
                      </a:pPr>
                      <a:r>
                        <a:rPr lang="zh-CN" altLang="en-US" sz="1000" b="0">
                          <a:solidFill>
                            <a:schemeClr val="tx1"/>
                          </a:solidFill>
                        </a:rPr>
                        <a:t>●焊接头XYZ 方向可调，三轴位置程序控制，可设参数，离焦量可通过触摸屏控制</a:t>
                      </a:r>
                      <a:endParaRPr lang="zh-CN" altLang="en-US" sz="1000" b="0">
                        <a:solidFill>
                          <a:schemeClr val="tx1"/>
                        </a:solidFill>
                      </a:endParaRPr>
                    </a:p>
                    <a:p>
                      <a:pPr algn="l">
                        <a:lnSpc>
                          <a:spcPct val="100000"/>
                        </a:lnSpc>
                        <a:buNone/>
                      </a:pPr>
                      <a:r>
                        <a:rPr lang="zh-CN" altLang="en-US" sz="1000" b="0">
                          <a:solidFill>
                            <a:schemeClr val="tx1"/>
                          </a:solidFill>
                        </a:rPr>
                        <a:t>●焊接工位带有保护镜片，同轴保护气和除尘</a:t>
                      </a:r>
                      <a:endParaRPr lang="zh-CN" altLang="en-US" sz="1000" b="0">
                        <a:solidFill>
                          <a:schemeClr val="tx1"/>
                        </a:solidFill>
                      </a:endParaRPr>
                    </a:p>
                    <a:p>
                      <a:pPr algn="l">
                        <a:lnSpc>
                          <a:spcPct val="100000"/>
                        </a:lnSpc>
                        <a:buNone/>
                      </a:pPr>
                      <a:r>
                        <a:rPr lang="zh-CN" altLang="en-US" sz="1000" b="0">
                          <a:solidFill>
                            <a:schemeClr val="tx1"/>
                          </a:solidFill>
                        </a:rPr>
                        <a:t>●产品兼容性广，可实现产品快速换型</a:t>
                      </a:r>
                      <a:endParaRPr lang="zh-CN" altLang="en-US" sz="1000" b="0">
                        <a:solidFill>
                          <a:schemeClr val="tx1"/>
                        </a:solidFill>
                      </a:endParaRPr>
                    </a:p>
                    <a:p>
                      <a:pPr algn="l">
                        <a:lnSpc>
                          <a:spcPct val="100000"/>
                        </a:lnSpc>
                        <a:buNone/>
                      </a:pPr>
                      <a:r>
                        <a:rPr lang="zh-CN" altLang="en-US" sz="1000" b="0">
                          <a:solidFill>
                            <a:schemeClr val="tx1"/>
                          </a:solidFill>
                        </a:rPr>
                        <a:t>●Laser cleaning before welding, remove oxide layer and dirt, improve welding quality</a:t>
                      </a:r>
                      <a:endParaRPr lang="zh-CN" altLang="en-US" sz="1000" b="0">
                        <a:solidFill>
                          <a:schemeClr val="tx1"/>
                        </a:solidFill>
                      </a:endParaRPr>
                    </a:p>
                    <a:p>
                      <a:pPr algn="l">
                        <a:lnSpc>
                          <a:spcPct val="100000"/>
                        </a:lnSpc>
                        <a:buNone/>
                      </a:pPr>
                      <a:r>
                        <a:rPr lang="zh-CN" altLang="en-US" sz="1000" b="0">
                          <a:solidFill>
                            <a:schemeClr val="tx1"/>
                          </a:solidFill>
                        </a:rPr>
                        <a:t>●Sealing nail insertion, sealing nail welding station with CCD correction function</a:t>
                      </a:r>
                      <a:endParaRPr lang="zh-CN" altLang="en-US" sz="1000" b="0">
                        <a:solidFill>
                          <a:schemeClr val="tx1"/>
                        </a:solidFill>
                      </a:endParaRPr>
                    </a:p>
                    <a:p>
                      <a:pPr algn="l">
                        <a:lnSpc>
                          <a:spcPct val="100000"/>
                        </a:lnSpc>
                        <a:buNone/>
                      </a:pPr>
                      <a:r>
                        <a:rPr lang="zh-CN" altLang="en-US" sz="1000" b="0">
                          <a:solidFill>
                            <a:schemeClr val="tx1"/>
                          </a:solidFill>
                        </a:rPr>
                        <a:t>●The X, Y, and Z directions of the welding head are adjustable, program controls three-axis position, </a:t>
                      </a:r>
                      <a:endParaRPr lang="zh-CN" altLang="en-US" sz="1000" b="0">
                        <a:solidFill>
                          <a:schemeClr val="tx1"/>
                        </a:solidFill>
                      </a:endParaRPr>
                    </a:p>
                    <a:p>
                      <a:pPr algn="l">
                        <a:lnSpc>
                          <a:spcPct val="100000"/>
                        </a:lnSpc>
                        <a:buNone/>
                      </a:pPr>
                      <a:r>
                        <a:rPr lang="zh-CN" altLang="en-US" sz="1000" b="0">
                          <a:solidFill>
                            <a:schemeClr val="tx1"/>
                          </a:solidFill>
                        </a:rPr>
                        <a:t> parameters can be set, and the amount of defocus can be controlled through the touch screen</a:t>
                      </a:r>
                      <a:endParaRPr lang="zh-CN" altLang="en-US" sz="1000" b="0">
                        <a:solidFill>
                          <a:schemeClr val="tx1"/>
                        </a:solidFill>
                      </a:endParaRPr>
                    </a:p>
                    <a:p>
                      <a:pPr algn="l">
                        <a:lnSpc>
                          <a:spcPct val="100000"/>
                        </a:lnSpc>
                        <a:buNone/>
                      </a:pPr>
                      <a:r>
                        <a:rPr lang="zh-CN" altLang="en-US" sz="1000" b="0">
                          <a:solidFill>
                            <a:schemeClr val="tx1"/>
                          </a:solidFill>
                        </a:rPr>
                        <a:t>●Welding station has protective lens, coaxial protective gas and dust removal</a:t>
                      </a:r>
                      <a:endParaRPr lang="zh-CN" altLang="en-US" sz="1000" b="0">
                        <a:solidFill>
                          <a:schemeClr val="tx1"/>
                        </a:solidFill>
                      </a:endParaRPr>
                    </a:p>
                    <a:p>
                      <a:pPr algn="l">
                        <a:lnSpc>
                          <a:spcPct val="100000"/>
                        </a:lnSpc>
                        <a:buNone/>
                      </a:pPr>
                      <a:r>
                        <a:rPr lang="zh-CN" altLang="en-US" sz="1000" b="0">
                          <a:solidFill>
                            <a:schemeClr val="tx1"/>
                          </a:solidFill>
                        </a:rPr>
                        <a:t>●Compatible for various kinds, fast-change design</a:t>
                      </a:r>
                      <a:endParaRPr lang="zh-CN" altLang="en-US" sz="1000" b="0">
                        <a:solidFill>
                          <a:schemeClr val="tx1"/>
                        </a:solidFill>
                      </a:endParaRPr>
                    </a:p>
                  </a:txBody>
                  <a:tcPr/>
                </a:tc>
              </a:tr>
              <a:tr h="468630">
                <a:tc>
                  <a:txBody>
                    <a:bodyPr/>
                    <a:p>
                      <a:pPr algn="l">
                        <a:lnSpc>
                          <a:spcPct val="100000"/>
                        </a:lnSpc>
                        <a:buNone/>
                      </a:pPr>
                      <a:r>
                        <a:rPr lang="zh-CN" altLang="en-US" sz="1000"/>
                        <a:t>单机产能</a:t>
                      </a:r>
                      <a:endParaRPr lang="zh-CN" altLang="en-US" sz="1000"/>
                    </a:p>
                    <a:p>
                      <a:pPr algn="l">
                        <a:lnSpc>
                          <a:spcPct val="100000"/>
                        </a:lnSpc>
                        <a:buNone/>
                      </a:pPr>
                      <a:r>
                        <a:rPr lang="zh-CN" altLang="en-US" sz="1000"/>
                        <a:t>Throughput</a:t>
                      </a:r>
                      <a:endParaRPr lang="zh-CN" altLang="en-US" sz="1000"/>
                    </a:p>
                  </a:txBody>
                  <a:tcPr/>
                </a:tc>
                <a:tc>
                  <a:txBody>
                    <a:bodyPr/>
                    <a:p>
                      <a:pPr algn="l">
                        <a:lnSpc>
                          <a:spcPct val="100000"/>
                        </a:lnSpc>
                        <a:buNone/>
                      </a:pPr>
                      <a:r>
                        <a:rPr lang="zh-CN" altLang="en-US" sz="1000"/>
                        <a:t>15PPM（电池直径35mm以下，高度190mm以下）</a:t>
                      </a:r>
                      <a:endParaRPr lang="zh-CN" altLang="en-US" sz="1000"/>
                    </a:p>
                    <a:p>
                      <a:pPr algn="l">
                        <a:lnSpc>
                          <a:spcPct val="100000"/>
                        </a:lnSpc>
                        <a:buNone/>
                      </a:pPr>
                      <a:r>
                        <a:rPr lang="zh-CN" altLang="en-US" sz="1000"/>
                        <a:t>15PPM (dia≤35mm , height ≤190mm)</a:t>
                      </a:r>
                      <a:endParaRPr lang="zh-CN" altLang="en-US" sz="1000"/>
                    </a:p>
                  </a:txBody>
                  <a:tcPr/>
                </a:tc>
              </a:tr>
              <a:tr h="450850">
                <a:tc>
                  <a:txBody>
                    <a:bodyPr/>
                    <a:p>
                      <a:pPr algn="l">
                        <a:lnSpc>
                          <a:spcPct val="100000"/>
                        </a:lnSpc>
                        <a:buNone/>
                      </a:pPr>
                      <a:r>
                        <a:rPr lang="zh-CN" altLang="en-US" sz="1000"/>
                        <a:t>适用电芯尺寸</a:t>
                      </a:r>
                      <a:endParaRPr lang="zh-CN" altLang="en-US" sz="1000"/>
                    </a:p>
                    <a:p>
                      <a:pPr algn="l">
                        <a:lnSpc>
                          <a:spcPct val="100000"/>
                        </a:lnSpc>
                        <a:buNone/>
                      </a:pPr>
                      <a:r>
                        <a:rPr lang="zh-CN" altLang="en-US" sz="1000"/>
                        <a:t>JR size</a:t>
                      </a:r>
                      <a:endParaRPr lang="zh-CN" altLang="en-US" sz="1000"/>
                    </a:p>
                  </a:txBody>
                  <a:tcPr/>
                </a:tc>
                <a:tc>
                  <a:txBody>
                    <a:bodyPr/>
                    <a:p>
                      <a:pPr algn="l">
                        <a:lnSpc>
                          <a:spcPct val="100000"/>
                        </a:lnSpc>
                        <a:buNone/>
                      </a:pPr>
                      <a:r>
                        <a:rPr lang="zh-CN" altLang="en-US" sz="1000"/>
                        <a:t>直径(dia)20-70mm，高度(height)100-300mm</a:t>
                      </a:r>
                      <a:endParaRPr lang="zh-CN" altLang="en-US" sz="1000"/>
                    </a:p>
                  </a:txBody>
                  <a:tcPr/>
                </a:tc>
              </a:tr>
              <a:tr h="932815">
                <a:tc>
                  <a:txBody>
                    <a:bodyPr/>
                    <a:p>
                      <a:pPr algn="l">
                        <a:lnSpc>
                          <a:spcPct val="100000"/>
                        </a:lnSpc>
                        <a:buNone/>
                      </a:pPr>
                      <a:r>
                        <a:rPr lang="zh-CN" altLang="en-US" sz="1000"/>
                        <a:t>焊接重复定位精度</a:t>
                      </a:r>
                      <a:endParaRPr lang="zh-CN" altLang="en-US" sz="1000"/>
                    </a:p>
                    <a:p>
                      <a:pPr algn="l">
                        <a:lnSpc>
                          <a:spcPct val="100000"/>
                        </a:lnSpc>
                        <a:buNone/>
                      </a:pPr>
                      <a:r>
                        <a:rPr lang="zh-CN" altLang="en-US" sz="1000"/>
                        <a:t> Welding repeat positioning accuracy</a:t>
                      </a:r>
                      <a:endParaRPr lang="zh-CN" altLang="en-US" sz="1000"/>
                    </a:p>
                  </a:txBody>
                  <a:tcPr/>
                </a:tc>
                <a:tc>
                  <a:txBody>
                    <a:bodyPr/>
                    <a:p>
                      <a:pPr algn="l">
                        <a:lnSpc>
                          <a:spcPct val="100000"/>
                        </a:lnSpc>
                        <a:buNone/>
                      </a:pPr>
                      <a:r>
                        <a:rPr lang="zh-CN" altLang="en-US" sz="1000"/>
                        <a:t>±0.05mm</a:t>
                      </a:r>
                      <a:endParaRPr lang="zh-CN" altLang="en-US" sz="1000"/>
                    </a:p>
                  </a:txBody>
                  <a:tcPr/>
                </a:tc>
              </a:tr>
              <a:tr h="603250">
                <a:tc>
                  <a:txBody>
                    <a:bodyPr/>
                    <a:p>
                      <a:pPr algn="l">
                        <a:lnSpc>
                          <a:spcPct val="100000"/>
                        </a:lnSpc>
                        <a:buNone/>
                      </a:pPr>
                      <a:r>
                        <a:rPr lang="zh-CN" altLang="en-US" sz="1000"/>
                        <a:t>离焦量调节范围</a:t>
                      </a:r>
                      <a:endParaRPr lang="zh-CN" altLang="en-US" sz="1000"/>
                    </a:p>
                    <a:p>
                      <a:pPr algn="l">
                        <a:lnSpc>
                          <a:spcPct val="100000"/>
                        </a:lnSpc>
                        <a:buNone/>
                      </a:pPr>
                      <a:r>
                        <a:rPr lang="zh-CN" altLang="en-US" sz="1000"/>
                        <a:t> Defocusing amount</a:t>
                      </a:r>
                      <a:endParaRPr lang="zh-CN" altLang="en-US" sz="1000"/>
                    </a:p>
                  </a:txBody>
                  <a:tcPr/>
                </a:tc>
                <a:tc>
                  <a:txBody>
                    <a:bodyPr/>
                    <a:p>
                      <a:pPr algn="l">
                        <a:lnSpc>
                          <a:spcPct val="100000"/>
                        </a:lnSpc>
                        <a:buNone/>
                      </a:pPr>
                      <a:r>
                        <a:rPr lang="zh-CN" altLang="en-US" sz="1000"/>
                        <a:t>-5~5mm</a:t>
                      </a:r>
                      <a:endParaRPr lang="zh-CN" altLang="en-US" sz="1000"/>
                    </a:p>
                  </a:txBody>
                  <a:tcPr/>
                </a:tc>
              </a:tr>
              <a:tr h="468630">
                <a:tc>
                  <a:txBody>
                    <a:bodyPr/>
                    <a:p>
                      <a:pPr algn="l">
                        <a:lnSpc>
                          <a:spcPct val="100000"/>
                        </a:lnSpc>
                        <a:buNone/>
                      </a:pPr>
                      <a:r>
                        <a:rPr lang="zh-CN" altLang="en-US" sz="1000"/>
                        <a:t>调节精度</a:t>
                      </a:r>
                      <a:endParaRPr lang="zh-CN" altLang="en-US" sz="1000"/>
                    </a:p>
                    <a:p>
                      <a:pPr algn="l">
                        <a:lnSpc>
                          <a:spcPct val="100000"/>
                        </a:lnSpc>
                        <a:buNone/>
                      </a:pPr>
                      <a:r>
                        <a:rPr lang="zh-CN" altLang="en-US" sz="1000"/>
                        <a:t>Accuracy</a:t>
                      </a:r>
                      <a:endParaRPr lang="zh-CN" altLang="en-US" sz="1000"/>
                    </a:p>
                  </a:txBody>
                  <a:tcPr/>
                </a:tc>
                <a:tc>
                  <a:txBody>
                    <a:bodyPr/>
                    <a:p>
                      <a:pPr algn="l">
                        <a:lnSpc>
                          <a:spcPct val="100000"/>
                        </a:lnSpc>
                        <a:buNone/>
                      </a:pPr>
                      <a:r>
                        <a:rPr lang="zh-CN" altLang="en-US" sz="1000"/>
                        <a:t>0.05mm</a:t>
                      </a:r>
                      <a:endParaRPr lang="zh-CN" altLang="en-US" sz="1000"/>
                    </a:p>
                  </a:txBody>
                  <a:tcPr/>
                </a:tc>
              </a:tr>
            </a:tbl>
          </a:graphicData>
        </a:graphic>
      </p:graphicFrame>
      <p:pic>
        <p:nvPicPr>
          <p:cNvPr id="4" name="图片 3" descr="C:/Users/yxf/Desktop/31.jpg31"/>
          <p:cNvPicPr>
            <a:picLocks noChangeAspect="1"/>
          </p:cNvPicPr>
          <p:nvPr/>
        </p:nvPicPr>
        <p:blipFill>
          <a:blip r:embed="rId3"/>
          <a:srcRect t="40" b="40"/>
          <a:stretch>
            <a:fillRect/>
          </a:stretch>
        </p:blipFill>
        <p:spPr>
          <a:xfrm>
            <a:off x="121285" y="2285365"/>
            <a:ext cx="3212465" cy="209550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sz="2800" b="1" spc="360" dirty="0">
                <a:solidFill>
                  <a:schemeClr val="accent1"/>
                </a:solidFill>
                <a:uFillTx/>
                <a:latin typeface="微软雅黑" panose="020B0503020204020204" pitchFamily="34" charset="-122"/>
                <a:ea typeface="微软雅黑" panose="020B0503020204020204" pitchFamily="34" charset="-122"/>
              </a:rPr>
              <a:t>氦检</a:t>
            </a:r>
            <a:r>
              <a:rPr lang="zh-CN" altLang="en-US" sz="2800" b="1" spc="360" dirty="0">
                <a:solidFill>
                  <a:schemeClr val="accent1"/>
                </a:solidFill>
                <a:uFillTx/>
                <a:latin typeface="微软雅黑" panose="020B0503020204020204" pitchFamily="34" charset="-122"/>
                <a:ea typeface="微软雅黑" panose="020B0503020204020204" pitchFamily="34" charset="-122"/>
              </a:rPr>
              <a:t>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（Helium detector）</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2" name="表格 11"/>
          <p:cNvGraphicFramePr/>
          <p:nvPr>
            <p:custDataLst>
              <p:tags r:id="rId2"/>
            </p:custDataLst>
          </p:nvPr>
        </p:nvGraphicFramePr>
        <p:xfrm>
          <a:off x="3456305" y="1106805"/>
          <a:ext cx="8436610" cy="4745355"/>
        </p:xfrm>
        <a:graphic>
          <a:graphicData uri="http://schemas.openxmlformats.org/drawingml/2006/table">
            <a:tbl>
              <a:tblPr firstRow="1" bandRow="1">
                <a:tableStyleId>{5C22544A-7EE6-4342-B048-85BDC9FD1C3A}</a:tableStyleId>
              </a:tblPr>
              <a:tblGrid>
                <a:gridCol w="2576195"/>
                <a:gridCol w="5860415"/>
              </a:tblGrid>
              <a:tr h="1170940">
                <a:tc>
                  <a:txBody>
                    <a:bodyPr/>
                    <a:p>
                      <a:pPr algn="l">
                        <a:lnSpc>
                          <a:spcPct val="100000"/>
                        </a:lnSpc>
                        <a:buNone/>
                      </a:pPr>
                      <a:r>
                        <a:rPr lang="zh-CN" altLang="en-US" sz="1000" b="0">
                          <a:solidFill>
                            <a:schemeClr val="tx1"/>
                          </a:solidFill>
                          <a:sym typeface="+mn-ea"/>
                        </a:rPr>
                        <a:t>原理与应用</a:t>
                      </a:r>
                      <a:endParaRPr lang="zh-CN" altLang="en-US" sz="1000" b="0">
                        <a:solidFill>
                          <a:schemeClr val="tx1"/>
                        </a:solidFill>
                        <a:sym typeface="+mn-ea"/>
                      </a:endParaRPr>
                    </a:p>
                    <a:p>
                      <a:pPr algn="l">
                        <a:lnSpc>
                          <a:spcPct val="100000"/>
                        </a:lnSpc>
                        <a:buNone/>
                      </a:pPr>
                      <a:r>
                        <a:rPr lang="zh-CN" altLang="en-US" sz="1000" b="0">
                          <a:solidFill>
                            <a:schemeClr val="tx1"/>
                          </a:solidFill>
                        </a:rPr>
                        <a:t>Principle and application</a:t>
                      </a:r>
                      <a:endParaRPr lang="zh-CN" altLang="en-US" sz="1000" b="0">
                        <a:solidFill>
                          <a:schemeClr val="tx1"/>
                        </a:solidFill>
                      </a:endParaRPr>
                    </a:p>
                    <a:p>
                      <a:pPr algn="l">
                        <a:lnSpc>
                          <a:spcPct val="200000"/>
                        </a:lnSpc>
                        <a:buNone/>
                      </a:pPr>
                      <a:endParaRPr lang="zh-CN" altLang="en-US" sz="1000" b="0">
                        <a:solidFill>
                          <a:schemeClr val="tx1"/>
                        </a:solidFill>
                      </a:endParaRPr>
                    </a:p>
                  </a:txBody>
                  <a:tcPr/>
                </a:tc>
                <a:tc>
                  <a:txBody>
                    <a:bodyPr/>
                    <a:p>
                      <a:pPr algn="l">
                        <a:lnSpc>
                          <a:spcPct val="100000"/>
                        </a:lnSpc>
                        <a:buNone/>
                      </a:pPr>
                      <a:r>
                        <a:rPr lang="zh-CN" altLang="en-US" sz="1000" b="0">
                          <a:solidFill>
                            <a:schemeClr val="tx1"/>
                          </a:solidFill>
                        </a:rPr>
                        <a:t>该设备实现顶盖激光密封焊接后至烘烤除水的扫码、及 完成电芯正压氦检工作。主要包括：电芯进站扫码 、信息绑定NG 电芯缓存、正压氦检， 一次氦检NG缓存、自动复测等。</a:t>
                      </a:r>
                      <a:endParaRPr lang="zh-CN" altLang="en-US" sz="1000" b="0">
                        <a:solidFill>
                          <a:schemeClr val="tx1"/>
                        </a:solidFill>
                      </a:endParaRPr>
                    </a:p>
                    <a:p>
                      <a:pPr algn="l">
                        <a:lnSpc>
                          <a:spcPct val="100000"/>
                        </a:lnSpc>
                        <a:buNone/>
                      </a:pPr>
                      <a:r>
                        <a:rPr lang="zh-CN" altLang="en-US" sz="1000" b="0">
                          <a:solidFill>
                            <a:schemeClr val="tx1"/>
                          </a:solidFill>
                        </a:rPr>
                        <a:t>The equipment can scan the code from laser seal welding to baking and complete the positive pressure helium test of the battery. It mainly includes: code scanning at station, information binding NG battery cache, positive pressure helium detection, one-time helium detection NG cache, automatic retest and so on.</a:t>
                      </a:r>
                      <a:endParaRPr lang="zh-CN" altLang="en-US" sz="1000" b="0">
                        <a:solidFill>
                          <a:schemeClr val="tx1"/>
                        </a:solidFill>
                      </a:endParaRPr>
                    </a:p>
                  </a:txBody>
                  <a:tcPr/>
                </a:tc>
              </a:tr>
              <a:tr h="428625">
                <a:tc>
                  <a:txBody>
                    <a:bodyPr/>
                    <a:p>
                      <a:pPr algn="l">
                        <a:lnSpc>
                          <a:spcPct val="100000"/>
                        </a:lnSpc>
                        <a:buNone/>
                      </a:pPr>
                      <a:r>
                        <a:rPr lang="zh-CN" altLang="en-US" sz="1000"/>
                        <a:t>产能</a:t>
                      </a:r>
                      <a:endParaRPr lang="zh-CN" altLang="en-US" sz="1000"/>
                    </a:p>
                  </a:txBody>
                  <a:tcPr/>
                </a:tc>
                <a:tc>
                  <a:txBody>
                    <a:bodyPr/>
                    <a:p>
                      <a:pPr algn="l">
                        <a:lnSpc>
                          <a:spcPct val="100000"/>
                        </a:lnSpc>
                        <a:buNone/>
                      </a:pPr>
                      <a:r>
                        <a:rPr lang="en-US" altLang="zh-CN" sz="1000"/>
                        <a:t>≥12ppm</a:t>
                      </a:r>
                      <a:endParaRPr lang="en-US" altLang="zh-CN" sz="1000"/>
                    </a:p>
                  </a:txBody>
                  <a:tcPr/>
                </a:tc>
              </a:tr>
              <a:tr h="374015">
                <a:tc>
                  <a:txBody>
                    <a:bodyPr/>
                    <a:p>
                      <a:pPr algn="l">
                        <a:lnSpc>
                          <a:spcPct val="100000"/>
                        </a:lnSpc>
                        <a:buNone/>
                      </a:pPr>
                      <a:r>
                        <a:rPr lang="zh-CN" altLang="en-US" sz="1000"/>
                        <a:t>检测时密封腔体内真空度</a:t>
                      </a:r>
                      <a:endParaRPr lang="zh-CN" altLang="en-US" sz="1000"/>
                    </a:p>
                  </a:txBody>
                  <a:tcPr/>
                </a:tc>
                <a:tc>
                  <a:txBody>
                    <a:bodyPr/>
                    <a:p>
                      <a:pPr algn="l">
                        <a:lnSpc>
                          <a:spcPct val="100000"/>
                        </a:lnSpc>
                        <a:buNone/>
                      </a:pPr>
                      <a:r>
                        <a:rPr lang="zh-CN" altLang="en-US" sz="1000"/>
                        <a:t>≤40Pa;</a:t>
                      </a:r>
                      <a:endParaRPr lang="zh-CN" altLang="en-US" sz="1000"/>
                    </a:p>
                  </a:txBody>
                  <a:tcPr/>
                </a:tc>
              </a:tr>
              <a:tr h="413385">
                <a:tc>
                  <a:txBody>
                    <a:bodyPr/>
                    <a:p>
                      <a:pPr algn="l">
                        <a:lnSpc>
                          <a:spcPct val="100000"/>
                        </a:lnSpc>
                        <a:buNone/>
                      </a:pPr>
                      <a:r>
                        <a:rPr lang="zh-CN" altLang="en-US" sz="1000"/>
                        <a:t>真空泵</a:t>
                      </a:r>
                      <a:endParaRPr lang="zh-CN" altLang="en-US" sz="1000"/>
                    </a:p>
                  </a:txBody>
                  <a:tcPr/>
                </a:tc>
                <a:tc>
                  <a:txBody>
                    <a:bodyPr/>
                    <a:p>
                      <a:pPr algn="l">
                        <a:lnSpc>
                          <a:spcPct val="100000"/>
                        </a:lnSpc>
                        <a:buNone/>
                      </a:pPr>
                      <a:r>
                        <a:rPr lang="zh-CN" altLang="en-US" sz="1000"/>
                        <a:t>极限真空度≤5Pa，抽速≥250L/min，抽真空时间≤8s;</a:t>
                      </a:r>
                      <a:endParaRPr lang="zh-CN" altLang="en-US" sz="1000"/>
                    </a:p>
                    <a:p>
                      <a:pPr algn="l">
                        <a:lnSpc>
                          <a:spcPct val="100000"/>
                        </a:lnSpc>
                        <a:buNone/>
                      </a:pPr>
                      <a:r>
                        <a:rPr lang="zh-CN" altLang="en-US" sz="1000"/>
                        <a:t>Limit vacuum ≤5Pa, pumping speed ≥250L/min, pumping time ≤8s;</a:t>
                      </a:r>
                      <a:endParaRPr lang="zh-CN" altLang="en-US" sz="1000"/>
                    </a:p>
                  </a:txBody>
                  <a:tcPr/>
                </a:tc>
              </a:tr>
              <a:tr h="313055">
                <a:tc>
                  <a:txBody>
                    <a:bodyPr/>
                    <a:p>
                      <a:pPr algn="l">
                        <a:lnSpc>
                          <a:spcPct val="100000"/>
                        </a:lnSpc>
                        <a:buNone/>
                      </a:pPr>
                      <a:r>
                        <a:rPr lang="zh-CN" altLang="en-US" sz="1000"/>
                        <a:t>最小可检漏率</a:t>
                      </a:r>
                      <a:endParaRPr lang="zh-CN" altLang="en-US" sz="1000"/>
                    </a:p>
                  </a:txBody>
                  <a:tcPr/>
                </a:tc>
                <a:tc>
                  <a:txBody>
                    <a:bodyPr/>
                    <a:p>
                      <a:pPr algn="l">
                        <a:lnSpc>
                          <a:spcPct val="100000"/>
                        </a:lnSpc>
                        <a:buNone/>
                      </a:pPr>
                      <a:r>
                        <a:rPr lang="zh-CN" altLang="en-US" sz="1000"/>
                        <a:t>5.0×10-13 Pa·m³/s;</a:t>
                      </a:r>
                      <a:endParaRPr lang="zh-CN" altLang="en-US" sz="1000"/>
                    </a:p>
                  </a:txBody>
                  <a:tcPr/>
                </a:tc>
              </a:tr>
              <a:tr h="428625">
                <a:tc>
                  <a:txBody>
                    <a:bodyPr/>
                    <a:p>
                      <a:pPr algn="l">
                        <a:lnSpc>
                          <a:spcPct val="100000"/>
                        </a:lnSpc>
                        <a:buNone/>
                      </a:pPr>
                      <a:r>
                        <a:rPr lang="zh-CN" altLang="en-US" sz="1000"/>
                        <a:t>漏率显示范围</a:t>
                      </a:r>
                      <a:endParaRPr lang="zh-CN" altLang="en-US" sz="1000"/>
                    </a:p>
                  </a:txBody>
                  <a:tcPr/>
                </a:tc>
                <a:tc>
                  <a:txBody>
                    <a:bodyPr/>
                    <a:p>
                      <a:pPr algn="l">
                        <a:lnSpc>
                          <a:spcPct val="100000"/>
                        </a:lnSpc>
                        <a:buNone/>
                      </a:pPr>
                      <a:r>
                        <a:rPr lang="zh-CN" altLang="en-US" sz="1000"/>
                        <a:t>5.0×10-13 Pa·m³/s～1.0×10-3 Pa·m³/s;</a:t>
                      </a:r>
                      <a:endParaRPr lang="zh-CN" altLang="en-US" sz="1000"/>
                    </a:p>
                  </a:txBody>
                  <a:tcPr/>
                </a:tc>
              </a:tr>
              <a:tr h="429260">
                <a:tc>
                  <a:txBody>
                    <a:bodyPr/>
                    <a:p>
                      <a:pPr algn="l">
                        <a:lnSpc>
                          <a:spcPct val="100000"/>
                        </a:lnSpc>
                        <a:buNone/>
                      </a:pPr>
                      <a:r>
                        <a:rPr lang="zh-CN" altLang="en-US" sz="1000"/>
                        <a:t>响应时间</a:t>
                      </a:r>
                      <a:endParaRPr lang="zh-CN" altLang="en-US" sz="1000"/>
                    </a:p>
                  </a:txBody>
                  <a:tcPr/>
                </a:tc>
                <a:tc>
                  <a:txBody>
                    <a:bodyPr/>
                    <a:p>
                      <a:pPr algn="l">
                        <a:lnSpc>
                          <a:spcPct val="100000"/>
                        </a:lnSpc>
                        <a:buNone/>
                      </a:pPr>
                      <a:r>
                        <a:rPr lang="zh-CN" altLang="en-US" sz="1000"/>
                        <a:t>≤1s</a:t>
                      </a:r>
                      <a:endParaRPr lang="zh-CN" altLang="en-US" sz="1000"/>
                    </a:p>
                  </a:txBody>
                  <a:tcPr/>
                </a:tc>
              </a:tr>
              <a:tr h="593725">
                <a:tc>
                  <a:txBody>
                    <a:bodyPr/>
                    <a:p>
                      <a:pPr algn="l">
                        <a:lnSpc>
                          <a:spcPct val="100000"/>
                        </a:lnSpc>
                        <a:buNone/>
                      </a:pPr>
                      <a:r>
                        <a:rPr lang="zh-CN" altLang="en-US" sz="1000"/>
                        <a:t>氦质谱仪启动时间</a:t>
                      </a:r>
                      <a:endParaRPr lang="zh-CN" altLang="en-US" sz="1000"/>
                    </a:p>
                  </a:txBody>
                  <a:tcPr/>
                </a:tc>
                <a:tc>
                  <a:txBody>
                    <a:bodyPr/>
                    <a:p>
                      <a:pPr algn="l">
                        <a:lnSpc>
                          <a:spcPct val="100000"/>
                        </a:lnSpc>
                        <a:buNone/>
                      </a:pPr>
                      <a:r>
                        <a:rPr lang="zh-CN" altLang="en-US" sz="1000"/>
                        <a:t>≤2min;</a:t>
                      </a:r>
                      <a:endParaRPr lang="zh-CN" altLang="en-US" sz="1000"/>
                    </a:p>
                  </a:txBody>
                  <a:tcPr/>
                </a:tc>
              </a:tr>
              <a:tr h="593725">
                <a:tc>
                  <a:txBody>
                    <a:bodyPr/>
                    <a:p>
                      <a:pPr algn="l">
                        <a:lnSpc>
                          <a:spcPct val="100000"/>
                        </a:lnSpc>
                        <a:buNone/>
                      </a:pPr>
                      <a:r>
                        <a:rPr lang="zh-CN" altLang="en-US" sz="1000"/>
                        <a:t>检漏口最高压力</a:t>
                      </a:r>
                      <a:endParaRPr lang="zh-CN" altLang="en-US" sz="1000"/>
                    </a:p>
                  </a:txBody>
                  <a:tcPr/>
                </a:tc>
                <a:tc>
                  <a:txBody>
                    <a:bodyPr/>
                    <a:p>
                      <a:pPr algn="l">
                        <a:lnSpc>
                          <a:spcPct val="100000"/>
                        </a:lnSpc>
                        <a:buNone/>
                      </a:pPr>
                      <a:r>
                        <a:rPr lang="zh-CN" altLang="en-US" sz="1000"/>
                        <a:t>1500Pa;</a:t>
                      </a:r>
                      <a:endParaRPr lang="zh-CN" altLang="en-US" sz="1000"/>
                    </a:p>
                  </a:txBody>
                  <a:tcPr/>
                </a:tc>
              </a:tr>
            </a:tbl>
          </a:graphicData>
        </a:graphic>
      </p:graphicFrame>
      <p:pic>
        <p:nvPicPr>
          <p:cNvPr id="2" name="图片 1" descr="C:/Users/yxf/Desktop/32.jpg32"/>
          <p:cNvPicPr>
            <a:picLocks noChangeAspect="1"/>
          </p:cNvPicPr>
          <p:nvPr>
            <p:custDataLst>
              <p:tags r:id="rId3"/>
            </p:custDataLst>
          </p:nvPr>
        </p:nvPicPr>
        <p:blipFill>
          <a:blip r:embed="rId4"/>
          <a:srcRect l="11" r="11"/>
          <a:stretch>
            <a:fillRect/>
          </a:stretch>
        </p:blipFill>
        <p:spPr>
          <a:xfrm>
            <a:off x="201295" y="1641475"/>
            <a:ext cx="3259455" cy="286004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8370" b="38483"/>
          <a:stretch>
            <a:fillRect/>
          </a:stretch>
        </p:blipFill>
        <p:spPr>
          <a:xfrm>
            <a:off x="0" y="1514902"/>
            <a:ext cx="12192000" cy="3493827"/>
          </a:xfrm>
          <a:prstGeom prst="rect">
            <a:avLst/>
          </a:prstGeom>
        </p:spPr>
      </p:pic>
      <p:sp>
        <p:nvSpPr>
          <p:cNvPr id="16" name="矩形 15"/>
          <p:cNvSpPr/>
          <p:nvPr/>
        </p:nvSpPr>
        <p:spPr>
          <a:xfrm>
            <a:off x="-1" y="1682368"/>
            <a:ext cx="12192000" cy="3493827"/>
          </a:xfrm>
          <a:prstGeom prst="rect">
            <a:avLst/>
          </a:prstGeom>
          <a:gradFill>
            <a:gsLst>
              <a:gs pos="16000">
                <a:srgbClr val="394454"/>
              </a:gs>
              <a:gs pos="98000">
                <a:srgbClr val="394454">
                  <a:alpha val="4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5" name="组 14"/>
          <p:cNvGrpSpPr/>
          <p:nvPr/>
        </p:nvGrpSpPr>
        <p:grpSpPr>
          <a:xfrm>
            <a:off x="627797" y="832513"/>
            <a:ext cx="3862317" cy="1992574"/>
            <a:chOff x="955343" y="1201002"/>
            <a:chExt cx="3862317" cy="1992574"/>
          </a:xfrm>
          <a:effectLst>
            <a:outerShdw blurRad="50800" dist="76200" dir="5400000" algn="t" rotWithShape="0">
              <a:prstClr val="black">
                <a:alpha val="22000"/>
              </a:prstClr>
            </a:outerShdw>
          </a:effectLst>
        </p:grpSpPr>
        <p:sp>
          <p:nvSpPr>
            <p:cNvPr id="7" name="矩形 6"/>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4" name="三角形 13"/>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7" name="矩形 36"/>
            <p:cNvSpPr/>
            <p:nvPr/>
          </p:nvSpPr>
          <p:spPr>
            <a:xfrm>
              <a:off x="955343" y="3002018"/>
              <a:ext cx="3862317" cy="191557"/>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17" name="文本框 16"/>
          <p:cNvSpPr txBox="1"/>
          <p:nvPr/>
        </p:nvSpPr>
        <p:spPr>
          <a:xfrm>
            <a:off x="1451619" y="1078172"/>
            <a:ext cx="1426210" cy="1445260"/>
          </a:xfrm>
          <a:prstGeom prst="rect">
            <a:avLst/>
          </a:prstGeom>
          <a:noFill/>
        </p:spPr>
        <p:txBody>
          <a:bodyPr wrap="none" rtlCol="0">
            <a:spAutoFit/>
          </a:bodyPr>
          <a:lstStyle/>
          <a:p>
            <a:r>
              <a:rPr kumimoji="1" lang="en-US" altLang="zh-CN" sz="8800">
                <a:solidFill>
                  <a:schemeClr val="bg1"/>
                </a:solidFill>
                <a:cs typeface="+mn-ea"/>
                <a:sym typeface="+mn-lt"/>
              </a:rPr>
              <a:t>06</a:t>
            </a:r>
            <a:endParaRPr kumimoji="1" lang="zh-CN" altLang="en-US" sz="8800">
              <a:solidFill>
                <a:schemeClr val="bg1"/>
              </a:solidFill>
              <a:cs typeface="+mn-ea"/>
              <a:sym typeface="+mn-lt"/>
            </a:endParaRPr>
          </a:p>
        </p:txBody>
      </p:sp>
      <p:sp>
        <p:nvSpPr>
          <p:cNvPr id="18" name="文本框 17"/>
          <p:cNvSpPr txBox="1"/>
          <p:nvPr/>
        </p:nvSpPr>
        <p:spPr>
          <a:xfrm rot="16200000">
            <a:off x="2699428" y="1704120"/>
            <a:ext cx="1160475" cy="261610"/>
          </a:xfrm>
          <a:prstGeom prst="rect">
            <a:avLst/>
          </a:prstGeom>
          <a:noFill/>
        </p:spPr>
        <p:txBody>
          <a:bodyPr wrap="square" rtlCol="0">
            <a:spAutoFit/>
          </a:bodyPr>
          <a:lstStyle/>
          <a:p>
            <a:pPr algn="dist"/>
            <a:r>
              <a:rPr kumimoji="1" lang="en-US" altLang="zh-CN" sz="1100">
                <a:solidFill>
                  <a:schemeClr val="bg1"/>
                </a:solidFill>
                <a:cs typeface="+mn-ea"/>
                <a:sym typeface="+mn-lt"/>
              </a:rPr>
              <a:t>PART </a:t>
            </a:r>
            <a:endParaRPr kumimoji="1" lang="zh-CN" altLang="en-US" sz="1100">
              <a:solidFill>
                <a:schemeClr val="bg1"/>
              </a:solidFill>
              <a:cs typeface="+mn-ea"/>
              <a:sym typeface="+mn-lt"/>
            </a:endParaRPr>
          </a:p>
        </p:txBody>
      </p:sp>
      <p:sp>
        <p:nvSpPr>
          <p:cNvPr id="54" name="文本框 53"/>
          <p:cNvSpPr txBox="1"/>
          <p:nvPr/>
        </p:nvSpPr>
        <p:spPr>
          <a:xfrm>
            <a:off x="6096000" y="2633529"/>
            <a:ext cx="2806700" cy="1322070"/>
          </a:xfrm>
          <a:prstGeom prst="rect">
            <a:avLst/>
          </a:prstGeom>
          <a:noFill/>
        </p:spPr>
        <p:txBody>
          <a:bodyPr wrap="none" rtlCol="0">
            <a:spAutoFit/>
          </a:bodyPr>
          <a:lstStyle/>
          <a:p>
            <a:pPr algn="l"/>
            <a:r>
              <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后段</a:t>
            </a:r>
            <a:endPar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a:p>
            <a:pPr algn="l"/>
            <a:r>
              <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Back section</a:t>
            </a:r>
            <a:endPar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sp>
        <p:nvSpPr>
          <p:cNvPr id="55" name="文本框 54"/>
          <p:cNvSpPr txBox="1"/>
          <p:nvPr/>
        </p:nvSpPr>
        <p:spPr>
          <a:xfrm>
            <a:off x="5935287" y="4039697"/>
            <a:ext cx="4967785" cy="400110"/>
          </a:xfrm>
          <a:prstGeom prst="rect">
            <a:avLst/>
          </a:prstGeom>
          <a:noFill/>
        </p:spPr>
        <p:txBody>
          <a:bodyPr wrap="square" rtlCol="0">
            <a:spAutoFit/>
          </a:bodyPr>
          <a:lstStyle/>
          <a:p>
            <a:pPr algn="ctr"/>
            <a:r>
              <a:rPr lang="zh-CN" altLang="en-US" sz="2000">
                <a:solidFill>
                  <a:schemeClr val="bg1"/>
                </a:solidFill>
                <a:cs typeface="+mn-ea"/>
                <a:sym typeface="+mn-lt"/>
              </a:rPr>
              <a:t>专业诚信    务实高效</a:t>
            </a:r>
            <a:endParaRPr lang="en-US" altLang="zh-CN" sz="2000">
              <a:solidFill>
                <a:schemeClr val="bg1"/>
              </a:solidFill>
              <a:cs typeface="+mn-ea"/>
              <a:sym typeface="+mn-lt"/>
            </a:endParaRPr>
          </a:p>
        </p:txBody>
      </p:sp>
      <p:cxnSp>
        <p:nvCxnSpPr>
          <p:cNvPr id="20" name="直线连接符 19"/>
          <p:cNvCxnSpPr/>
          <p:nvPr/>
        </p:nvCxnSpPr>
        <p:spPr>
          <a:xfrm flipH="1">
            <a:off x="636477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flipH="1">
            <a:off x="972296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828486" y="190803"/>
            <a:ext cx="2002087" cy="904738"/>
            <a:chOff x="5279" y="3026"/>
            <a:chExt cx="3533" cy="1556"/>
          </a:xfrm>
        </p:grpSpPr>
        <p:pic>
          <p:nvPicPr>
            <p:cNvPr id="3" name="图片 2" descr="C:\Users\Administrator\Desktop\亿鑫丰LOGO6.png亿鑫丰LOGO6"/>
            <p:cNvPicPr>
              <a:picLocks noChangeAspect="1"/>
            </p:cNvPicPr>
            <p:nvPr/>
          </p:nvPicPr>
          <p:blipFill>
            <a:blip r:embed="rId2"/>
            <a:srcRect/>
            <a:stretch>
              <a:fillRect/>
            </a:stretch>
          </p:blipFill>
          <p:spPr>
            <a:xfrm>
              <a:off x="5279" y="3026"/>
              <a:ext cx="3533" cy="833"/>
            </a:xfrm>
            <a:prstGeom prst="rect">
              <a:avLst/>
            </a:prstGeom>
          </p:spPr>
        </p:pic>
        <p:sp>
          <p:nvSpPr>
            <p:cNvPr id="4" name="文本框 99"/>
            <p:cNvSpPr txBox="1"/>
            <p:nvPr/>
          </p:nvSpPr>
          <p:spPr>
            <a:xfrm>
              <a:off x="5515" y="4002"/>
              <a:ext cx="3079" cy="580"/>
            </a:xfrm>
            <a:prstGeom prst="rect">
              <a:avLst/>
            </a:prstGeom>
            <a:noFill/>
            <a:ln w="9525">
              <a:noFill/>
            </a:ln>
          </p:spPr>
          <p:txBody>
            <a:bodyPr wrap="square">
              <a:spAutoFit/>
            </a:bodyPr>
            <a:lstStyle/>
            <a:p>
              <a:pPr indent="0"/>
              <a:r>
                <a:rPr lang="zh-CN" altLang="en-US" sz="1400">
                  <a:solidFill>
                    <a:schemeClr val="tx1">
                      <a:lumMod val="85000"/>
                      <a:lumOff val="15000"/>
                    </a:schemeClr>
                  </a:solidFill>
                  <a:cs typeface="+mn-ea"/>
                  <a:sym typeface="+mn-lt"/>
                </a:rPr>
                <a:t>股票代码</a:t>
              </a:r>
              <a:r>
                <a:rPr lang="zh-CN" altLang="en-US" sz="1400" b="1">
                  <a:solidFill>
                    <a:schemeClr val="tx1">
                      <a:lumMod val="85000"/>
                      <a:lumOff val="15000"/>
                    </a:schemeClr>
                  </a:solidFill>
                  <a:cs typeface="+mn-ea"/>
                  <a:sym typeface="+mn-lt"/>
                </a:rPr>
                <a:t>：</a:t>
              </a:r>
              <a:r>
                <a:rPr lang="en-US" altLang="zh-CN" sz="1400" b="1">
                  <a:solidFill>
                    <a:schemeClr val="tx1">
                      <a:lumMod val="85000"/>
                      <a:lumOff val="15000"/>
                    </a:schemeClr>
                  </a:solidFill>
                  <a:cs typeface="+mn-ea"/>
                  <a:sym typeface="+mn-lt"/>
                </a:rPr>
                <a:t>839073</a:t>
              </a:r>
              <a:r>
                <a:rPr lang="en-US" altLang="zh-CN" sz="1600" b="1">
                  <a:solidFill>
                    <a:schemeClr val="tx1">
                      <a:lumMod val="85000"/>
                      <a:lumOff val="15000"/>
                    </a:schemeClr>
                  </a:solidFill>
                  <a:cs typeface="+mn-ea"/>
                  <a:sym typeface="+mn-lt"/>
                </a:rPr>
                <a:t>   </a:t>
              </a:r>
              <a:endParaRPr lang="en-US" altLang="zh-CN" sz="1600" b="1">
                <a:solidFill>
                  <a:schemeClr val="tx1">
                    <a:lumMod val="85000"/>
                    <a:lumOff val="15000"/>
                  </a:schemeClr>
                </a:solidFill>
                <a:cs typeface="+mn-ea"/>
                <a:sym typeface="+mn-lt"/>
              </a:endParaRPr>
            </a:p>
          </p:txBody>
        </p:sp>
      </p:grpSp>
      <p:sp>
        <p:nvSpPr>
          <p:cNvPr id="6" name="文本框 5"/>
          <p:cNvSpPr txBox="1"/>
          <p:nvPr>
            <p:custDataLst>
              <p:tags r:id="rId3"/>
            </p:custDataLst>
          </p:nvPr>
        </p:nvSpPr>
        <p:spPr>
          <a:xfrm>
            <a:off x="6364605" y="4410075"/>
            <a:ext cx="4700270" cy="368300"/>
          </a:xfrm>
          <a:prstGeom prst="rect">
            <a:avLst/>
          </a:prstGeom>
          <a:noFill/>
        </p:spPr>
        <p:txBody>
          <a:bodyPr wrap="square" rtlCol="0">
            <a:spAutoFit/>
          </a:bodyPr>
          <a:p>
            <a:r>
              <a:rPr lang="zh-CN" altLang="en-US">
                <a:solidFill>
                  <a:schemeClr val="bg1"/>
                </a:solidFill>
              </a:rPr>
              <a:t>Challenges and opportunities coexist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C:/Users/yxf/Desktop/16.png16"/>
          <p:cNvPicPr>
            <a:picLocks noChangeAspect="1"/>
          </p:cNvPicPr>
          <p:nvPr>
            <p:custDataLst>
              <p:tags r:id="rId1"/>
            </p:custDataLst>
          </p:nvPr>
        </p:nvPicPr>
        <p:blipFill>
          <a:blip r:embed="rId2"/>
          <a:srcRect t="54" b="54"/>
          <a:stretch>
            <a:fillRect/>
          </a:stretch>
        </p:blipFill>
        <p:spPr>
          <a:xfrm>
            <a:off x="332105" y="904240"/>
            <a:ext cx="2922905" cy="2908300"/>
          </a:xfrm>
          <a:prstGeom prst="rect">
            <a:avLst/>
          </a:prstGeom>
          <a:noFill/>
          <a:ln w="9525">
            <a:noFill/>
          </a:ln>
        </p:spPr>
      </p:pic>
      <p:pic>
        <p:nvPicPr>
          <p:cNvPr id="5" name="图片 4" descr="1"/>
          <p:cNvPicPr>
            <a:picLocks noChangeAspect="1"/>
          </p:cNvPicPr>
          <p:nvPr/>
        </p:nvPicPr>
        <p:blipFill>
          <a:blip r:embed="rId3"/>
          <a:stretch>
            <a:fillRect/>
          </a:stretch>
        </p:blipFill>
        <p:spPr>
          <a:xfrm>
            <a:off x="-92075" y="3362325"/>
            <a:ext cx="4157980" cy="3119120"/>
          </a:xfrm>
          <a:prstGeom prst="rect">
            <a:avLst/>
          </a:prstGeom>
        </p:spPr>
      </p:pic>
      <p:sp>
        <p:nvSpPr>
          <p:cNvPr id="3" name="文本框 2"/>
          <p:cNvSpPr txBox="1"/>
          <p:nvPr>
            <p:custDataLst>
              <p:tags r:id="rId4"/>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真空烤箱</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（Vacuum oven）</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8" name="表格 7"/>
          <p:cNvGraphicFramePr/>
          <p:nvPr>
            <p:custDataLst>
              <p:tags r:id="rId5"/>
            </p:custDataLst>
          </p:nvPr>
        </p:nvGraphicFramePr>
        <p:xfrm>
          <a:off x="3507740" y="1059180"/>
          <a:ext cx="8575675" cy="5549265"/>
        </p:xfrm>
        <a:graphic>
          <a:graphicData uri="http://schemas.openxmlformats.org/drawingml/2006/table">
            <a:tbl>
              <a:tblPr firstRow="1" bandRow="1">
                <a:tableStyleId>{5C22544A-7EE6-4342-B048-85BDC9FD1C3A}</a:tableStyleId>
              </a:tblPr>
              <a:tblGrid>
                <a:gridCol w="2303780"/>
                <a:gridCol w="6271895"/>
              </a:tblGrid>
              <a:tr h="1252220">
                <a:tc>
                  <a:txBody>
                    <a:bodyPr/>
                    <a:p>
                      <a:pPr algn="l">
                        <a:lnSpc>
                          <a:spcPct val="100000"/>
                        </a:lnSpc>
                        <a:buNone/>
                      </a:pPr>
                      <a:r>
                        <a:rPr lang="zh-CN" altLang="en-US" sz="800" b="0">
                          <a:solidFill>
                            <a:schemeClr val="tx1"/>
                          </a:solidFill>
                          <a:sym typeface="+mn-ea"/>
                        </a:rPr>
                        <a:t>原理与应用</a:t>
                      </a:r>
                      <a:endParaRPr lang="zh-CN" altLang="en-US" sz="800" b="0">
                        <a:solidFill>
                          <a:schemeClr val="tx1"/>
                        </a:solidFill>
                        <a:sym typeface="+mn-ea"/>
                      </a:endParaRPr>
                    </a:p>
                    <a:p>
                      <a:pPr algn="l">
                        <a:lnSpc>
                          <a:spcPct val="100000"/>
                        </a:lnSpc>
                        <a:buNone/>
                      </a:pPr>
                      <a:r>
                        <a:rPr lang="zh-CN" altLang="en-US" sz="800" b="0">
                          <a:solidFill>
                            <a:schemeClr val="tx1"/>
                          </a:solidFill>
                        </a:rPr>
                        <a:t>Principle and application</a:t>
                      </a:r>
                      <a:endParaRPr lang="zh-CN" altLang="en-US" sz="800" b="0">
                        <a:solidFill>
                          <a:schemeClr val="tx1"/>
                        </a:solidFill>
                      </a:endParaRPr>
                    </a:p>
                    <a:p>
                      <a:pPr algn="l">
                        <a:lnSpc>
                          <a:spcPct val="200000"/>
                        </a:lnSpc>
                        <a:buNone/>
                      </a:pPr>
                      <a:endParaRPr lang="zh-CN" altLang="en-US" sz="800" b="0">
                        <a:solidFill>
                          <a:schemeClr val="tx1"/>
                        </a:solidFill>
                      </a:endParaRPr>
                    </a:p>
                  </a:txBody>
                  <a:tcPr/>
                </a:tc>
                <a:tc>
                  <a:txBody>
                    <a:bodyPr/>
                    <a:p>
                      <a:pPr algn="l">
                        <a:lnSpc>
                          <a:spcPct val="100000"/>
                        </a:lnSpc>
                        <a:buNone/>
                      </a:pPr>
                      <a:r>
                        <a:rPr lang="zh-CN" altLang="en-US" sz="800" b="0">
                          <a:solidFill>
                            <a:schemeClr val="tx1"/>
                          </a:solidFill>
                        </a:rPr>
                        <a:t>烤箱可用于锂电池电芯、极片烘烤及老化，采用的反射板均匀及来行运风技术。智能工艺控制和问题追溯在高温、恒温、真空保持、升降温速度方面有明显提升。</a:t>
                      </a:r>
                      <a:endParaRPr lang="zh-CN" altLang="en-US" sz="800" b="0">
                        <a:solidFill>
                          <a:schemeClr val="tx1"/>
                        </a:solidFill>
                      </a:endParaRPr>
                    </a:p>
                    <a:p>
                      <a:pPr algn="l">
                        <a:lnSpc>
                          <a:spcPct val="100000"/>
                        </a:lnSpc>
                        <a:buNone/>
                      </a:pPr>
                      <a:r>
                        <a:rPr lang="zh-CN" altLang="en-US" sz="800" b="0">
                          <a:solidFill>
                            <a:schemeClr val="tx1"/>
                          </a:solidFill>
                        </a:rPr>
                        <a:t>程序设可设置循环0-99次可调、加热时间0-999分可调、真空时间0-999分、静置时间0-999分、充氮气时间0-999分、热风循环时间0-999分</a:t>
                      </a:r>
                      <a:endParaRPr lang="zh-CN" altLang="en-US" sz="800" b="0">
                        <a:solidFill>
                          <a:schemeClr val="tx1"/>
                        </a:solidFill>
                      </a:endParaRPr>
                    </a:p>
                    <a:p>
                      <a:pPr algn="l">
                        <a:lnSpc>
                          <a:spcPct val="100000"/>
                        </a:lnSpc>
                        <a:buNone/>
                      </a:pPr>
                      <a:r>
                        <a:rPr lang="zh-CN" altLang="en-US" sz="800" b="0">
                          <a:solidFill>
                            <a:schemeClr val="tx1"/>
                          </a:solidFill>
                        </a:rPr>
                        <a:t>The oven can be used for baking and aging of lithium battery cells and pole pieces, and the reflective plate is uniform and the air flow technology is used. Intelligent process control and problem tracing have significantly improved in terms of high temperature, constant temperature, vacuum maintenance, rising and cooling speed.</a:t>
                      </a:r>
                      <a:endParaRPr lang="zh-CN" altLang="en-US" sz="800" b="0">
                        <a:solidFill>
                          <a:schemeClr val="tx1"/>
                        </a:solidFill>
                      </a:endParaRPr>
                    </a:p>
                    <a:p>
                      <a:pPr algn="l">
                        <a:lnSpc>
                          <a:spcPct val="100000"/>
                        </a:lnSpc>
                        <a:buNone/>
                      </a:pPr>
                      <a:r>
                        <a:rPr lang="zh-CN" altLang="en-US" sz="800" b="0">
                          <a:solidFill>
                            <a:schemeClr val="tx1"/>
                          </a:solidFill>
                        </a:rPr>
                        <a:t>The program can be set cycle 0-99 times adjustable, heating time 0-999 minutes adjustable, vacuum time 0-999 minutes, standing time 0-999 minutes, nitrogen filling time 0-999 minutes, hot air cycle time 0-999 minutes</a:t>
                      </a:r>
                      <a:endParaRPr lang="zh-CN" altLang="en-US" sz="800" b="0">
                        <a:solidFill>
                          <a:schemeClr val="tx1"/>
                        </a:solidFill>
                      </a:endParaRPr>
                    </a:p>
                  </a:txBody>
                  <a:tcPr/>
                </a:tc>
              </a:tr>
              <a:tr h="624205">
                <a:tc>
                  <a:txBody>
                    <a:bodyPr/>
                    <a:p>
                      <a:pPr algn="l">
                        <a:lnSpc>
                          <a:spcPct val="100000"/>
                        </a:lnSpc>
                        <a:buNone/>
                      </a:pPr>
                      <a:r>
                        <a:rPr lang="zh-CN" altLang="en-US" sz="800"/>
                        <a:t>控制方式</a:t>
                      </a:r>
                      <a:endParaRPr lang="zh-CN" altLang="en-US" sz="800"/>
                    </a:p>
                    <a:p>
                      <a:pPr algn="l">
                        <a:lnSpc>
                          <a:spcPct val="100000"/>
                        </a:lnSpc>
                        <a:buNone/>
                      </a:pPr>
                      <a:r>
                        <a:rPr lang="zh-CN" altLang="en-US" sz="800"/>
                        <a:t>Control mode</a:t>
                      </a:r>
                      <a:endParaRPr lang="zh-CN" altLang="en-US" sz="800"/>
                    </a:p>
                  </a:txBody>
                  <a:tcPr/>
                </a:tc>
                <a:tc>
                  <a:txBody>
                    <a:bodyPr/>
                    <a:p>
                      <a:pPr algn="l">
                        <a:lnSpc>
                          <a:spcPct val="100000"/>
                        </a:lnSpc>
                        <a:buNone/>
                      </a:pPr>
                      <a:r>
                        <a:rPr lang="zh-CN" altLang="en-US" sz="800"/>
                        <a:t>跟椐现场生产工艺进行参数设置（如加热、真空、静制烘烤、充氮、热风循环、降温冷却等。），设置完成后启动程序，烤箱将自动运行所设置工艺动作流程</a:t>
                      </a:r>
                      <a:endParaRPr lang="zh-CN" altLang="en-US" sz="800"/>
                    </a:p>
                    <a:p>
                      <a:pPr algn="l">
                        <a:lnSpc>
                          <a:spcPct val="100000"/>
                        </a:lnSpc>
                        <a:buNone/>
                      </a:pPr>
                      <a:r>
                        <a:rPr lang="zh-CN" altLang="en-US" sz="800"/>
                        <a:t>Set parameters according to the on-site production process (such as heating, vacuum, static baking, nitrogen filling, hot air circulation, cooling and cooling, etc.). After the setting is completed, start the program, and the oven will automatically run the set process</a:t>
                      </a:r>
                      <a:endParaRPr lang="zh-CN" altLang="en-US" sz="800"/>
                    </a:p>
                  </a:txBody>
                  <a:tcPr/>
                </a:tc>
              </a:tr>
              <a:tr h="822960">
                <a:tc>
                  <a:txBody>
                    <a:bodyPr/>
                    <a:p>
                      <a:pPr algn="l">
                        <a:lnSpc>
                          <a:spcPct val="100000"/>
                        </a:lnSpc>
                        <a:buNone/>
                      </a:pPr>
                      <a:r>
                        <a:rPr lang="zh-CN" altLang="en-US" sz="800"/>
                        <a:t>气源压力</a:t>
                      </a:r>
                      <a:endParaRPr lang="zh-CN" altLang="en-US" sz="800"/>
                    </a:p>
                    <a:p>
                      <a:pPr algn="l">
                        <a:lnSpc>
                          <a:spcPct val="100000"/>
                        </a:lnSpc>
                        <a:buNone/>
                      </a:pPr>
                      <a:r>
                        <a:rPr lang="zh-CN" altLang="en-US" sz="800"/>
                        <a:t>Air source pressure</a:t>
                      </a:r>
                      <a:endParaRPr lang="zh-CN" altLang="en-US" sz="800"/>
                    </a:p>
                  </a:txBody>
                  <a:tcPr/>
                </a:tc>
                <a:tc>
                  <a:txBody>
                    <a:bodyPr/>
                    <a:p>
                      <a:pPr algn="l">
                        <a:lnSpc>
                          <a:spcPct val="100000"/>
                        </a:lnSpc>
                        <a:buNone/>
                      </a:pPr>
                      <a:r>
                        <a:rPr lang="zh-CN" altLang="en-US" sz="800"/>
                        <a:t>压缩气：0.4~0.6Mpa，最大流量值：1L/s</a:t>
                      </a:r>
                      <a:r>
                        <a:rPr lang="en-US" altLang="zh-CN" sz="800"/>
                        <a:t>                      </a:t>
                      </a:r>
                      <a:endParaRPr lang="zh-CN" altLang="en-US" sz="800"/>
                    </a:p>
                    <a:p>
                      <a:pPr algn="l">
                        <a:lnSpc>
                          <a:spcPct val="100000"/>
                        </a:lnSpc>
                        <a:buNone/>
                      </a:pPr>
                      <a:r>
                        <a:rPr lang="zh-CN" altLang="en-US" sz="800"/>
                        <a:t>真空源：0.5~5Pa，最小抽速值：500m³/H</a:t>
                      </a:r>
                      <a:endParaRPr lang="zh-CN" altLang="en-US" sz="800"/>
                    </a:p>
                    <a:p>
                      <a:pPr algn="l">
                        <a:lnSpc>
                          <a:spcPct val="100000"/>
                        </a:lnSpc>
                        <a:buNone/>
                      </a:pPr>
                      <a:r>
                        <a:rPr lang="zh-CN" altLang="en-US" sz="800"/>
                        <a:t>干燥气:0.5~0.2MPa，最大流量值：5m³/H</a:t>
                      </a:r>
                      <a:endParaRPr lang="zh-CN" altLang="en-US" sz="800"/>
                    </a:p>
                    <a:p>
                      <a:pPr algn="l">
                        <a:lnSpc>
                          <a:spcPct val="100000"/>
                        </a:lnSpc>
                        <a:buNone/>
                      </a:pPr>
                      <a:r>
                        <a:rPr lang="zh-CN" altLang="en-US" sz="800"/>
                        <a:t>Compressed gas: 0.4~0.6Mpa, maximum flow value: 1L/s</a:t>
                      </a:r>
                      <a:endParaRPr lang="zh-CN" altLang="en-US" sz="800"/>
                    </a:p>
                    <a:p>
                      <a:pPr algn="l">
                        <a:lnSpc>
                          <a:spcPct val="100000"/>
                        </a:lnSpc>
                        <a:buNone/>
                      </a:pPr>
                      <a:r>
                        <a:rPr lang="zh-CN" altLang="en-US" sz="800"/>
                        <a:t>Vacuum source: 0.5~5Pa, minimum pumping speed: 500m³/H</a:t>
                      </a:r>
                      <a:endParaRPr lang="zh-CN" altLang="en-US" sz="800"/>
                    </a:p>
                    <a:p>
                      <a:pPr algn="l">
                        <a:lnSpc>
                          <a:spcPct val="100000"/>
                        </a:lnSpc>
                        <a:buNone/>
                      </a:pPr>
                      <a:r>
                        <a:rPr lang="zh-CN" altLang="en-US" sz="800"/>
                        <a:t>Dry gas :0.5~0.2MPa, maximum flow value: 5m³/H</a:t>
                      </a:r>
                      <a:endParaRPr lang="zh-CN" altLang="en-US" sz="800"/>
                    </a:p>
                  </a:txBody>
                  <a:tcPr/>
                </a:tc>
              </a:tr>
              <a:tr h="342265">
                <a:tc>
                  <a:txBody>
                    <a:bodyPr/>
                    <a:p>
                      <a:pPr algn="l">
                        <a:lnSpc>
                          <a:spcPct val="100000"/>
                        </a:lnSpc>
                        <a:buNone/>
                      </a:pPr>
                      <a:r>
                        <a:rPr lang="zh-CN" altLang="en-US" sz="800"/>
                        <a:t>基本加热原理</a:t>
                      </a:r>
                      <a:endParaRPr lang="zh-CN" altLang="en-US" sz="800"/>
                    </a:p>
                    <a:p>
                      <a:pPr algn="l">
                        <a:lnSpc>
                          <a:spcPct val="100000"/>
                        </a:lnSpc>
                        <a:buNone/>
                      </a:pPr>
                      <a:r>
                        <a:rPr lang="zh-CN" altLang="en-US" sz="800"/>
                        <a:t>Basic heating principle</a:t>
                      </a:r>
                      <a:endParaRPr lang="zh-CN" altLang="en-US" sz="800"/>
                    </a:p>
                  </a:txBody>
                  <a:tcPr/>
                </a:tc>
                <a:tc>
                  <a:txBody>
                    <a:bodyPr/>
                    <a:p>
                      <a:pPr algn="l">
                        <a:lnSpc>
                          <a:spcPct val="100000"/>
                        </a:lnSpc>
                        <a:buNone/>
                      </a:pPr>
                      <a:r>
                        <a:rPr lang="zh-CN" altLang="en-US" sz="800"/>
                        <a:t>内外双循环、内循环前后交叉运风加热控制</a:t>
                      </a:r>
                      <a:endParaRPr lang="zh-CN" altLang="en-US" sz="800"/>
                    </a:p>
                    <a:p>
                      <a:pPr algn="l">
                        <a:lnSpc>
                          <a:spcPct val="100000"/>
                        </a:lnSpc>
                        <a:buNone/>
                      </a:pPr>
                      <a:r>
                        <a:rPr lang="zh-CN" altLang="en-US" sz="800"/>
                        <a:t>Internal and external double circulation, internal circulation before and after cross air heating control</a:t>
                      </a:r>
                      <a:endParaRPr lang="zh-CN" altLang="en-US" sz="800"/>
                    </a:p>
                  </a:txBody>
                  <a:tcPr/>
                </a:tc>
              </a:tr>
              <a:tr h="335280">
                <a:tc>
                  <a:txBody>
                    <a:bodyPr/>
                    <a:p>
                      <a:pPr algn="l">
                        <a:lnSpc>
                          <a:spcPct val="100000"/>
                        </a:lnSpc>
                        <a:buNone/>
                      </a:pPr>
                      <a:r>
                        <a:rPr lang="zh-CN" altLang="en-US" sz="800"/>
                        <a:t>烤箱温度</a:t>
                      </a:r>
                      <a:endParaRPr lang="zh-CN" altLang="en-US" sz="800"/>
                    </a:p>
                    <a:p>
                      <a:pPr algn="l">
                        <a:lnSpc>
                          <a:spcPct val="100000"/>
                        </a:lnSpc>
                        <a:buNone/>
                      </a:pPr>
                      <a:r>
                        <a:rPr lang="zh-CN" altLang="en-US" sz="800"/>
                        <a:t>Oven temperature</a:t>
                      </a:r>
                      <a:endParaRPr lang="zh-CN" altLang="en-US" sz="800"/>
                    </a:p>
                  </a:txBody>
                  <a:tcPr/>
                </a:tc>
                <a:tc>
                  <a:txBody>
                    <a:bodyPr/>
                    <a:p>
                      <a:pPr algn="l">
                        <a:lnSpc>
                          <a:spcPct val="100000"/>
                        </a:lnSpc>
                        <a:buNone/>
                      </a:pPr>
                      <a:r>
                        <a:rPr lang="zh-CN" altLang="en-US" sz="800"/>
                        <a:t>常温~150℃可设定，仪表可调补偿值</a:t>
                      </a:r>
                      <a:endParaRPr lang="zh-CN" altLang="en-US" sz="800"/>
                    </a:p>
                    <a:p>
                      <a:pPr algn="l">
                        <a:lnSpc>
                          <a:spcPct val="100000"/>
                        </a:lnSpc>
                        <a:buNone/>
                      </a:pPr>
                      <a:r>
                        <a:rPr lang="zh-CN" altLang="en-US" sz="800"/>
                        <a:t>Normal temperature ~150℃ can be set, the instrument can adjust the compensation value</a:t>
                      </a:r>
                      <a:endParaRPr lang="zh-CN" altLang="en-US" sz="800"/>
                    </a:p>
                  </a:txBody>
                  <a:tcPr/>
                </a:tc>
              </a:tr>
              <a:tr h="579120">
                <a:tc>
                  <a:txBody>
                    <a:bodyPr/>
                    <a:p>
                      <a:pPr algn="l">
                        <a:lnSpc>
                          <a:spcPct val="100000"/>
                        </a:lnSpc>
                        <a:buNone/>
                      </a:pPr>
                      <a:r>
                        <a:rPr lang="zh-CN" altLang="en-US" sz="800"/>
                        <a:t>加热速度</a:t>
                      </a:r>
                      <a:endParaRPr lang="zh-CN" altLang="en-US" sz="800"/>
                    </a:p>
                    <a:p>
                      <a:pPr algn="l">
                        <a:lnSpc>
                          <a:spcPct val="100000"/>
                        </a:lnSpc>
                        <a:buNone/>
                      </a:pPr>
                      <a:r>
                        <a:rPr lang="zh-CN" altLang="en-US" sz="800"/>
                        <a:t>Heating rate</a:t>
                      </a:r>
                      <a:endParaRPr lang="zh-CN" altLang="en-US" sz="800"/>
                    </a:p>
                  </a:txBody>
                  <a:tcPr/>
                </a:tc>
                <a:tc>
                  <a:txBody>
                    <a:bodyPr/>
                    <a:p>
                      <a:pPr algn="l">
                        <a:lnSpc>
                          <a:spcPct val="100000"/>
                        </a:lnSpc>
                        <a:buNone/>
                      </a:pPr>
                      <a:r>
                        <a:rPr lang="zh-CN" altLang="en-US" sz="800"/>
                        <a:t>空载非真空状态：85℃≦45min</a:t>
                      </a:r>
                      <a:endParaRPr lang="zh-CN" altLang="en-US" sz="800"/>
                    </a:p>
                    <a:p>
                      <a:pPr algn="l">
                        <a:lnSpc>
                          <a:spcPct val="100000"/>
                        </a:lnSpc>
                        <a:buNone/>
                      </a:pPr>
                      <a:r>
                        <a:rPr lang="zh-CN" altLang="en-US" sz="800"/>
                        <a:t>满载非真空状态：85℃≦90min</a:t>
                      </a:r>
                      <a:endParaRPr lang="zh-CN" altLang="en-US" sz="800"/>
                    </a:p>
                    <a:p>
                      <a:pPr algn="l">
                        <a:lnSpc>
                          <a:spcPct val="100000"/>
                        </a:lnSpc>
                        <a:buNone/>
                      </a:pPr>
                      <a:r>
                        <a:rPr lang="zh-CN" altLang="en-US" sz="800"/>
                        <a:t>No-load non-vacuum condition: 85℃≦45min</a:t>
                      </a:r>
                      <a:endParaRPr lang="zh-CN" altLang="en-US" sz="800"/>
                    </a:p>
                    <a:p>
                      <a:pPr algn="l">
                        <a:lnSpc>
                          <a:spcPct val="100000"/>
                        </a:lnSpc>
                        <a:buNone/>
                      </a:pPr>
                      <a:r>
                        <a:rPr lang="zh-CN" altLang="en-US" sz="800"/>
                        <a:t>Full load non-vacuum condition: 85℃≦90min</a:t>
                      </a:r>
                      <a:endParaRPr lang="zh-CN" altLang="en-US" sz="800"/>
                    </a:p>
                  </a:txBody>
                  <a:tcPr/>
                </a:tc>
              </a:tr>
              <a:tr h="362585">
                <a:tc>
                  <a:txBody>
                    <a:bodyPr/>
                    <a:p>
                      <a:pPr algn="l">
                        <a:lnSpc>
                          <a:spcPct val="100000"/>
                        </a:lnSpc>
                        <a:buNone/>
                      </a:pPr>
                      <a:r>
                        <a:rPr lang="zh-CN" altLang="en-US" sz="800"/>
                        <a:t>冷却方式</a:t>
                      </a:r>
                      <a:endParaRPr lang="zh-CN" altLang="en-US" sz="800"/>
                    </a:p>
                    <a:p>
                      <a:pPr algn="l">
                        <a:lnSpc>
                          <a:spcPct val="100000"/>
                        </a:lnSpc>
                        <a:buNone/>
                      </a:pPr>
                      <a:r>
                        <a:rPr lang="zh-CN" altLang="en-US" sz="800"/>
                        <a:t>Cooling mode</a:t>
                      </a:r>
                      <a:endParaRPr lang="zh-CN" altLang="en-US" sz="800"/>
                    </a:p>
                  </a:txBody>
                  <a:tcPr/>
                </a:tc>
                <a:tc>
                  <a:txBody>
                    <a:bodyPr/>
                    <a:p>
                      <a:pPr algn="l">
                        <a:lnSpc>
                          <a:spcPct val="100000"/>
                        </a:lnSpc>
                        <a:buNone/>
                      </a:pPr>
                      <a:r>
                        <a:rPr lang="zh-CN" altLang="en-US" sz="800"/>
                        <a:t>烤相带自动冷却功能与冷风机对接，冷风机对烤箱外层强制冷却。</a:t>
                      </a:r>
                      <a:endParaRPr lang="zh-CN" altLang="en-US" sz="800"/>
                    </a:p>
                    <a:p>
                      <a:pPr algn="l">
                        <a:lnSpc>
                          <a:spcPct val="100000"/>
                        </a:lnSpc>
                        <a:buNone/>
                      </a:pPr>
                      <a:r>
                        <a:rPr lang="zh-CN" altLang="en-US" sz="800"/>
                        <a:t>The oven phase with automatic cooling function is connected to the chiller, and the chiller forces the outer layer of the oven to cool.</a:t>
                      </a:r>
                      <a:endParaRPr lang="zh-CN" altLang="en-US" sz="800"/>
                    </a:p>
                  </a:txBody>
                  <a:tcPr/>
                </a:tc>
              </a:tr>
              <a:tr h="373380">
                <a:tc>
                  <a:txBody>
                    <a:bodyPr/>
                    <a:p>
                      <a:pPr algn="l">
                        <a:lnSpc>
                          <a:spcPct val="100000"/>
                        </a:lnSpc>
                        <a:buNone/>
                      </a:pPr>
                      <a:r>
                        <a:rPr lang="zh-CN" altLang="en-US" sz="800"/>
                        <a:t>真空泵口极限压力</a:t>
                      </a:r>
                      <a:endParaRPr lang="zh-CN" altLang="en-US" sz="800"/>
                    </a:p>
                    <a:p>
                      <a:pPr algn="l">
                        <a:lnSpc>
                          <a:spcPct val="100000"/>
                        </a:lnSpc>
                        <a:buNone/>
                      </a:pPr>
                      <a:r>
                        <a:rPr lang="zh-CN" altLang="en-US" sz="800"/>
                        <a:t>Vacuum pump port limit pressure</a:t>
                      </a:r>
                      <a:endParaRPr lang="zh-CN" altLang="en-US" sz="800"/>
                    </a:p>
                  </a:txBody>
                  <a:tcPr/>
                </a:tc>
                <a:tc>
                  <a:txBody>
                    <a:bodyPr/>
                    <a:p>
                      <a:pPr algn="l">
                        <a:lnSpc>
                          <a:spcPct val="100000"/>
                        </a:lnSpc>
                        <a:buNone/>
                      </a:pPr>
                      <a:r>
                        <a:rPr lang="zh-CN" altLang="en-US" sz="800"/>
                        <a:t>真空泵；SV300B+JRP1000罗茨抽速：1000L/min:极限压力；≦5pa.</a:t>
                      </a:r>
                      <a:endParaRPr lang="zh-CN" altLang="en-US" sz="800"/>
                    </a:p>
                    <a:p>
                      <a:pPr algn="l">
                        <a:lnSpc>
                          <a:spcPct val="100000"/>
                        </a:lnSpc>
                        <a:buNone/>
                      </a:pPr>
                      <a:r>
                        <a:rPr lang="zh-CN" altLang="en-US" sz="800"/>
                        <a:t>Vacuum pump; SV300B+JRP1000 Roots pumping speed: 1000L/min: limit pressure; ≦5pa.</a:t>
                      </a:r>
                      <a:endParaRPr lang="zh-CN" altLang="en-US" sz="800"/>
                    </a:p>
                  </a:txBody>
                  <a:tcPr/>
                </a:tc>
              </a:tr>
              <a:tr h="857250">
                <a:tc>
                  <a:txBody>
                    <a:bodyPr/>
                    <a:p>
                      <a:pPr algn="l">
                        <a:lnSpc>
                          <a:spcPct val="100000"/>
                        </a:lnSpc>
                        <a:buNone/>
                      </a:pPr>
                      <a:r>
                        <a:rPr lang="zh-CN" altLang="en-US" sz="800"/>
                        <a:t>内胆满载空达压力值</a:t>
                      </a:r>
                      <a:endParaRPr lang="zh-CN" altLang="en-US" sz="800"/>
                    </a:p>
                    <a:p>
                      <a:pPr algn="l">
                        <a:lnSpc>
                          <a:spcPct val="100000"/>
                        </a:lnSpc>
                        <a:buNone/>
                      </a:pPr>
                      <a:r>
                        <a:rPr lang="zh-CN" altLang="en-US" sz="800"/>
                        <a:t>Full load empty reach pressure value of tank</a:t>
                      </a:r>
                      <a:endParaRPr lang="zh-CN" altLang="en-US" sz="800"/>
                    </a:p>
                  </a:txBody>
                  <a:tcPr/>
                </a:tc>
                <a:tc>
                  <a:txBody>
                    <a:bodyPr/>
                    <a:p>
                      <a:pPr algn="l">
                        <a:lnSpc>
                          <a:spcPct val="100000"/>
                        </a:lnSpc>
                        <a:buNone/>
                      </a:pPr>
                      <a:r>
                        <a:rPr lang="zh-CN" altLang="en-US" sz="800"/>
                        <a:t>10pa~100pa左右：具体真空值与抽真空时间有关，高真空必须长时间抽才有效。实际真空值为渐变值，具体与时间和物体量相关联。如果真空度越接近空载真空值，则表示除水效果更彻底。</a:t>
                      </a:r>
                      <a:endParaRPr lang="zh-CN" altLang="en-US" sz="800"/>
                    </a:p>
                    <a:p>
                      <a:pPr algn="l">
                        <a:lnSpc>
                          <a:spcPct val="100000"/>
                        </a:lnSpc>
                        <a:buNone/>
                      </a:pPr>
                      <a:r>
                        <a:rPr lang="zh-CN" altLang="en-US" sz="800"/>
                        <a:t>About 10pa~100pa: The specific vacuum value is related to the vacuum time, and the high vacuum must be pumped for a long time to be effective. The actual vacuum value is a gradual value, which is related to time and volume of objects. If the vacuum degree is closer to the no-load vacuum value, it means that the water removal effect is more thorough.</a:t>
                      </a:r>
                      <a:endParaRPr lang="zh-CN" altLang="en-US" sz="800"/>
                    </a:p>
                  </a:txBody>
                  <a:tcPr/>
                </a:tc>
              </a:tr>
            </a:tbl>
          </a:graphicData>
        </a:graphic>
      </p:graphicFrame>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126365"/>
            <a:ext cx="9035415" cy="1009650"/>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注液机</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（ELECTROLYTE FILLING MACHINE）</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8" name="表格 7"/>
          <p:cNvGraphicFramePr/>
          <p:nvPr>
            <p:custDataLst>
              <p:tags r:id="rId2"/>
            </p:custDataLst>
          </p:nvPr>
        </p:nvGraphicFramePr>
        <p:xfrm>
          <a:off x="3507740" y="1059180"/>
          <a:ext cx="8575675" cy="4980305"/>
        </p:xfrm>
        <a:graphic>
          <a:graphicData uri="http://schemas.openxmlformats.org/drawingml/2006/table">
            <a:tbl>
              <a:tblPr firstRow="1" bandRow="1">
                <a:tableStyleId>{5C22544A-7EE6-4342-B048-85BDC9FD1C3A}</a:tableStyleId>
              </a:tblPr>
              <a:tblGrid>
                <a:gridCol w="2303780"/>
                <a:gridCol w="6271895"/>
              </a:tblGrid>
              <a:tr h="1873250">
                <a:tc>
                  <a:txBody>
                    <a:bodyPr/>
                    <a:p>
                      <a:pPr algn="l">
                        <a:lnSpc>
                          <a:spcPct val="100000"/>
                        </a:lnSpc>
                        <a:buNone/>
                      </a:pPr>
                      <a:r>
                        <a:rPr lang="zh-CN" altLang="en-US" sz="800" b="0">
                          <a:solidFill>
                            <a:schemeClr val="tx1"/>
                          </a:solidFill>
                          <a:sym typeface="+mn-ea"/>
                        </a:rPr>
                        <a:t>原理与应用</a:t>
                      </a:r>
                      <a:endParaRPr lang="zh-CN" altLang="en-US" sz="800" b="0">
                        <a:solidFill>
                          <a:schemeClr val="tx1"/>
                        </a:solidFill>
                        <a:sym typeface="+mn-ea"/>
                      </a:endParaRPr>
                    </a:p>
                    <a:p>
                      <a:pPr algn="l">
                        <a:lnSpc>
                          <a:spcPct val="100000"/>
                        </a:lnSpc>
                        <a:buNone/>
                      </a:pPr>
                      <a:r>
                        <a:rPr lang="zh-CN" altLang="en-US" sz="800" b="0">
                          <a:solidFill>
                            <a:schemeClr val="tx1"/>
                          </a:solidFill>
                        </a:rPr>
                        <a:t>Principle and application</a:t>
                      </a:r>
                      <a:endParaRPr lang="zh-CN" altLang="en-US" sz="800" b="0">
                        <a:solidFill>
                          <a:schemeClr val="tx1"/>
                        </a:solidFill>
                      </a:endParaRPr>
                    </a:p>
                    <a:p>
                      <a:pPr algn="l">
                        <a:lnSpc>
                          <a:spcPct val="200000"/>
                        </a:lnSpc>
                        <a:buNone/>
                      </a:pPr>
                      <a:endParaRPr lang="zh-CN" altLang="en-US" sz="800" b="0">
                        <a:solidFill>
                          <a:schemeClr val="tx1"/>
                        </a:solidFill>
                      </a:endParaRPr>
                    </a:p>
                  </a:txBody>
                  <a:tcPr/>
                </a:tc>
                <a:tc>
                  <a:txBody>
                    <a:bodyPr/>
                    <a:p>
                      <a:pPr algn="l">
                        <a:lnSpc>
                          <a:spcPct val="100000"/>
                        </a:lnSpc>
                        <a:buNone/>
                      </a:pPr>
                      <a:r>
                        <a:rPr lang="zh-CN" altLang="en-US" sz="800" b="0">
                          <a:solidFill>
                            <a:schemeClr val="tx1"/>
                          </a:solidFill>
                        </a:rPr>
                        <a:t>● 高精度注液泵真空加压注液，高精度电子秤称重</a:t>
                      </a:r>
                      <a:endParaRPr lang="zh-CN" altLang="en-US" sz="800" b="0">
                        <a:solidFill>
                          <a:schemeClr val="tx1"/>
                        </a:solidFill>
                      </a:endParaRPr>
                    </a:p>
                    <a:p>
                      <a:pPr algn="l">
                        <a:lnSpc>
                          <a:spcPct val="100000"/>
                        </a:lnSpc>
                        <a:buNone/>
                      </a:pPr>
                      <a:r>
                        <a:rPr lang="zh-CN" altLang="en-US" sz="800" b="0">
                          <a:solidFill>
                            <a:schemeClr val="tx1"/>
                          </a:solidFill>
                        </a:rPr>
                        <a:t>● 电芯五面全包裹式夹具，有效防止电芯注液变形</a:t>
                      </a:r>
                      <a:endParaRPr lang="zh-CN" altLang="en-US" sz="800" b="0">
                        <a:solidFill>
                          <a:schemeClr val="tx1"/>
                        </a:solidFill>
                      </a:endParaRPr>
                    </a:p>
                    <a:p>
                      <a:pPr algn="l">
                        <a:lnSpc>
                          <a:spcPct val="100000"/>
                        </a:lnSpc>
                        <a:buNone/>
                      </a:pPr>
                      <a:r>
                        <a:rPr lang="zh-CN" altLang="en-US" sz="800" b="0">
                          <a:solidFill>
                            <a:schemeClr val="tx1"/>
                          </a:solidFill>
                        </a:rPr>
                        <a:t>● 电解液多级过滤</a:t>
                      </a:r>
                      <a:endParaRPr lang="zh-CN" altLang="en-US" sz="800" b="0">
                        <a:solidFill>
                          <a:schemeClr val="tx1"/>
                        </a:solidFill>
                      </a:endParaRPr>
                    </a:p>
                    <a:p>
                      <a:pPr algn="l">
                        <a:lnSpc>
                          <a:spcPct val="100000"/>
                        </a:lnSpc>
                        <a:buNone/>
                      </a:pPr>
                      <a:r>
                        <a:rPr lang="zh-CN" altLang="en-US" sz="800" b="0">
                          <a:solidFill>
                            <a:schemeClr val="tx1"/>
                          </a:solidFill>
                        </a:rPr>
                        <a:t>● 注液管路自动清洗功能，提高良品率</a:t>
                      </a:r>
                      <a:endParaRPr lang="zh-CN" altLang="en-US" sz="800" b="0">
                        <a:solidFill>
                          <a:schemeClr val="tx1"/>
                        </a:solidFill>
                      </a:endParaRPr>
                    </a:p>
                    <a:p>
                      <a:pPr algn="l">
                        <a:lnSpc>
                          <a:spcPct val="100000"/>
                        </a:lnSpc>
                        <a:buNone/>
                      </a:pPr>
                      <a:r>
                        <a:rPr lang="zh-CN" altLang="en-US" sz="800" b="0">
                          <a:solidFill>
                            <a:schemeClr val="tx1"/>
                          </a:solidFill>
                        </a:rPr>
                        <a:t>● 机器人搬运电芯上下转盘，柔性好，调试方便</a:t>
                      </a:r>
                      <a:endParaRPr lang="zh-CN" altLang="en-US" sz="800" b="0">
                        <a:solidFill>
                          <a:schemeClr val="tx1"/>
                        </a:solidFill>
                      </a:endParaRPr>
                    </a:p>
                    <a:p>
                      <a:pPr algn="l">
                        <a:lnSpc>
                          <a:spcPct val="100000"/>
                        </a:lnSpc>
                        <a:buNone/>
                      </a:pPr>
                      <a:r>
                        <a:rPr lang="zh-CN" altLang="en-US" sz="800" b="0">
                          <a:solidFill>
                            <a:schemeClr val="tx1"/>
                          </a:solidFill>
                        </a:rPr>
                        <a:t>● High-precision electrolyte filling pump, vacuum filling, </a:t>
                      </a:r>
                      <a:endParaRPr lang="zh-CN" altLang="en-US" sz="800" b="0">
                        <a:solidFill>
                          <a:schemeClr val="tx1"/>
                        </a:solidFill>
                      </a:endParaRPr>
                    </a:p>
                    <a:p>
                      <a:pPr algn="l">
                        <a:lnSpc>
                          <a:spcPct val="100000"/>
                        </a:lnSpc>
                        <a:buNone/>
                      </a:pPr>
                      <a:r>
                        <a:rPr lang="zh-CN" altLang="en-US" sz="800" b="0">
                          <a:solidFill>
                            <a:schemeClr val="tx1"/>
                          </a:solidFill>
                        </a:rPr>
                        <a:t>high-precision weighing</a:t>
                      </a:r>
                      <a:endParaRPr lang="zh-CN" altLang="en-US" sz="800" b="0">
                        <a:solidFill>
                          <a:schemeClr val="tx1"/>
                        </a:solidFill>
                      </a:endParaRPr>
                    </a:p>
                    <a:p>
                      <a:pPr algn="l">
                        <a:lnSpc>
                          <a:spcPct val="100000"/>
                        </a:lnSpc>
                        <a:buNone/>
                      </a:pPr>
                      <a:r>
                        <a:rPr lang="zh-CN" altLang="en-US" sz="800" b="0">
                          <a:solidFill>
                            <a:schemeClr val="tx1"/>
                          </a:solidFill>
                        </a:rPr>
                        <a:t>● Five-sided &amp; full-wrapped fixtures for cells, effectively </a:t>
                      </a:r>
                      <a:endParaRPr lang="zh-CN" altLang="en-US" sz="800" b="0">
                        <a:solidFill>
                          <a:schemeClr val="tx1"/>
                        </a:solidFill>
                      </a:endParaRPr>
                    </a:p>
                    <a:p>
                      <a:pPr algn="l">
                        <a:lnSpc>
                          <a:spcPct val="100000"/>
                        </a:lnSpc>
                        <a:buNone/>
                      </a:pPr>
                      <a:r>
                        <a:rPr lang="zh-CN" altLang="en-US" sz="800" b="0">
                          <a:solidFill>
                            <a:schemeClr val="tx1"/>
                          </a:solidFill>
                        </a:rPr>
                        <a:t>preventing the deformation of cells when filling</a:t>
                      </a:r>
                      <a:endParaRPr lang="zh-CN" altLang="en-US" sz="800" b="0">
                        <a:solidFill>
                          <a:schemeClr val="tx1"/>
                        </a:solidFill>
                      </a:endParaRPr>
                    </a:p>
                    <a:p>
                      <a:pPr algn="l">
                        <a:lnSpc>
                          <a:spcPct val="100000"/>
                        </a:lnSpc>
                        <a:buNone/>
                      </a:pPr>
                      <a:r>
                        <a:rPr lang="zh-CN" altLang="en-US" sz="800" b="0">
                          <a:solidFill>
                            <a:schemeClr val="tx1"/>
                          </a:solidFill>
                        </a:rPr>
                        <a:t>● Multi-stage filtration for electrolyte</a:t>
                      </a:r>
                      <a:endParaRPr lang="zh-CN" altLang="en-US" sz="800" b="0">
                        <a:solidFill>
                          <a:schemeClr val="tx1"/>
                        </a:solidFill>
                      </a:endParaRPr>
                    </a:p>
                    <a:p>
                      <a:pPr algn="l">
                        <a:lnSpc>
                          <a:spcPct val="100000"/>
                        </a:lnSpc>
                        <a:buNone/>
                      </a:pPr>
                      <a:r>
                        <a:rPr lang="zh-CN" altLang="en-US" sz="800" b="0">
                          <a:solidFill>
                            <a:schemeClr val="tx1"/>
                          </a:solidFill>
                        </a:rPr>
                        <a:t>● Automatic cleaning of electrolyte pipeline, to improve yield</a:t>
                      </a:r>
                      <a:endParaRPr lang="zh-CN" altLang="en-US" sz="800" b="0">
                        <a:solidFill>
                          <a:schemeClr val="tx1"/>
                        </a:solidFill>
                      </a:endParaRPr>
                    </a:p>
                    <a:p>
                      <a:pPr algn="l">
                        <a:lnSpc>
                          <a:spcPct val="100000"/>
                        </a:lnSpc>
                        <a:buNone/>
                      </a:pPr>
                      <a:r>
                        <a:rPr lang="zh-CN" altLang="en-US" sz="800" b="0">
                          <a:solidFill>
                            <a:schemeClr val="tx1"/>
                          </a:solidFill>
                        </a:rPr>
                        <a:t>● Robot to transfer cells, flexible and convenient for </a:t>
                      </a:r>
                      <a:endParaRPr lang="zh-CN" altLang="en-US" sz="800" b="0">
                        <a:solidFill>
                          <a:schemeClr val="tx1"/>
                        </a:solidFill>
                      </a:endParaRPr>
                    </a:p>
                    <a:p>
                      <a:pPr algn="l">
                        <a:lnSpc>
                          <a:spcPct val="100000"/>
                        </a:lnSpc>
                        <a:buNone/>
                      </a:pPr>
                      <a:r>
                        <a:rPr lang="zh-CN" altLang="en-US" sz="800" b="0">
                          <a:solidFill>
                            <a:schemeClr val="tx1"/>
                          </a:solidFill>
                        </a:rPr>
                        <a:t>commissioning</a:t>
                      </a:r>
                      <a:endParaRPr lang="zh-CN" altLang="en-US" sz="800" b="0">
                        <a:solidFill>
                          <a:schemeClr val="tx1"/>
                        </a:solidFill>
                      </a:endParaRPr>
                    </a:p>
                  </a:txBody>
                  <a:tcPr/>
                </a:tc>
              </a:tr>
              <a:tr h="697230">
                <a:tc>
                  <a:txBody>
                    <a:bodyPr/>
                    <a:p>
                      <a:pPr algn="l">
                        <a:lnSpc>
                          <a:spcPct val="100000"/>
                        </a:lnSpc>
                        <a:buNone/>
                      </a:pPr>
                      <a:r>
                        <a:rPr lang="zh-CN" altLang="en-US" sz="800"/>
                        <a:t>单机产能</a:t>
                      </a:r>
                      <a:endParaRPr lang="zh-CN" altLang="en-US" sz="800"/>
                    </a:p>
                    <a:p>
                      <a:pPr algn="l">
                        <a:lnSpc>
                          <a:spcPct val="100000"/>
                        </a:lnSpc>
                        <a:buNone/>
                      </a:pPr>
                      <a:r>
                        <a:rPr lang="zh-CN" altLang="en-US" sz="800"/>
                        <a:t>Capacity</a:t>
                      </a:r>
                      <a:endParaRPr lang="zh-CN" altLang="en-US" sz="800"/>
                    </a:p>
                  </a:txBody>
                  <a:tcPr/>
                </a:tc>
                <a:tc>
                  <a:txBody>
                    <a:bodyPr/>
                    <a:p>
                      <a:pPr algn="l">
                        <a:lnSpc>
                          <a:spcPct val="100000"/>
                        </a:lnSpc>
                        <a:buNone/>
                      </a:pPr>
                      <a:r>
                        <a:rPr lang="zh-CN" altLang="en-US" sz="800"/>
                        <a:t>15PPM</a:t>
                      </a:r>
                      <a:endParaRPr lang="zh-CN" altLang="en-US" sz="800"/>
                    </a:p>
                  </a:txBody>
                  <a:tcPr/>
                </a:tc>
              </a:tr>
              <a:tr h="600710">
                <a:tc>
                  <a:txBody>
                    <a:bodyPr/>
                    <a:p>
                      <a:pPr algn="l">
                        <a:lnSpc>
                          <a:spcPct val="100000"/>
                        </a:lnSpc>
                        <a:buNone/>
                      </a:pPr>
                      <a:r>
                        <a:rPr lang="zh-CN" altLang="en-US" sz="800"/>
                        <a:t>适用电芯尺寸</a:t>
                      </a:r>
                      <a:endParaRPr lang="zh-CN" altLang="en-US" sz="800"/>
                    </a:p>
                    <a:p>
                      <a:pPr algn="l">
                        <a:lnSpc>
                          <a:spcPct val="100000"/>
                        </a:lnSpc>
                        <a:buNone/>
                      </a:pPr>
                      <a:r>
                        <a:rPr lang="zh-CN" altLang="en-US" sz="800"/>
                        <a:t>Applicable cell dimensions</a:t>
                      </a:r>
                      <a:endParaRPr lang="zh-CN" altLang="en-US" sz="800"/>
                    </a:p>
                  </a:txBody>
                  <a:tcPr/>
                </a:tc>
                <a:tc>
                  <a:txBody>
                    <a:bodyPr/>
                    <a:p>
                      <a:pPr algn="l">
                        <a:lnSpc>
                          <a:spcPct val="100000"/>
                        </a:lnSpc>
                        <a:buNone/>
                      </a:pPr>
                      <a:r>
                        <a:rPr lang="zh-CN" altLang="en-US" sz="800"/>
                        <a:t>140-180mm（W），85-220mm（H），20-86mm（T）</a:t>
                      </a:r>
                      <a:endParaRPr lang="zh-CN" altLang="en-US" sz="800"/>
                    </a:p>
                  </a:txBody>
                  <a:tcPr/>
                </a:tc>
              </a:tr>
              <a:tr h="382270">
                <a:tc>
                  <a:txBody>
                    <a:bodyPr/>
                    <a:p>
                      <a:pPr algn="l">
                        <a:lnSpc>
                          <a:spcPct val="100000"/>
                        </a:lnSpc>
                        <a:buNone/>
                      </a:pPr>
                      <a:r>
                        <a:rPr lang="zh-CN" altLang="en-US" sz="800"/>
                        <a:t>浸润时间</a:t>
                      </a:r>
                      <a:endParaRPr lang="zh-CN" altLang="en-US" sz="800"/>
                    </a:p>
                    <a:p>
                      <a:pPr algn="l">
                        <a:lnSpc>
                          <a:spcPct val="100000"/>
                        </a:lnSpc>
                        <a:buNone/>
                      </a:pPr>
                      <a:r>
                        <a:rPr lang="zh-CN" altLang="en-US" sz="800"/>
                        <a:t>Infiltration time</a:t>
                      </a:r>
                      <a:endParaRPr lang="zh-CN" altLang="en-US" sz="800"/>
                    </a:p>
                  </a:txBody>
                  <a:tcPr/>
                </a:tc>
                <a:tc>
                  <a:txBody>
                    <a:bodyPr/>
                    <a:p>
                      <a:pPr algn="l">
                        <a:lnSpc>
                          <a:spcPct val="100000"/>
                        </a:lnSpc>
                        <a:buNone/>
                      </a:pPr>
                      <a:r>
                        <a:rPr lang="zh-CN" altLang="en-US" sz="800"/>
                        <a:t>5~30min</a:t>
                      </a:r>
                      <a:endParaRPr lang="zh-CN" altLang="en-US" sz="800"/>
                    </a:p>
                  </a:txBody>
                  <a:tcPr/>
                </a:tc>
              </a:tr>
              <a:tr h="374650">
                <a:tc rowSpan="2">
                  <a:txBody>
                    <a:bodyPr/>
                    <a:p>
                      <a:pPr algn="l">
                        <a:lnSpc>
                          <a:spcPct val="100000"/>
                        </a:lnSpc>
                        <a:buNone/>
                      </a:pPr>
                      <a:r>
                        <a:rPr lang="zh-CN" altLang="en-US" sz="800"/>
                        <a:t>注液精度</a:t>
                      </a:r>
                      <a:endParaRPr lang="zh-CN" altLang="en-US" sz="800"/>
                    </a:p>
                    <a:p>
                      <a:pPr algn="l">
                        <a:lnSpc>
                          <a:spcPct val="100000"/>
                        </a:lnSpc>
                        <a:buNone/>
                      </a:pPr>
                      <a:r>
                        <a:rPr lang="zh-CN" altLang="en-US" sz="800"/>
                        <a:t>Filling accuracy</a:t>
                      </a:r>
                      <a:endParaRPr lang="zh-CN" altLang="en-US" sz="800"/>
                    </a:p>
                  </a:txBody>
                  <a:tcPr/>
                </a:tc>
                <a:tc>
                  <a:txBody>
                    <a:bodyPr/>
                    <a:p>
                      <a:pPr algn="l">
                        <a:lnSpc>
                          <a:spcPct val="100000"/>
                        </a:lnSpc>
                        <a:buNone/>
                      </a:pPr>
                      <a:r>
                        <a:rPr lang="zh-CN" altLang="en-US" sz="800"/>
                        <a:t>注液量≥200g时，注液精度＜±1%</a:t>
                      </a:r>
                      <a:endParaRPr lang="zh-CN" altLang="en-US" sz="800"/>
                    </a:p>
                    <a:p>
                      <a:pPr algn="l">
                        <a:lnSpc>
                          <a:spcPct val="100000"/>
                        </a:lnSpc>
                        <a:buNone/>
                      </a:pPr>
                      <a:r>
                        <a:rPr lang="zh-CN" altLang="en-US" sz="800"/>
                        <a:t>When injection volume is ≥200g, injection accuracy is ＜ ±1%</a:t>
                      </a:r>
                      <a:endParaRPr lang="zh-CN" altLang="en-US" sz="800"/>
                    </a:p>
                  </a:txBody>
                  <a:tcPr/>
                </a:tc>
              </a:tr>
              <a:tr h="647065">
                <a:tc vMerge="1">
                  <a:tcPr/>
                </a:tc>
                <a:tc>
                  <a:txBody>
                    <a:bodyPr/>
                    <a:p>
                      <a:pPr algn="l">
                        <a:lnSpc>
                          <a:spcPct val="100000"/>
                        </a:lnSpc>
                        <a:buNone/>
                      </a:pPr>
                      <a:r>
                        <a:rPr lang="zh-CN" altLang="en-US" sz="800"/>
                        <a:t>注液量＜200g以内时，注液精度±1g</a:t>
                      </a:r>
                      <a:endParaRPr lang="zh-CN" altLang="en-US" sz="800"/>
                    </a:p>
                    <a:p>
                      <a:pPr algn="l">
                        <a:lnSpc>
                          <a:spcPct val="100000"/>
                        </a:lnSpc>
                        <a:buNone/>
                      </a:pPr>
                      <a:r>
                        <a:rPr lang="zh-CN" altLang="en-US" sz="800"/>
                        <a:t>When the injection volume ＜200g, the injection accuracy is ±1g</a:t>
                      </a:r>
                      <a:endParaRPr lang="zh-CN" altLang="en-US" sz="800"/>
                    </a:p>
                  </a:txBody>
                  <a:tcPr/>
                </a:tc>
              </a:tr>
              <a:tr h="405130">
                <a:tc>
                  <a:txBody>
                    <a:bodyPr/>
                    <a:p>
                      <a:pPr algn="l">
                        <a:lnSpc>
                          <a:spcPct val="100000"/>
                        </a:lnSpc>
                        <a:buNone/>
                      </a:pPr>
                      <a:r>
                        <a:rPr lang="zh-CN" altLang="en-US" sz="800"/>
                        <a:t>称重精度</a:t>
                      </a:r>
                      <a:endParaRPr lang="zh-CN" altLang="en-US" sz="800"/>
                    </a:p>
                    <a:p>
                      <a:pPr algn="l">
                        <a:lnSpc>
                          <a:spcPct val="100000"/>
                        </a:lnSpc>
                        <a:buNone/>
                      </a:pPr>
                      <a:r>
                        <a:rPr lang="zh-CN" altLang="en-US" sz="800"/>
                        <a:t>Weighing accuracy</a:t>
                      </a:r>
                      <a:endParaRPr lang="zh-CN" altLang="en-US" sz="800"/>
                    </a:p>
                  </a:txBody>
                  <a:tcPr/>
                </a:tc>
                <a:tc>
                  <a:txBody>
                    <a:bodyPr/>
                    <a:p>
                      <a:pPr algn="l">
                        <a:lnSpc>
                          <a:spcPct val="100000"/>
                        </a:lnSpc>
                        <a:buNone/>
                      </a:pPr>
                      <a:r>
                        <a:rPr lang="zh-CN" altLang="en-US" sz="800"/>
                        <a:t>0.01g</a:t>
                      </a:r>
                      <a:endParaRPr lang="zh-CN" altLang="en-US" sz="800"/>
                    </a:p>
                  </a:txBody>
                  <a:tcPr/>
                </a:tc>
              </a:tr>
            </a:tbl>
          </a:graphicData>
        </a:graphic>
      </p:graphicFrame>
      <p:pic>
        <p:nvPicPr>
          <p:cNvPr id="6" name="图片 5" descr="C:/Users/yxf/Desktop/33.jpg33"/>
          <p:cNvPicPr>
            <a:picLocks noChangeAspect="1"/>
          </p:cNvPicPr>
          <p:nvPr/>
        </p:nvPicPr>
        <p:blipFill>
          <a:blip r:embed="rId3"/>
          <a:srcRect l="19" r="19"/>
          <a:stretch>
            <a:fillRect/>
          </a:stretch>
        </p:blipFill>
        <p:spPr>
          <a:xfrm>
            <a:off x="67945" y="2602865"/>
            <a:ext cx="3381375" cy="166941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高清logo（有代码）"/>
          <p:cNvPicPr>
            <a:picLocks noChangeAspect="1"/>
          </p:cNvPicPr>
          <p:nvPr>
            <p:custDataLst>
              <p:tags r:id="rId1"/>
            </p:custDataLst>
          </p:nvPr>
        </p:nvPicPr>
        <p:blipFill>
          <a:blip r:embed="rId2"/>
          <a:stretch>
            <a:fillRect/>
          </a:stretch>
        </p:blipFill>
        <p:spPr>
          <a:xfrm>
            <a:off x="10558780" y="96520"/>
            <a:ext cx="1434465" cy="484505"/>
          </a:xfrm>
          <a:prstGeom prst="rect">
            <a:avLst/>
          </a:prstGeom>
        </p:spPr>
      </p:pic>
      <p:sp>
        <p:nvSpPr>
          <p:cNvPr id="6" name="文本框 5"/>
          <p:cNvSpPr txBox="1"/>
          <p:nvPr>
            <p:custDataLst>
              <p:tags r:id="rId3"/>
            </p:custDataLst>
          </p:nvPr>
        </p:nvSpPr>
        <p:spPr>
          <a:xfrm>
            <a:off x="1045845" y="415925"/>
            <a:ext cx="10414635" cy="628650"/>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en-US" altLang="zh-CN" sz="2800" b="1" spc="140" dirty="0">
                <a:solidFill>
                  <a:schemeClr val="accent1"/>
                </a:solidFill>
                <a:uFillTx/>
                <a:latin typeface="微软雅黑" panose="020B0503020204020204" pitchFamily="34" charset="-122"/>
                <a:ea typeface="微软雅黑" panose="020B0503020204020204" pitchFamily="34" charset="-122"/>
              </a:rPr>
              <a:t>OCV</a:t>
            </a:r>
            <a:r>
              <a:rPr lang="zh-CN" altLang="en-US" sz="2800" b="1" spc="140" dirty="0">
                <a:solidFill>
                  <a:schemeClr val="accent1"/>
                </a:solidFill>
                <a:uFillTx/>
                <a:latin typeface="微软雅黑" panose="020B0503020204020204" pitchFamily="34" charset="-122"/>
                <a:ea typeface="微软雅黑" panose="020B0503020204020204" pitchFamily="34" charset="-122"/>
              </a:rPr>
              <a:t>测试分选设备</a:t>
            </a:r>
            <a:endParaRPr lang="zh-CN" altLang="en-US" sz="2800" b="1" spc="14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sz="2800" b="1" spc="140" dirty="0">
                <a:solidFill>
                  <a:schemeClr val="accent1"/>
                </a:solidFill>
                <a:uFillTx/>
                <a:latin typeface="微软雅黑" panose="020B0503020204020204" pitchFamily="34" charset="-122"/>
                <a:ea typeface="微软雅黑" panose="020B0503020204020204" pitchFamily="34" charset="-122"/>
              </a:rPr>
              <a:t>（OCV D</a:t>
            </a:r>
            <a:r>
              <a:rPr lang="en-US" altLang="zh-CN" sz="2800" b="1" spc="140" dirty="0">
                <a:solidFill>
                  <a:schemeClr val="accent1"/>
                </a:solidFill>
                <a:uFillTx/>
                <a:latin typeface="微软雅黑" panose="020B0503020204020204" pitchFamily="34" charset="-122"/>
                <a:ea typeface="微软雅黑" panose="020B0503020204020204" pitchFamily="34" charset="-122"/>
              </a:rPr>
              <a:t>etecting</a:t>
            </a:r>
            <a:r>
              <a:rPr lang="zh-CN" sz="2800" b="1" spc="140" dirty="0">
                <a:solidFill>
                  <a:schemeClr val="accent1"/>
                </a:solidFill>
                <a:uFillTx/>
                <a:latin typeface="微软雅黑" panose="020B0503020204020204" pitchFamily="34" charset="-122"/>
                <a:ea typeface="微软雅黑" panose="020B0503020204020204" pitchFamily="34" charset="-122"/>
              </a:rPr>
              <a:t> M</a:t>
            </a:r>
            <a:r>
              <a:rPr lang="en-US" altLang="zh-CN" sz="2800" b="1" spc="140" dirty="0">
                <a:solidFill>
                  <a:schemeClr val="accent1"/>
                </a:solidFill>
                <a:uFillTx/>
                <a:latin typeface="微软雅黑" panose="020B0503020204020204" pitchFamily="34" charset="-122"/>
                <a:ea typeface="微软雅黑" panose="020B0503020204020204" pitchFamily="34" charset="-122"/>
              </a:rPr>
              <a:t>achine</a:t>
            </a:r>
            <a:r>
              <a:rPr lang="zh-CN" sz="2800" b="1" spc="140" dirty="0">
                <a:solidFill>
                  <a:schemeClr val="accent1"/>
                </a:solidFill>
                <a:uFillTx/>
                <a:latin typeface="微软雅黑" panose="020B0503020204020204" pitchFamily="34" charset="-122"/>
                <a:ea typeface="微软雅黑" panose="020B0503020204020204" pitchFamily="34" charset="-122"/>
              </a:rPr>
              <a:t>）</a:t>
            </a:r>
            <a:endParaRPr lang="zh-CN" sz="2800" b="1" spc="140" dirty="0">
              <a:solidFill>
                <a:schemeClr val="accent1"/>
              </a:solidFill>
              <a:uFillTx/>
              <a:latin typeface="微软雅黑" panose="020B0503020204020204" pitchFamily="34" charset="-122"/>
              <a:ea typeface="微软雅黑" panose="020B0503020204020204" pitchFamily="34" charset="-122"/>
            </a:endParaRPr>
          </a:p>
        </p:txBody>
      </p:sp>
      <p:sp>
        <p:nvSpPr>
          <p:cNvPr id="4" name="文本框 3"/>
          <p:cNvSpPr txBox="1"/>
          <p:nvPr/>
        </p:nvSpPr>
        <p:spPr>
          <a:xfrm>
            <a:off x="4323080" y="1346200"/>
            <a:ext cx="7299960" cy="5323840"/>
          </a:xfrm>
          <a:prstGeom prst="rect">
            <a:avLst/>
          </a:prstGeom>
          <a:noFill/>
        </p:spPr>
        <p:txBody>
          <a:bodyPr wrap="square" rtlCol="0" anchor="t">
            <a:noAutofit/>
          </a:bodyPr>
          <a:p>
            <a:pPr>
              <a:lnSpc>
                <a:spcPct val="80000"/>
              </a:lnSpc>
            </a:pPr>
            <a:r>
              <a:rPr lang="zh-CN" altLang="en-US" sz="1000"/>
              <a:t>设备功能特点：</a:t>
            </a:r>
            <a:endParaRPr lang="zh-CN" altLang="en-US" sz="1000"/>
          </a:p>
          <a:p>
            <a:pPr>
              <a:lnSpc>
                <a:spcPct val="80000"/>
              </a:lnSpc>
            </a:pPr>
            <a:r>
              <a:rPr lang="zh-CN" altLang="en-US" sz="1000"/>
              <a:t>1、设备包括品牌电脑、软件系统、精密电压内阻测量仪、扫码机构以及批量上料装置、自动分档、 自动下料等装置。</a:t>
            </a:r>
            <a:endParaRPr lang="zh-CN" altLang="en-US" sz="1000"/>
          </a:p>
          <a:p>
            <a:pPr>
              <a:lnSpc>
                <a:spcPct val="80000"/>
              </a:lnSpc>
            </a:pPr>
            <a:endParaRPr lang="zh-CN" altLang="en-US" sz="1000"/>
          </a:p>
          <a:p>
            <a:pPr>
              <a:lnSpc>
                <a:spcPct val="80000"/>
              </a:lnSpc>
            </a:pPr>
            <a:r>
              <a:rPr lang="zh-CN" altLang="en-US" sz="1000"/>
              <a:t>2、根据方形电池的交流内阻、开路电压等参数，将电池按各项的性能参数精确分档配组，最多一 次性分档配对数为 10 组，提高 pack 电池品质和配对电芯性能的一致性。</a:t>
            </a:r>
            <a:endParaRPr lang="zh-CN" altLang="en-US" sz="1000"/>
          </a:p>
          <a:p>
            <a:pPr>
              <a:lnSpc>
                <a:spcPct val="80000"/>
              </a:lnSpc>
            </a:pPr>
            <a:endParaRPr lang="zh-CN" altLang="en-US" sz="1000"/>
          </a:p>
          <a:p>
            <a:pPr>
              <a:lnSpc>
                <a:spcPct val="80000"/>
              </a:lnSpc>
            </a:pPr>
            <a:r>
              <a:rPr lang="zh-CN" altLang="en-US" sz="1000"/>
              <a:t>3、交流内阻和开路电压的采集可采用本设备自带的高精度内阻仪自动采集，分选 工艺流程自动控制，操作简便，保证了测试参数的精度和配对过程的可靠性， 提高和保证 pack 产品的性能品质。</a:t>
            </a:r>
            <a:endParaRPr lang="zh-CN" altLang="en-US" sz="1000"/>
          </a:p>
          <a:p>
            <a:pPr>
              <a:lnSpc>
                <a:spcPct val="80000"/>
              </a:lnSpc>
            </a:pPr>
            <a:endParaRPr lang="zh-CN" altLang="en-US" sz="1000"/>
          </a:p>
          <a:p>
            <a:pPr>
              <a:lnSpc>
                <a:spcPct val="80000"/>
              </a:lnSpc>
            </a:pPr>
            <a:r>
              <a:rPr lang="zh-CN" altLang="en-US" sz="1000"/>
              <a:t>4、设备采用基恩士 SR1000 扫码枪，自动对焦，支持条码和二维码。</a:t>
            </a:r>
            <a:endParaRPr lang="zh-CN" altLang="en-US" sz="1000"/>
          </a:p>
          <a:p>
            <a:pPr>
              <a:lnSpc>
                <a:spcPct val="80000"/>
              </a:lnSpc>
            </a:pPr>
            <a:endParaRPr lang="zh-CN" altLang="en-US" sz="1000"/>
          </a:p>
          <a:p>
            <a:pPr>
              <a:lnSpc>
                <a:spcPct val="80000"/>
              </a:lnSpc>
            </a:pPr>
            <a:r>
              <a:rPr lang="zh-CN" altLang="en-US" sz="1000"/>
              <a:t>5、自动化程度高、操作简捷，简便操作，能有效提高生产效率，降低生产成本。</a:t>
            </a:r>
            <a:endParaRPr lang="zh-CN" altLang="en-US" sz="1000"/>
          </a:p>
          <a:p>
            <a:pPr>
              <a:lnSpc>
                <a:spcPct val="80000"/>
              </a:lnSpc>
            </a:pPr>
            <a:endParaRPr lang="zh-CN" altLang="en-US" sz="1000"/>
          </a:p>
          <a:p>
            <a:pPr>
              <a:lnSpc>
                <a:spcPct val="80000"/>
              </a:lnSpc>
            </a:pPr>
            <a:r>
              <a:rPr lang="zh-CN" altLang="en-US" sz="1000"/>
              <a:t>6、系统测试的电芯性能数据实行数据库管理模式，长期保存，可追溯性强。配合软件的数据分析 功能，对产品性能品质进行长期监控分析，来指导改进研发配方，改善生产工艺流程。</a:t>
            </a:r>
            <a:endParaRPr lang="zh-CN" altLang="en-US" sz="1000"/>
          </a:p>
          <a:p>
            <a:pPr>
              <a:lnSpc>
                <a:spcPct val="80000"/>
              </a:lnSpc>
            </a:pPr>
            <a:endParaRPr lang="zh-CN" altLang="en-US" sz="1000"/>
          </a:p>
          <a:p>
            <a:pPr>
              <a:lnSpc>
                <a:spcPct val="80000"/>
              </a:lnSpc>
            </a:pPr>
            <a:r>
              <a:rPr lang="zh-CN" altLang="en-US" sz="1000"/>
              <a:t>7、由工控电脑采集数据，并自动生成曲线图和条形图，系统具备数据库功能，可追溯历史数据 并导出。</a:t>
            </a:r>
            <a:endParaRPr lang="zh-CN" altLang="en-US" sz="1000"/>
          </a:p>
          <a:p>
            <a:pPr>
              <a:lnSpc>
                <a:spcPct val="80000"/>
              </a:lnSpc>
            </a:pPr>
            <a:r>
              <a:rPr lang="en-US" altLang="zh-CN" sz="1000"/>
              <a:t>Equipment features:</a:t>
            </a:r>
            <a:endParaRPr lang="en-US" altLang="zh-CN" sz="1000"/>
          </a:p>
          <a:p>
            <a:pPr>
              <a:lnSpc>
                <a:spcPct val="80000"/>
              </a:lnSpc>
            </a:pPr>
            <a:r>
              <a:rPr lang="en-US" altLang="zh-CN" sz="1000"/>
              <a:t>1, the equipment includes brand computer, software system, precision voltage internal resistance measuring instrument, code scanning mechanism and batch feeding device, automatic grading, automatic feeding device.</a:t>
            </a:r>
            <a:endParaRPr lang="en-US" altLang="zh-CN" sz="1000"/>
          </a:p>
          <a:p>
            <a:pPr>
              <a:lnSpc>
                <a:spcPct val="80000"/>
              </a:lnSpc>
            </a:pPr>
            <a:endParaRPr lang="en-US" altLang="zh-CN" sz="1000"/>
          </a:p>
          <a:p>
            <a:pPr>
              <a:lnSpc>
                <a:spcPct val="80000"/>
              </a:lnSpc>
            </a:pPr>
            <a:r>
              <a:rPr lang="en-US" altLang="zh-CN" sz="1000"/>
              <a:t>2, according to the AC internal resistance, open circuit voltage and other parameters of the square battery, the battery is accurately graded according to the performance parameters, and the maximum number of one-time grade pairing is 10 groups, improving the consistency of pack battery quality and pairing cell performance.</a:t>
            </a:r>
            <a:endParaRPr lang="en-US" altLang="zh-CN" sz="1000"/>
          </a:p>
          <a:p>
            <a:pPr>
              <a:lnSpc>
                <a:spcPct val="80000"/>
              </a:lnSpc>
            </a:pPr>
            <a:endParaRPr lang="en-US" altLang="zh-CN" sz="1000"/>
          </a:p>
          <a:p>
            <a:pPr>
              <a:lnSpc>
                <a:spcPct val="80000"/>
              </a:lnSpc>
            </a:pPr>
            <a:r>
              <a:rPr lang="en-US" altLang="zh-CN" sz="1000"/>
              <a:t>3, the AC internal resistance and open circuit voltage can be collected automatically by the high-precision internal resistance meter of the equipment, the sorting process is automatically controlled, the operation is simple, to ensure the accuracy of the test parameters and the reliability of the pairing process, and to improve and guarantee the performance quality of pack products.</a:t>
            </a:r>
            <a:endParaRPr lang="en-US" altLang="zh-CN" sz="1000"/>
          </a:p>
          <a:p>
            <a:pPr>
              <a:lnSpc>
                <a:spcPct val="80000"/>
              </a:lnSpc>
            </a:pPr>
            <a:endParaRPr lang="en-US" altLang="zh-CN" sz="1000"/>
          </a:p>
          <a:p>
            <a:pPr>
              <a:lnSpc>
                <a:spcPct val="80000"/>
              </a:lnSpc>
            </a:pPr>
            <a:r>
              <a:rPr lang="en-US" altLang="zh-CN" sz="1000"/>
              <a:t>4, the equipment adopts Keynes SR1000 scanning code gun, automatic focus, support bar code and two-dimensional code.</a:t>
            </a:r>
            <a:endParaRPr lang="en-US" altLang="zh-CN" sz="1000"/>
          </a:p>
          <a:p>
            <a:pPr>
              <a:lnSpc>
                <a:spcPct val="80000"/>
              </a:lnSpc>
            </a:pPr>
            <a:endParaRPr lang="en-US" altLang="zh-CN" sz="1000"/>
          </a:p>
          <a:p>
            <a:pPr>
              <a:lnSpc>
                <a:spcPct val="80000"/>
              </a:lnSpc>
            </a:pPr>
            <a:r>
              <a:rPr lang="en-US" altLang="zh-CN" sz="1000"/>
              <a:t>5, high degree of automation, simple operation, simple operation, can effectively improve production efficiency, reduce production costs.</a:t>
            </a:r>
            <a:endParaRPr lang="en-US" altLang="zh-CN" sz="1000"/>
          </a:p>
          <a:p>
            <a:pPr>
              <a:lnSpc>
                <a:spcPct val="80000"/>
              </a:lnSpc>
            </a:pPr>
            <a:endParaRPr lang="en-US" altLang="zh-CN" sz="1000"/>
          </a:p>
          <a:p>
            <a:pPr>
              <a:lnSpc>
                <a:spcPct val="80000"/>
              </a:lnSpc>
            </a:pPr>
            <a:r>
              <a:rPr lang="en-US" altLang="zh-CN" sz="1000"/>
              <a:t>6, the performance data of the battery cell tested by the system is implemented in the database management mode, long-term storage, and strong traceability. With the data analysis function of the software, long-term monitoring and analysis of product performance and quality are carried out to guide the improvement of R&amp;D formula and production process.</a:t>
            </a:r>
            <a:endParaRPr lang="en-US" altLang="zh-CN" sz="1000"/>
          </a:p>
          <a:p>
            <a:pPr>
              <a:lnSpc>
                <a:spcPct val="80000"/>
              </a:lnSpc>
            </a:pPr>
            <a:endParaRPr lang="en-US" altLang="zh-CN" sz="1000"/>
          </a:p>
          <a:p>
            <a:pPr>
              <a:lnSpc>
                <a:spcPct val="80000"/>
              </a:lnSpc>
            </a:pPr>
            <a:r>
              <a:rPr lang="en-US" altLang="zh-CN" sz="1000"/>
              <a:t>7, by the industrial control computer to collect data, and automatically generate curves and bar charts, the system has the database function, can trace historical data and export.</a:t>
            </a:r>
            <a:endParaRPr lang="en-US" altLang="zh-CN" sz="1000"/>
          </a:p>
        </p:txBody>
      </p:sp>
      <p:pic>
        <p:nvPicPr>
          <p:cNvPr id="2" name="图片 1" descr="C:/Users/yxf/Desktop/18.png18"/>
          <p:cNvPicPr>
            <a:picLocks noChangeAspect="1"/>
          </p:cNvPicPr>
          <p:nvPr/>
        </p:nvPicPr>
        <p:blipFill>
          <a:blip r:embed="rId4"/>
          <a:srcRect t="3408" b="3408"/>
          <a:stretch>
            <a:fillRect/>
          </a:stretch>
        </p:blipFill>
        <p:spPr>
          <a:xfrm>
            <a:off x="222250" y="1346200"/>
            <a:ext cx="3987165" cy="30099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063625" y="462915"/>
            <a:ext cx="9641840" cy="702310"/>
          </a:xfrm>
          <a:prstGeom prst="rect">
            <a:avLst/>
          </a:prstGeom>
          <a:noFill/>
        </p:spPr>
        <p:txBody>
          <a:bodyPr wrap="square" lIns="63500" tIns="25400" rIns="63500" bIns="25400" rtlCol="0" anchor="b" anchorCtr="0">
            <a:noAutofit/>
          </a:bodyPr>
          <a:p>
            <a:pPr marL="0" indent="0" algn="l">
              <a:lnSpc>
                <a:spcPct val="110000"/>
              </a:lnSpc>
              <a:spcBef>
                <a:spcPts val="0"/>
              </a:spcBef>
              <a:spcAft>
                <a:spcPts val="0"/>
              </a:spcAft>
              <a:buSzPct val="100000"/>
              <a:buNone/>
            </a:pPr>
            <a:r>
              <a:rPr lang="zh-CN" altLang="en-US" sz="2800" b="1" spc="240" dirty="0">
                <a:solidFill>
                  <a:schemeClr val="accent1"/>
                </a:solidFill>
                <a:uFillTx/>
                <a:latin typeface="微软雅黑" panose="020B0503020204020204" pitchFamily="34" charset="-122"/>
                <a:ea typeface="微软雅黑" panose="020B0503020204020204" pitchFamily="34" charset="-122"/>
              </a:rPr>
              <a:t>产品系列分布</a:t>
            </a:r>
            <a:endParaRPr lang="zh-CN" altLang="en-US" sz="2800" b="1" spc="24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10000"/>
              </a:lnSpc>
              <a:spcBef>
                <a:spcPts val="0"/>
              </a:spcBef>
              <a:spcAft>
                <a:spcPts val="0"/>
              </a:spcAft>
              <a:buSzPct val="100000"/>
              <a:buNone/>
            </a:pPr>
            <a:r>
              <a:rPr lang="zh-CN" altLang="en-US" sz="2800" b="1" spc="240" dirty="0">
                <a:solidFill>
                  <a:schemeClr val="accent1"/>
                </a:solidFill>
                <a:uFillTx/>
                <a:latin typeface="微软雅黑" panose="020B0503020204020204" pitchFamily="34" charset="-122"/>
                <a:ea typeface="微软雅黑" panose="020B0503020204020204" pitchFamily="34" charset="-122"/>
              </a:rPr>
              <a:t>（Product family distribution）</a:t>
            </a:r>
            <a:endParaRPr lang="zh-CN" altLang="en-US" sz="2800" b="1" spc="240" dirty="0">
              <a:solidFill>
                <a:schemeClr val="accent1"/>
              </a:solidFill>
              <a:uFillTx/>
              <a:latin typeface="微软雅黑" panose="020B0503020204020204" pitchFamily="34" charset="-122"/>
              <a:ea typeface="微软雅黑" panose="020B0503020204020204" pitchFamily="34" charset="-122"/>
            </a:endParaRPr>
          </a:p>
        </p:txBody>
      </p:sp>
      <p:pic>
        <p:nvPicPr>
          <p:cNvPr id="2" name="图片 1" descr="C:/Users/yxf/Desktop/圆柱形锂电池整线解决方案.jpg圆柱形锂电池整线解决方案"/>
          <p:cNvPicPr>
            <a:picLocks noChangeAspect="1"/>
          </p:cNvPicPr>
          <p:nvPr/>
        </p:nvPicPr>
        <p:blipFill>
          <a:blip r:embed="rId2"/>
          <a:srcRect l="4969" r="4969"/>
          <a:stretch>
            <a:fillRect/>
          </a:stretch>
        </p:blipFill>
        <p:spPr>
          <a:xfrm>
            <a:off x="1266825" y="1281430"/>
            <a:ext cx="9658350" cy="519493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高清logo（有代码）"/>
          <p:cNvPicPr>
            <a:picLocks noChangeAspect="1"/>
          </p:cNvPicPr>
          <p:nvPr>
            <p:custDataLst>
              <p:tags r:id="rId1"/>
            </p:custDataLst>
          </p:nvPr>
        </p:nvPicPr>
        <p:blipFill>
          <a:blip r:embed="rId2"/>
          <a:stretch>
            <a:fillRect/>
          </a:stretch>
        </p:blipFill>
        <p:spPr>
          <a:xfrm>
            <a:off x="10558780" y="96520"/>
            <a:ext cx="1434465" cy="484505"/>
          </a:xfrm>
          <a:prstGeom prst="rect">
            <a:avLst/>
          </a:prstGeom>
        </p:spPr>
      </p:pic>
      <p:sp>
        <p:nvSpPr>
          <p:cNvPr id="6" name="文本框 5"/>
          <p:cNvSpPr txBox="1"/>
          <p:nvPr>
            <p:custDataLst>
              <p:tags r:id="rId3"/>
            </p:custDataLst>
          </p:nvPr>
        </p:nvSpPr>
        <p:spPr>
          <a:xfrm>
            <a:off x="1045845" y="415925"/>
            <a:ext cx="10798175" cy="628650"/>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en-US" altLang="zh-CN" sz="2800" b="1" spc="140" dirty="0">
                <a:solidFill>
                  <a:schemeClr val="accent1"/>
                </a:solidFill>
                <a:uFillTx/>
                <a:latin typeface="微软雅黑" panose="020B0503020204020204" pitchFamily="34" charset="-122"/>
                <a:ea typeface="微软雅黑" panose="020B0503020204020204" pitchFamily="34" charset="-122"/>
              </a:rPr>
              <a:t>OCV</a:t>
            </a:r>
            <a:r>
              <a:rPr lang="zh-CN" altLang="en-US" sz="2800" b="1" spc="140" dirty="0">
                <a:solidFill>
                  <a:schemeClr val="accent1"/>
                </a:solidFill>
                <a:uFillTx/>
                <a:latin typeface="微软雅黑" panose="020B0503020204020204" pitchFamily="34" charset="-122"/>
                <a:ea typeface="微软雅黑" panose="020B0503020204020204" pitchFamily="34" charset="-122"/>
              </a:rPr>
              <a:t>检测设备</a:t>
            </a:r>
            <a:endParaRPr lang="zh-CN" altLang="en-US" sz="2800" b="1" spc="14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sz="2800" b="1" spc="140" dirty="0">
                <a:solidFill>
                  <a:schemeClr val="accent1"/>
                </a:solidFill>
                <a:uFillTx/>
                <a:latin typeface="微软雅黑" panose="020B0503020204020204" pitchFamily="34" charset="-122"/>
                <a:ea typeface="微软雅黑" panose="020B0503020204020204" pitchFamily="34" charset="-122"/>
              </a:rPr>
              <a:t>（</a:t>
            </a:r>
            <a:r>
              <a:rPr lang="en-US" altLang="zh-CN" sz="2800" b="1" spc="140" dirty="0">
                <a:solidFill>
                  <a:schemeClr val="accent1"/>
                </a:solidFill>
                <a:uFillTx/>
                <a:latin typeface="微软雅黑" panose="020B0503020204020204" pitchFamily="34" charset="-122"/>
                <a:ea typeface="微软雅黑" panose="020B0503020204020204" pitchFamily="34" charset="-122"/>
              </a:rPr>
              <a:t>OCV Detecting</a:t>
            </a:r>
            <a:r>
              <a:rPr lang="zh-CN" sz="2800" b="1" spc="140" dirty="0">
                <a:solidFill>
                  <a:schemeClr val="accent1"/>
                </a:solidFill>
                <a:uFillTx/>
                <a:latin typeface="微软雅黑" panose="020B0503020204020204" pitchFamily="34" charset="-122"/>
                <a:ea typeface="微软雅黑" panose="020B0503020204020204" pitchFamily="34" charset="-122"/>
              </a:rPr>
              <a:t>）</a:t>
            </a:r>
            <a:endParaRPr lang="zh-CN" sz="2800" b="1" spc="140" dirty="0">
              <a:solidFill>
                <a:schemeClr val="accent1"/>
              </a:solidFill>
              <a:uFillTx/>
              <a:latin typeface="微软雅黑" panose="020B0503020204020204" pitchFamily="34" charset="-122"/>
              <a:ea typeface="微软雅黑" panose="020B0503020204020204" pitchFamily="34" charset="-122"/>
            </a:endParaRPr>
          </a:p>
        </p:txBody>
      </p:sp>
      <p:sp>
        <p:nvSpPr>
          <p:cNvPr id="8" name="文本框 7"/>
          <p:cNvSpPr txBox="1"/>
          <p:nvPr/>
        </p:nvSpPr>
        <p:spPr>
          <a:xfrm>
            <a:off x="474345" y="1383665"/>
            <a:ext cx="5755640" cy="368300"/>
          </a:xfrm>
          <a:prstGeom prst="rect">
            <a:avLst/>
          </a:prstGeom>
          <a:noFill/>
        </p:spPr>
        <p:txBody>
          <a:bodyPr wrap="square" rtlCol="0">
            <a:spAutoFit/>
          </a:bodyPr>
          <a:p>
            <a:r>
              <a:rPr lang="zh-CN" altLang="en-US" b="1"/>
              <a:t>设备参数指标（Equipment parameter index）</a:t>
            </a:r>
            <a:endParaRPr lang="zh-CN" altLang="en-US" b="1"/>
          </a:p>
        </p:txBody>
      </p:sp>
      <p:graphicFrame>
        <p:nvGraphicFramePr>
          <p:cNvPr id="7" name="表格 6"/>
          <p:cNvGraphicFramePr/>
          <p:nvPr>
            <p:custDataLst>
              <p:tags r:id="rId4"/>
            </p:custDataLst>
          </p:nvPr>
        </p:nvGraphicFramePr>
        <p:xfrm>
          <a:off x="781685" y="1971675"/>
          <a:ext cx="8918575" cy="4068445"/>
        </p:xfrm>
        <a:graphic>
          <a:graphicData uri="http://schemas.openxmlformats.org/drawingml/2006/table">
            <a:tbl>
              <a:tblPr firstRow="1" bandRow="1">
                <a:tableStyleId>{5C22544A-7EE6-4342-B048-85BDC9FD1C3A}</a:tableStyleId>
              </a:tblPr>
              <a:tblGrid>
                <a:gridCol w="2228850"/>
                <a:gridCol w="6689725"/>
              </a:tblGrid>
              <a:tr h="541655">
                <a:tc>
                  <a:txBody>
                    <a:bodyPr/>
                    <a:p>
                      <a:pPr>
                        <a:buNone/>
                      </a:pPr>
                      <a:r>
                        <a:rPr lang="zh-CN" altLang="en-US" sz="1000">
                          <a:latin typeface="+mn-ea"/>
                          <a:cs typeface="+mn-ea"/>
                        </a:rPr>
                        <a:t>基本参数</a:t>
                      </a:r>
                      <a:endParaRPr lang="zh-CN" altLang="en-US" sz="1000">
                        <a:latin typeface="+mn-ea"/>
                        <a:cs typeface="+mn-ea"/>
                      </a:endParaRPr>
                    </a:p>
                    <a:p>
                      <a:pPr>
                        <a:buNone/>
                      </a:pPr>
                      <a:r>
                        <a:rPr lang="zh-CN" altLang="en-US" sz="1000">
                          <a:latin typeface="+mn-ea"/>
                          <a:cs typeface="+mn-ea"/>
                        </a:rPr>
                        <a:t>Basic parameter</a:t>
                      </a:r>
                      <a:endParaRPr lang="zh-CN" altLang="en-US" sz="1000">
                        <a:latin typeface="+mn-ea"/>
                        <a:cs typeface="+mn-ea"/>
                      </a:endParaRPr>
                    </a:p>
                  </a:txBody>
                  <a:tcPr/>
                </a:tc>
                <a:tc>
                  <a:txBody>
                    <a:bodyPr/>
                    <a:p>
                      <a:pPr>
                        <a:buNone/>
                      </a:pPr>
                      <a:r>
                        <a:rPr lang="zh-CN" altLang="en-US" sz="1000">
                          <a:latin typeface="+mn-ea"/>
                          <a:cs typeface="+mn-ea"/>
                        </a:rPr>
                        <a:t>参数值</a:t>
                      </a:r>
                      <a:endParaRPr lang="zh-CN" altLang="en-US" sz="1000">
                        <a:latin typeface="+mn-ea"/>
                        <a:cs typeface="+mn-ea"/>
                      </a:endParaRPr>
                    </a:p>
                    <a:p>
                      <a:pPr>
                        <a:buNone/>
                      </a:pPr>
                      <a:r>
                        <a:rPr lang="zh-CN" altLang="en-US" sz="1000">
                          <a:latin typeface="+mn-ea"/>
                          <a:cs typeface="+mn-ea"/>
                        </a:rPr>
                        <a:t>Parameter values</a:t>
                      </a:r>
                      <a:endParaRPr lang="zh-CN" altLang="en-US" sz="1000">
                        <a:latin typeface="+mn-ea"/>
                        <a:cs typeface="+mn-ea"/>
                      </a:endParaRPr>
                    </a:p>
                  </a:txBody>
                  <a:tcPr/>
                </a:tc>
              </a:tr>
              <a:tr h="488315">
                <a:tc rowSpan="2">
                  <a:txBody>
                    <a:bodyPr/>
                    <a:p>
                      <a:pPr>
                        <a:buNone/>
                      </a:pPr>
                      <a:r>
                        <a:rPr lang="en-US" altLang="zh-CN" sz="1000">
                          <a:latin typeface="+mn-ea"/>
                        </a:rPr>
                        <a:t>电压测试精度</a:t>
                      </a:r>
                      <a:endParaRPr lang="en-US" altLang="zh-CN" sz="1000">
                        <a:latin typeface="+mn-ea"/>
                      </a:endParaRPr>
                    </a:p>
                    <a:p>
                      <a:pPr>
                        <a:buNone/>
                      </a:pPr>
                      <a:r>
                        <a:rPr lang="en-US" altLang="zh-CN" sz="1000">
                          <a:latin typeface="+mn-ea"/>
                        </a:rPr>
                        <a:t>Voltage test accuracy</a:t>
                      </a:r>
                      <a:endParaRPr lang="en-US" altLang="zh-CN" sz="1000">
                        <a:latin typeface="+mn-ea"/>
                      </a:endParaRPr>
                    </a:p>
                  </a:txBody>
                  <a:tcPr/>
                </a:tc>
                <a:tc>
                  <a:txBody>
                    <a:bodyPr/>
                    <a:p>
                      <a:pPr>
                        <a:buNone/>
                      </a:pPr>
                      <a:r>
                        <a:rPr sz="1000">
                          <a:latin typeface="+mn-ea"/>
                          <a:cs typeface="+mn-ea"/>
                        </a:rPr>
                        <a:t>测试精度：仪器单机±A(0.0035%Set+0.0005%FS)Temperature coefficient:</a:t>
                      </a:r>
                      <a:endParaRPr sz="1000">
                        <a:latin typeface="+mn-ea"/>
                        <a:cs typeface="+mn-ea"/>
                      </a:endParaRPr>
                    </a:p>
                    <a:p>
                      <a:pPr>
                        <a:buNone/>
                      </a:pPr>
                      <a:r>
                        <a:rPr sz="1000">
                          <a:latin typeface="+mn-ea"/>
                          <a:cs typeface="+mn-ea"/>
                        </a:rPr>
                        <a:t>(±0.0005%rdg.±0.0001% FS/℃)</a:t>
                      </a:r>
                      <a:endParaRPr sz="1000">
                        <a:latin typeface="+mn-ea"/>
                        <a:cs typeface="+mn-ea"/>
                      </a:endParaRPr>
                    </a:p>
                  </a:txBody>
                  <a:tcPr/>
                </a:tc>
              </a:tr>
              <a:tr h="473710">
                <a:tc vMerge="1">
                  <a:tcPr/>
                </a:tc>
                <a:tc>
                  <a:txBody>
                    <a:bodyPr/>
                    <a:p>
                      <a:pPr>
                        <a:buNone/>
                      </a:pPr>
                      <a:r>
                        <a:rPr sz="1000">
                          <a:latin typeface="+mn-ea"/>
                          <a:cs typeface="+mn-ea"/>
                        </a:rPr>
                        <a:t>硬壳＆软包＆圆柱电压测试精度：±0.3mV（可支持±0.1mV）</a:t>
                      </a:r>
                      <a:endParaRPr sz="1000">
                        <a:latin typeface="+mn-ea"/>
                        <a:cs typeface="+mn-ea"/>
                      </a:endParaRPr>
                    </a:p>
                    <a:p>
                      <a:pPr>
                        <a:buNone/>
                      </a:pPr>
                      <a:r>
                        <a:rPr sz="1000">
                          <a:latin typeface="+mn-ea"/>
                          <a:cs typeface="+mn-ea"/>
                        </a:rPr>
                        <a:t>Voltage test accuracy: ±0.3mv (±0.1mvavailable)</a:t>
                      </a:r>
                      <a:endParaRPr sz="1000">
                        <a:latin typeface="+mn-ea"/>
                        <a:cs typeface="+mn-ea"/>
                      </a:endParaRPr>
                    </a:p>
                  </a:txBody>
                  <a:tcPr/>
                </a:tc>
              </a:tr>
              <a:tr h="474345">
                <a:tc rowSpan="5">
                  <a:txBody>
                    <a:bodyPr/>
                    <a:p>
                      <a:pPr>
                        <a:buNone/>
                      </a:pPr>
                      <a:r>
                        <a:rPr lang="en-US" altLang="zh-CN" sz="1000">
                          <a:latin typeface="+mn-ea"/>
                        </a:rPr>
                        <a:t>内阻测试精度</a:t>
                      </a:r>
                      <a:endParaRPr lang="en-US" altLang="zh-CN" sz="1000">
                        <a:latin typeface="+mn-ea"/>
                      </a:endParaRPr>
                    </a:p>
                    <a:p>
                      <a:pPr>
                        <a:buNone/>
                      </a:pPr>
                      <a:r>
                        <a:rPr lang="en-US" altLang="zh-CN" sz="1000">
                          <a:latin typeface="+mn-ea"/>
                        </a:rPr>
                        <a:t>Internal resistance</a:t>
                      </a:r>
                      <a:endParaRPr lang="en-US" altLang="zh-CN" sz="1000">
                        <a:latin typeface="+mn-ea"/>
                      </a:endParaRPr>
                    </a:p>
                    <a:p>
                      <a:pPr>
                        <a:buNone/>
                      </a:pPr>
                      <a:r>
                        <a:rPr lang="en-US" altLang="zh-CN" sz="1000">
                          <a:latin typeface="+mn-ea"/>
                        </a:rPr>
                        <a:t>testing precision</a:t>
                      </a:r>
                      <a:endParaRPr lang="en-US" altLang="zh-CN" sz="1000">
                        <a:latin typeface="+mn-ea"/>
                      </a:endParaRPr>
                    </a:p>
                  </a:txBody>
                  <a:tcPr/>
                </a:tc>
                <a:tc>
                  <a:txBody>
                    <a:bodyPr/>
                    <a:p>
                      <a:pPr>
                        <a:buNone/>
                      </a:pPr>
                      <a:r>
                        <a:rPr sz="1000">
                          <a:latin typeface="+mn-ea"/>
                          <a:cs typeface="+mn-ea"/>
                        </a:rPr>
                        <a:t>测试精度：仪器单机±(0.5%rdg.+10dgt.)</a:t>
                      </a:r>
                      <a:endParaRPr sz="1000">
                        <a:latin typeface="+mn-ea"/>
                        <a:cs typeface="+mn-ea"/>
                      </a:endParaRPr>
                    </a:p>
                    <a:p>
                      <a:pPr>
                        <a:buNone/>
                      </a:pPr>
                      <a:r>
                        <a:rPr sz="1000">
                          <a:latin typeface="+mn-ea"/>
                          <a:cs typeface="+mn-ea"/>
                        </a:rPr>
                        <a:t>Test precision: ±(0.5%rdg.+10dgt.)</a:t>
                      </a:r>
                      <a:endParaRPr sz="1000">
                        <a:latin typeface="+mn-ea"/>
                        <a:cs typeface="+mn-ea"/>
                      </a:endParaRPr>
                    </a:p>
                  </a:txBody>
                  <a:tcPr/>
                </a:tc>
              </a:tr>
              <a:tr h="473710">
                <a:tc vMerge="1">
                  <a:tcPr/>
                </a:tc>
                <a:tc>
                  <a:txBody>
                    <a:bodyPr/>
                    <a:p>
                      <a:pPr>
                        <a:buNone/>
                      </a:pPr>
                      <a:r>
                        <a:rPr lang="zh-CN" altLang="en-US" sz="1000">
                          <a:latin typeface="+mn-ea"/>
                          <a:cs typeface="+mn-ea"/>
                        </a:rPr>
                        <a:t>测试频率：1KHz±0.2Hzf)</a:t>
                      </a:r>
                      <a:endParaRPr lang="zh-CN" altLang="en-US" sz="1000">
                        <a:latin typeface="+mn-ea"/>
                        <a:cs typeface="+mn-ea"/>
                      </a:endParaRPr>
                    </a:p>
                    <a:p>
                      <a:pPr>
                        <a:buNone/>
                      </a:pPr>
                      <a:r>
                        <a:rPr lang="zh-CN" altLang="en-US" sz="1000">
                          <a:latin typeface="+mn-ea"/>
                          <a:cs typeface="+mn-ea"/>
                        </a:rPr>
                        <a:t>Testing frequency:1KHz±0.2Hz</a:t>
                      </a:r>
                      <a:endParaRPr lang="zh-CN" altLang="en-US" sz="1000">
                        <a:latin typeface="+mn-ea"/>
                        <a:cs typeface="+mn-ea"/>
                      </a:endParaRPr>
                    </a:p>
                  </a:txBody>
                  <a:tcPr/>
                </a:tc>
              </a:tr>
              <a:tr h="473710">
                <a:tc vMerge="1">
                  <a:tcPr/>
                </a:tc>
                <a:tc>
                  <a:txBody>
                    <a:bodyPr/>
                    <a:p>
                      <a:pPr>
                        <a:buNone/>
                      </a:pPr>
                      <a:r>
                        <a:rPr lang="zh-CN" altLang="en-US" sz="1000">
                          <a:latin typeface="+mn-ea"/>
                          <a:cs typeface="+mn-ea"/>
                        </a:rPr>
                        <a:t>软包内阻测试精度 ±0.05mΩ</a:t>
                      </a:r>
                      <a:endParaRPr lang="zh-CN" altLang="en-US" sz="1000">
                        <a:latin typeface="+mn-ea"/>
                        <a:cs typeface="+mn-ea"/>
                      </a:endParaRPr>
                    </a:p>
                    <a:p>
                      <a:pPr>
                        <a:buNone/>
                      </a:pPr>
                      <a:r>
                        <a:rPr lang="zh-CN" altLang="en-US" sz="1000">
                          <a:latin typeface="+mn-ea"/>
                          <a:cs typeface="+mn-ea"/>
                        </a:rPr>
                        <a:t>PouchcellInternaltestprecision:±0.05mΩ</a:t>
                      </a:r>
                      <a:endParaRPr lang="zh-CN" altLang="en-US" sz="1000">
                        <a:latin typeface="+mn-ea"/>
                        <a:cs typeface="+mn-ea"/>
                      </a:endParaRPr>
                    </a:p>
                  </a:txBody>
                  <a:tcPr/>
                </a:tc>
              </a:tr>
              <a:tr h="473075">
                <a:tc vMerge="1">
                  <a:tcPr/>
                </a:tc>
                <a:tc>
                  <a:txBody>
                    <a:bodyPr/>
                    <a:p>
                      <a:pPr>
                        <a:buNone/>
                      </a:pPr>
                      <a:r>
                        <a:rPr lang="zh-CN" altLang="en-US" sz="1000">
                          <a:latin typeface="+mn-ea"/>
                          <a:cs typeface="+mn-ea"/>
                        </a:rPr>
                        <a:t>硬壳内阻测试精度 ±0.006mΩ</a:t>
                      </a:r>
                      <a:endParaRPr lang="zh-CN" altLang="en-US" sz="1000">
                        <a:latin typeface="+mn-ea"/>
                        <a:cs typeface="+mn-ea"/>
                      </a:endParaRPr>
                    </a:p>
                    <a:p>
                      <a:pPr>
                        <a:buNone/>
                      </a:pPr>
                      <a:r>
                        <a:rPr lang="zh-CN" altLang="en-US" sz="1000">
                          <a:latin typeface="+mn-ea"/>
                          <a:cs typeface="+mn-ea"/>
                        </a:rPr>
                        <a:t>PrismaticcellInternaltestprecision:±0.006mΩ</a:t>
                      </a:r>
                      <a:endParaRPr lang="zh-CN" altLang="en-US" sz="1000">
                        <a:latin typeface="+mn-ea"/>
                        <a:cs typeface="+mn-ea"/>
                      </a:endParaRPr>
                    </a:p>
                  </a:txBody>
                  <a:tcPr/>
                </a:tc>
              </a:tr>
              <a:tr h="669925">
                <a:tc vMerge="1">
                  <a:tcPr/>
                </a:tc>
                <a:tc>
                  <a:txBody>
                    <a:bodyPr/>
                    <a:p>
                      <a:pPr>
                        <a:buNone/>
                      </a:pPr>
                      <a:r>
                        <a:rPr lang="zh-CN" altLang="en-US" sz="1000">
                          <a:latin typeface="+mn-ea"/>
                          <a:cs typeface="+mn-ea"/>
                        </a:rPr>
                        <a:t>圆柱内阻测试精度 ±0.3mΩ</a:t>
                      </a:r>
                      <a:endParaRPr lang="zh-CN" altLang="en-US" sz="1000">
                        <a:latin typeface="+mn-ea"/>
                        <a:cs typeface="+mn-ea"/>
                      </a:endParaRPr>
                    </a:p>
                    <a:p>
                      <a:pPr>
                        <a:buNone/>
                      </a:pPr>
                      <a:r>
                        <a:rPr lang="zh-CN" altLang="en-US" sz="1000">
                          <a:latin typeface="+mn-ea"/>
                          <a:cs typeface="+mn-ea"/>
                        </a:rPr>
                        <a:t>CylindricalcellInternaltestprecision:±0.3mΩ</a:t>
                      </a:r>
                      <a:endParaRPr lang="zh-CN" altLang="en-US" sz="1000">
                        <a:latin typeface="+mn-ea"/>
                        <a:cs typeface="+mn-ea"/>
                      </a:endParaRPr>
                    </a:p>
                  </a:txBody>
                  <a:tcPr/>
                </a:tc>
              </a:tr>
            </a:tbl>
          </a:graphicData>
        </a:graphic>
      </p:graphicFrame>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233045"/>
            <a:ext cx="10614025" cy="1009650"/>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sz="2700" b="1" spc="360" dirty="0">
                <a:solidFill>
                  <a:schemeClr val="accent1"/>
                </a:solidFill>
                <a:uFillTx/>
                <a:latin typeface="微软雅黑" panose="020B0503020204020204" pitchFamily="34" charset="-122"/>
                <a:ea typeface="微软雅黑" panose="020B0503020204020204" pitchFamily="34" charset="-122"/>
              </a:rPr>
              <a:t>化成机</a:t>
            </a:r>
            <a:endParaRPr lang="zh-CN" altLang="en-US" sz="27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700" b="1" spc="360" dirty="0">
                <a:solidFill>
                  <a:schemeClr val="accent1"/>
                </a:solidFill>
                <a:uFillTx/>
                <a:latin typeface="微软雅黑" panose="020B0503020204020204" pitchFamily="34" charset="-122"/>
                <a:ea typeface="微软雅黑" panose="020B0503020204020204" pitchFamily="34" charset="-122"/>
              </a:rPr>
              <a:t>（Forming machine）</a:t>
            </a:r>
            <a:endParaRPr lang="zh-CN" altLang="zh-CN" sz="2700" b="1" spc="360" dirty="0">
              <a:solidFill>
                <a:schemeClr val="accent1"/>
              </a:solidFill>
              <a:uFillTx/>
              <a:latin typeface="微软雅黑" panose="020B0503020204020204" pitchFamily="34" charset="-122"/>
              <a:ea typeface="微软雅黑" panose="020B0503020204020204" pitchFamily="34" charset="-122"/>
            </a:endParaRPr>
          </a:p>
        </p:txBody>
      </p:sp>
      <p:pic>
        <p:nvPicPr>
          <p:cNvPr id="2" name="图片 1" descr="C:/Users/yxf/Desktop/19.png19"/>
          <p:cNvPicPr>
            <a:picLocks noChangeAspect="1"/>
          </p:cNvPicPr>
          <p:nvPr/>
        </p:nvPicPr>
        <p:blipFill>
          <a:blip r:embed="rId2"/>
          <a:srcRect l="9" r="9"/>
          <a:stretch>
            <a:fillRect/>
          </a:stretch>
        </p:blipFill>
        <p:spPr>
          <a:xfrm>
            <a:off x="-617855" y="1105535"/>
            <a:ext cx="5434965" cy="3623945"/>
          </a:xfrm>
          <a:prstGeom prst="rect">
            <a:avLst/>
          </a:prstGeom>
        </p:spPr>
      </p:pic>
      <p:graphicFrame>
        <p:nvGraphicFramePr>
          <p:cNvPr id="4" name="表格 3"/>
          <p:cNvGraphicFramePr/>
          <p:nvPr>
            <p:custDataLst>
              <p:tags r:id="rId3"/>
            </p:custDataLst>
          </p:nvPr>
        </p:nvGraphicFramePr>
        <p:xfrm>
          <a:off x="3557905" y="1142365"/>
          <a:ext cx="8063865" cy="5203825"/>
        </p:xfrm>
        <a:graphic>
          <a:graphicData uri="http://schemas.openxmlformats.org/drawingml/2006/table">
            <a:tbl>
              <a:tblPr firstRow="1" bandRow="1">
                <a:tableStyleId>{5C22544A-7EE6-4342-B048-85BDC9FD1C3A}</a:tableStyleId>
              </a:tblPr>
              <a:tblGrid>
                <a:gridCol w="1685925"/>
                <a:gridCol w="6377940"/>
              </a:tblGrid>
              <a:tr h="784225">
                <a:tc>
                  <a:txBody>
                    <a:bodyPr/>
                    <a:p>
                      <a:pPr algn="l">
                        <a:buNone/>
                      </a:pPr>
                      <a:r>
                        <a:rPr lang="zh-CN" altLang="en-US" sz="800" b="0">
                          <a:solidFill>
                            <a:schemeClr val="tx1"/>
                          </a:solidFill>
                          <a:sym typeface="+mn-ea"/>
                        </a:rPr>
                        <a:t>原理与应用</a:t>
                      </a:r>
                      <a:endParaRPr lang="zh-CN" altLang="en-US" sz="800" b="0">
                        <a:solidFill>
                          <a:schemeClr val="tx1"/>
                        </a:solidFill>
                        <a:sym typeface="+mn-ea"/>
                      </a:endParaRPr>
                    </a:p>
                    <a:p>
                      <a:pPr algn="l">
                        <a:buNone/>
                      </a:pPr>
                      <a:r>
                        <a:rPr lang="zh-CN" altLang="en-US" sz="800" b="0">
                          <a:solidFill>
                            <a:schemeClr val="tx1"/>
                          </a:solidFill>
                          <a:sym typeface="+mn-ea"/>
                        </a:rPr>
                        <a:t>Principle and application</a:t>
                      </a:r>
                      <a:endParaRPr lang="zh-CN" altLang="en-US" sz="800" b="0">
                        <a:solidFill>
                          <a:schemeClr val="tx1"/>
                        </a:solidFill>
                        <a:sym typeface="+mn-ea"/>
                      </a:endParaRPr>
                    </a:p>
                  </a:txBody>
                  <a:tcPr/>
                </a:tc>
                <a:tc>
                  <a:txBody>
                    <a:bodyPr/>
                    <a:p>
                      <a:pPr algn="l">
                        <a:buNone/>
                      </a:pPr>
                      <a:r>
                        <a:rPr lang="zh-CN" altLang="en-US" sz="800" b="0">
                          <a:solidFill>
                            <a:schemeClr val="tx1"/>
                          </a:solidFill>
                        </a:rPr>
                        <a:t>设备的工艺动作流程：启动---柜门手动打开---夹具打开---电芯上柜---夹具加紧---柜门关闭---化成启动---化成完成---柜门打开---夹具打开---电芯下柜</a:t>
                      </a:r>
                      <a:endParaRPr lang="zh-CN" altLang="en-US" sz="800" b="0">
                        <a:solidFill>
                          <a:schemeClr val="tx1"/>
                        </a:solidFill>
                      </a:endParaRPr>
                    </a:p>
                    <a:p>
                      <a:pPr algn="l">
                        <a:buNone/>
                      </a:pPr>
                      <a:r>
                        <a:rPr lang="zh-CN" altLang="en-US" sz="800" b="0">
                          <a:solidFill>
                            <a:schemeClr val="tx1"/>
                          </a:solidFill>
                        </a:rPr>
                        <a:t>Equipment of process action process: start - open cupboard door manually - clamp open strategy - batteries - fixture tightening - cupboard door closed - to start - into a complete cupboard door open - - - clamp open - batteries under the cabinet</a:t>
                      </a:r>
                      <a:endParaRPr lang="zh-CN" altLang="en-US" sz="800" b="0">
                        <a:solidFill>
                          <a:schemeClr val="tx1"/>
                        </a:solidFill>
                      </a:endParaRPr>
                    </a:p>
                  </a:txBody>
                  <a:tcPr/>
                </a:tc>
              </a:tr>
              <a:tr h="843280">
                <a:tc>
                  <a:txBody>
                    <a:bodyPr/>
                    <a:p>
                      <a:pPr algn="l">
                        <a:buNone/>
                      </a:pPr>
                      <a:r>
                        <a:rPr lang="zh-CN" altLang="en-US" sz="800"/>
                        <a:t>夹具主要功能</a:t>
                      </a:r>
                      <a:endParaRPr lang="zh-CN" altLang="en-US" sz="800"/>
                    </a:p>
                    <a:p>
                      <a:pPr algn="l">
                        <a:buNone/>
                      </a:pPr>
                      <a:r>
                        <a:rPr lang="zh-CN" altLang="en-US" sz="800"/>
                        <a:t>Main functions of fixture</a:t>
                      </a:r>
                      <a:endParaRPr lang="zh-CN" altLang="en-US" sz="800"/>
                    </a:p>
                    <a:p>
                      <a:pPr algn="l">
                        <a:buNone/>
                      </a:pPr>
                      <a:endParaRPr lang="zh-CN" altLang="en-US" sz="800"/>
                    </a:p>
                  </a:txBody>
                  <a:tcPr/>
                </a:tc>
                <a:tc>
                  <a:txBody>
                    <a:bodyPr/>
                    <a:p>
                      <a:pPr algn="l">
                        <a:buNone/>
                      </a:pPr>
                      <a:r>
                        <a:rPr lang="en-US" altLang="zh-CN" sz="800"/>
                        <a:t>1.</a:t>
                      </a:r>
                      <a:r>
                        <a:rPr lang="zh-CN" altLang="en-US" sz="800"/>
                        <a:t>提供压紧电芯所需的压力,可在压力允许范围内任意设置，压力设置若超出压力设置范围将报警提示；</a:t>
                      </a:r>
                      <a:endParaRPr lang="zh-CN" altLang="en-US" sz="800"/>
                    </a:p>
                    <a:p>
                      <a:pPr algn="l">
                        <a:buNone/>
                      </a:pPr>
                      <a:r>
                        <a:rPr lang="en-US" altLang="zh-CN" sz="800"/>
                        <a:t>2.</a:t>
                      </a:r>
                      <a:r>
                        <a:rPr lang="zh-CN" altLang="en-US" sz="800"/>
                        <a:t>压紧电极，确保电极至整机间电路的可靠连接。</a:t>
                      </a:r>
                      <a:endParaRPr lang="zh-CN" altLang="en-US" sz="800"/>
                    </a:p>
                    <a:p>
                      <a:pPr algn="l">
                        <a:buNone/>
                      </a:pPr>
                      <a:r>
                        <a:rPr lang="en-US" altLang="zh-CN" sz="800"/>
                        <a:t>3.</a:t>
                      </a:r>
                      <a:r>
                        <a:rPr lang="zh-CN" altLang="en-US" sz="800"/>
                        <a:t>保证电池化成时为竖立状态，气袋朝上</a:t>
                      </a:r>
                      <a:endParaRPr lang="zh-CN" altLang="en-US" sz="800"/>
                    </a:p>
                    <a:p>
                      <a:pPr algn="l">
                        <a:buNone/>
                      </a:pPr>
                      <a:r>
                        <a:rPr lang="zh-CN" altLang="en-US" sz="800"/>
                        <a:t>1. Provide the pressure required to compress the battery cell, which can be set arbitrarily within the allowable range of pressure. If the pressure setting exceeds the pressure setting range, the alarm will be alerted;</a:t>
                      </a:r>
                      <a:endParaRPr lang="zh-CN" altLang="en-US" sz="800"/>
                    </a:p>
                    <a:p>
                      <a:pPr algn="l">
                        <a:buNone/>
                      </a:pPr>
                      <a:r>
                        <a:rPr lang="zh-CN" altLang="en-US" sz="800"/>
                        <a:t>2. Press the electrode to ensure a reliable connection between the electrode and the circuit.</a:t>
                      </a:r>
                      <a:endParaRPr lang="zh-CN" altLang="en-US" sz="800"/>
                    </a:p>
                    <a:p>
                      <a:pPr algn="l">
                        <a:buNone/>
                      </a:pPr>
                      <a:r>
                        <a:rPr lang="zh-CN" altLang="en-US" sz="800"/>
                        <a:t>3. Ensure that the battery is upright when it is formed, and the air bag is facing up</a:t>
                      </a:r>
                      <a:endParaRPr lang="zh-CN" altLang="en-US" sz="800"/>
                    </a:p>
                  </a:txBody>
                  <a:tcPr/>
                </a:tc>
              </a:tr>
              <a:tr h="468630">
                <a:tc>
                  <a:txBody>
                    <a:bodyPr/>
                    <a:p>
                      <a:pPr algn="l">
                        <a:buNone/>
                      </a:pPr>
                      <a:r>
                        <a:rPr lang="zh-CN" altLang="en-US" sz="800"/>
                        <a:t>配置电源</a:t>
                      </a:r>
                      <a:endParaRPr lang="zh-CN" altLang="en-US" sz="800"/>
                    </a:p>
                    <a:p>
                      <a:pPr algn="l">
                        <a:buNone/>
                      </a:pPr>
                      <a:r>
                        <a:rPr lang="zh-CN" altLang="en-US" sz="800"/>
                        <a:t>Configure power supply</a:t>
                      </a:r>
                      <a:endParaRPr lang="zh-CN" altLang="en-US" sz="800"/>
                    </a:p>
                  </a:txBody>
                  <a:tcPr/>
                </a:tc>
                <a:tc>
                  <a:txBody>
                    <a:bodyPr/>
                    <a:p>
                      <a:pPr algn="l">
                        <a:buNone/>
                      </a:pPr>
                      <a:r>
                        <a:rPr lang="zh-CN" altLang="en-US" sz="800"/>
                        <a:t>电压AC380±10%，电源充放电功率15kW，最大加热功率19kW（从室温启动加热至目标温度过程），保温时加热功率6.5kW。</a:t>
                      </a:r>
                      <a:endParaRPr lang="zh-CN" altLang="en-US" sz="800"/>
                    </a:p>
                    <a:p>
                      <a:pPr algn="l">
                        <a:buNone/>
                      </a:pPr>
                      <a:r>
                        <a:rPr lang="zh-CN" altLang="en-US" sz="800"/>
                        <a:t>Voltage AC380±10%, power supply charging and discharging power 15kW, maximum heating power 19kW (starting from room temperature heating to the target temperature process), heating power 6.5kW during insulation.</a:t>
                      </a:r>
                      <a:endParaRPr lang="zh-CN" altLang="en-US" sz="800"/>
                    </a:p>
                  </a:txBody>
                  <a:tcPr/>
                </a:tc>
              </a:tr>
              <a:tr h="655955">
                <a:tc>
                  <a:txBody>
                    <a:bodyPr/>
                    <a:p>
                      <a:pPr algn="l">
                        <a:buNone/>
                      </a:pPr>
                      <a:r>
                        <a:rPr lang="zh-CN" altLang="en-US" sz="800"/>
                        <a:t>压力控制</a:t>
                      </a:r>
                      <a:endParaRPr lang="zh-CN" altLang="en-US" sz="800"/>
                    </a:p>
                    <a:p>
                      <a:pPr algn="l">
                        <a:buNone/>
                      </a:pPr>
                      <a:r>
                        <a:rPr lang="zh-CN" altLang="en-US" sz="800"/>
                        <a:t>Pressure control</a:t>
                      </a:r>
                      <a:endParaRPr lang="zh-CN" altLang="en-US" sz="800"/>
                    </a:p>
                  </a:txBody>
                  <a:tcPr/>
                </a:tc>
                <a:tc>
                  <a:txBody>
                    <a:bodyPr/>
                    <a:p>
                      <a:pPr algn="l">
                        <a:buNone/>
                      </a:pPr>
                      <a:r>
                        <a:rPr lang="zh-CN" altLang="en-US" sz="800"/>
                        <a:t>由伺服电机配合压力传感器实现多段压力控制，单个夹具可调压力范围200kg.f～2000kg.f；压力≥1000kg.f时；压力精度±1%，压力≤1000kg.f时，压力精度±10kg.f。</a:t>
                      </a:r>
                      <a:endParaRPr lang="zh-CN" altLang="en-US" sz="800"/>
                    </a:p>
                    <a:p>
                      <a:pPr algn="l">
                        <a:buNone/>
                      </a:pPr>
                      <a:r>
                        <a:rPr lang="zh-CN" altLang="en-US" sz="800"/>
                        <a:t>The servo motor with the pressure sensor to achieve multi-stage pressure control, a single fixture can adjust the pressure range of 200kg.f ~ 2000kg.f; Pressure ≥1000kg.f; Pressure accuracy ±1%, pressure ≤1000kg.f, pressure accuracy ±10kg.f.</a:t>
                      </a:r>
                      <a:endParaRPr lang="zh-CN" altLang="en-US" sz="800"/>
                    </a:p>
                  </a:txBody>
                  <a:tcPr/>
                </a:tc>
              </a:tr>
              <a:tr h="579755">
                <a:tc>
                  <a:txBody>
                    <a:bodyPr/>
                    <a:p>
                      <a:pPr algn="l">
                        <a:buNone/>
                      </a:pPr>
                      <a:r>
                        <a:rPr lang="zh-CN" altLang="en-US" sz="800"/>
                        <a:t>漏电流保护</a:t>
                      </a:r>
                      <a:endParaRPr lang="zh-CN" altLang="en-US" sz="800"/>
                    </a:p>
                    <a:p>
                      <a:pPr algn="l">
                        <a:buNone/>
                      </a:pPr>
                      <a:r>
                        <a:rPr lang="zh-CN" altLang="en-US" sz="800"/>
                        <a:t>Leakage current protection</a:t>
                      </a:r>
                      <a:endParaRPr lang="zh-CN" altLang="en-US" sz="800"/>
                    </a:p>
                  </a:txBody>
                  <a:tcPr/>
                </a:tc>
                <a:tc>
                  <a:txBody>
                    <a:bodyPr/>
                    <a:p>
                      <a:pPr algn="l">
                        <a:buNone/>
                      </a:pPr>
                      <a:r>
                        <a:rPr lang="zh-CN" altLang="en-US" sz="800"/>
                        <a:t>工作状态巡检到有大于200mA的漏电流三次以上，关闭开关电源的输入电源</a:t>
                      </a:r>
                      <a:endParaRPr lang="zh-CN" altLang="en-US" sz="800"/>
                    </a:p>
                    <a:p>
                      <a:pPr algn="l">
                        <a:buNone/>
                      </a:pPr>
                      <a:r>
                        <a:rPr lang="zh-CN" altLang="en-US" sz="800"/>
                        <a:t>If the leakage current exceeds 200mA for more than three times, turn off the input power supply of the switching power supply</a:t>
                      </a:r>
                      <a:endParaRPr lang="zh-CN" altLang="en-US" sz="800"/>
                    </a:p>
                  </a:txBody>
                  <a:tcPr/>
                </a:tc>
              </a:tr>
              <a:tr h="636905">
                <a:tc>
                  <a:txBody>
                    <a:bodyPr/>
                    <a:p>
                      <a:pPr algn="l">
                        <a:buNone/>
                      </a:pPr>
                      <a:r>
                        <a:rPr lang="zh-CN" altLang="en-US" sz="800"/>
                        <a:t>充电过压保护</a:t>
                      </a:r>
                      <a:endParaRPr lang="zh-CN" altLang="en-US" sz="800"/>
                    </a:p>
                    <a:p>
                      <a:pPr algn="l">
                        <a:buNone/>
                      </a:pPr>
                      <a:r>
                        <a:rPr lang="zh-CN" altLang="en-US" sz="800"/>
                        <a:t>Charge overvoltage protection</a:t>
                      </a:r>
                      <a:endParaRPr lang="zh-CN" altLang="en-US" sz="800"/>
                    </a:p>
                  </a:txBody>
                  <a:tcPr/>
                </a:tc>
                <a:tc>
                  <a:txBody>
                    <a:bodyPr/>
                    <a:p>
                      <a:pPr algn="l">
                        <a:buNone/>
                      </a:pPr>
                      <a:r>
                        <a:rPr lang="zh-CN" altLang="en-US" sz="800"/>
                        <a:t>电池充电过程中系统巡检电池时，当电池电压高于上限电压时，电池停止充电</a:t>
                      </a:r>
                      <a:endParaRPr lang="zh-CN" altLang="en-US" sz="800"/>
                    </a:p>
                    <a:p>
                      <a:pPr algn="l">
                        <a:buNone/>
                      </a:pPr>
                      <a:r>
                        <a:rPr lang="zh-CN" altLang="en-US" sz="800"/>
                        <a:t>When the system inspects the battery during battery charging, the battery stops charging when the battery voltage is higher than the upper limit</a:t>
                      </a:r>
                      <a:endParaRPr lang="zh-CN" altLang="en-US" sz="800"/>
                    </a:p>
                  </a:txBody>
                  <a:tcPr/>
                </a:tc>
              </a:tr>
              <a:tr h="535940">
                <a:tc>
                  <a:txBody>
                    <a:bodyPr/>
                    <a:p>
                      <a:pPr algn="l">
                        <a:buNone/>
                      </a:pPr>
                      <a:r>
                        <a:rPr lang="zh-CN" altLang="en-US" sz="800"/>
                        <a:t>设备掉电保护</a:t>
                      </a:r>
                      <a:endParaRPr lang="zh-CN" altLang="en-US" sz="800"/>
                    </a:p>
                    <a:p>
                      <a:pPr algn="l">
                        <a:buNone/>
                      </a:pPr>
                      <a:r>
                        <a:rPr lang="zh-CN" altLang="en-US" sz="800"/>
                        <a:t>Device power failure protection</a:t>
                      </a:r>
                      <a:endParaRPr lang="zh-CN" altLang="en-US" sz="800"/>
                    </a:p>
                  </a:txBody>
                  <a:tcPr/>
                </a:tc>
                <a:tc>
                  <a:txBody>
                    <a:bodyPr/>
                    <a:p>
                      <a:pPr algn="l">
                        <a:buNone/>
                      </a:pPr>
                      <a:r>
                        <a:rPr lang="zh-CN" altLang="en-US" sz="800"/>
                        <a:t>当出现长时间通讯中断或PC机故障时，设备将会自动进入等待状态，待通讯恢复后继续当前流程步</a:t>
                      </a:r>
                      <a:endParaRPr lang="zh-CN" altLang="en-US" sz="800"/>
                    </a:p>
                    <a:p>
                      <a:pPr algn="l">
                        <a:buNone/>
                      </a:pPr>
                      <a:r>
                        <a:rPr lang="zh-CN" altLang="en-US" sz="800"/>
                        <a:t>If the communication is interrupted for a long time or the PC is faulty, the device automatically enters the waiting state. After the communication is restored, the current process continues</a:t>
                      </a:r>
                      <a:endParaRPr lang="zh-CN" altLang="en-US" sz="800"/>
                    </a:p>
                  </a:txBody>
                  <a:tcPr/>
                </a:tc>
              </a:tr>
              <a:tr h="699135">
                <a:tc>
                  <a:txBody>
                    <a:bodyPr/>
                    <a:p>
                      <a:pPr algn="l">
                        <a:buNone/>
                      </a:pPr>
                      <a:r>
                        <a:rPr lang="zh-CN" altLang="en-US" sz="800"/>
                        <a:t>化成数据存储</a:t>
                      </a:r>
                      <a:endParaRPr lang="zh-CN" altLang="en-US" sz="800"/>
                    </a:p>
                    <a:p>
                      <a:pPr algn="l">
                        <a:buNone/>
                      </a:pPr>
                      <a:r>
                        <a:rPr lang="zh-CN" altLang="en-US" sz="800"/>
                        <a:t>Formation data store</a:t>
                      </a:r>
                      <a:endParaRPr lang="zh-CN" altLang="en-US" sz="800"/>
                    </a:p>
                  </a:txBody>
                  <a:tcPr/>
                </a:tc>
                <a:tc>
                  <a:txBody>
                    <a:bodyPr/>
                    <a:p>
                      <a:pPr algn="l">
                        <a:buNone/>
                      </a:pPr>
                      <a:r>
                        <a:rPr lang="zh-CN" altLang="en-US" sz="800"/>
                        <a:t>软件能保存相应数据储存30天以上，软件扫描频率＜30S，每2分钟取扫描值保存，取值时间可以自行设定，软件根据电压、电流显示曲线，软件可以查看电池详细数据，电池在不同状态软件点位显示不同颜色</a:t>
                      </a:r>
                      <a:endParaRPr lang="zh-CN" altLang="en-US" sz="800"/>
                    </a:p>
                    <a:p>
                      <a:pPr algn="l">
                        <a:buNone/>
                      </a:pPr>
                      <a:r>
                        <a:rPr lang="zh-CN" altLang="en-US" sz="800"/>
                        <a:t>The software can store the corresponding data for more than 30 days, the software scanning frequency is less than 30S, and the scan value is saved every 2 minutes. The value time can be set by itself. The software displays the curve according to the voltage and current, and the software can view the detailed data of the battery</a:t>
                      </a:r>
                      <a:endParaRPr lang="zh-CN" altLang="en-US" sz="800"/>
                    </a:p>
                  </a:txBody>
                  <a:tcPr/>
                </a:tc>
              </a:tr>
            </a:tbl>
          </a:graphicData>
        </a:graphic>
      </p:graphicFrame>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67945"/>
            <a:ext cx="9693275" cy="987425"/>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sz="2800" b="1" spc="360" dirty="0">
                <a:solidFill>
                  <a:schemeClr val="accent1"/>
                </a:solidFill>
                <a:uFillTx/>
                <a:latin typeface="微软雅黑" panose="020B0503020204020204" pitchFamily="34" charset="-122"/>
                <a:ea typeface="微软雅黑" panose="020B0503020204020204" pitchFamily="34" charset="-122"/>
              </a:rPr>
              <a:t>分容机</a:t>
            </a:r>
            <a:endParaRPr 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（Volumetric separator）</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5" name="表格 4"/>
          <p:cNvGraphicFramePr/>
          <p:nvPr>
            <p:custDataLst>
              <p:tags r:id="rId2"/>
            </p:custDataLst>
          </p:nvPr>
        </p:nvGraphicFramePr>
        <p:xfrm>
          <a:off x="3399155" y="1142365"/>
          <a:ext cx="8063865" cy="3994150"/>
        </p:xfrm>
        <a:graphic>
          <a:graphicData uri="http://schemas.openxmlformats.org/drawingml/2006/table">
            <a:tbl>
              <a:tblPr firstRow="1" bandRow="1">
                <a:tableStyleId>{5C22544A-7EE6-4342-B048-85BDC9FD1C3A}</a:tableStyleId>
              </a:tblPr>
              <a:tblGrid>
                <a:gridCol w="1685925"/>
                <a:gridCol w="6377940"/>
              </a:tblGrid>
              <a:tr h="784225">
                <a:tc>
                  <a:txBody>
                    <a:bodyPr/>
                    <a:p>
                      <a:pPr algn="l">
                        <a:buNone/>
                      </a:pPr>
                      <a:r>
                        <a:rPr lang="zh-CN" altLang="en-US" sz="800" b="0">
                          <a:solidFill>
                            <a:schemeClr val="tx1"/>
                          </a:solidFill>
                          <a:sym typeface="+mn-ea"/>
                        </a:rPr>
                        <a:t>原理与应用</a:t>
                      </a:r>
                      <a:endParaRPr lang="zh-CN" altLang="en-US" sz="800" b="0">
                        <a:solidFill>
                          <a:schemeClr val="tx1"/>
                        </a:solidFill>
                        <a:sym typeface="+mn-ea"/>
                      </a:endParaRPr>
                    </a:p>
                    <a:p>
                      <a:pPr algn="l">
                        <a:buNone/>
                      </a:pPr>
                      <a:r>
                        <a:rPr lang="zh-CN" altLang="en-US" sz="800" b="0">
                          <a:solidFill>
                            <a:schemeClr val="tx1"/>
                          </a:solidFill>
                          <a:sym typeface="+mn-ea"/>
                        </a:rPr>
                        <a:t>Principle and application</a:t>
                      </a:r>
                      <a:endParaRPr lang="zh-CN" altLang="en-US" sz="800" b="0">
                        <a:solidFill>
                          <a:schemeClr val="tx1"/>
                        </a:solidFill>
                        <a:sym typeface="+mn-ea"/>
                      </a:endParaRPr>
                    </a:p>
                  </a:txBody>
                  <a:tcPr/>
                </a:tc>
                <a:tc>
                  <a:txBody>
                    <a:bodyPr/>
                    <a:p>
                      <a:pPr algn="l">
                        <a:buNone/>
                      </a:pPr>
                      <a:r>
                        <a:rPr lang="zh-CN" altLang="en-US" sz="800" b="0">
                          <a:solidFill>
                            <a:schemeClr val="tx1"/>
                          </a:solidFill>
                        </a:rPr>
                        <a:t>分容机是锂离子电池生产过程中必不可少的设备之一，主要用于电池的分容和化成。在电池生产过程中，分容机的作用是对电池进行充放电测试，以确定其容量和其他电性能参数，并进行分级。而化成机则主要用于将注液封装后的电芯进行充电活化。</a:t>
                      </a:r>
                      <a:endParaRPr lang="zh-CN" altLang="en-US" sz="800" b="0">
                        <a:solidFill>
                          <a:schemeClr val="tx1"/>
                        </a:solidFill>
                      </a:endParaRPr>
                    </a:p>
                    <a:p>
                      <a:pPr algn="l">
                        <a:buNone/>
                      </a:pPr>
                      <a:r>
                        <a:rPr lang="zh-CN" altLang="en-US" sz="800" b="0">
                          <a:solidFill>
                            <a:schemeClr val="tx1"/>
                          </a:solidFill>
                        </a:rPr>
                        <a:t>The capacity divider is one of the essential equipment in the production process of lithium-ion battery, which is mainly used for the capacity divider and formation of battery. In the battery production process, the role of the separator is to charge and discharge the battery to determine its capacity and other electrical performance parameters, and to perform classification. The forming machine is mainly used to charge and activate the battery cell after injection</a:t>
                      </a:r>
                      <a:endParaRPr lang="zh-CN" altLang="en-US" sz="800" b="0">
                        <a:solidFill>
                          <a:schemeClr val="tx1"/>
                        </a:solidFill>
                      </a:endParaRPr>
                    </a:p>
                  </a:txBody>
                  <a:tcPr/>
                </a:tc>
              </a:tr>
              <a:tr h="448310">
                <a:tc>
                  <a:txBody>
                    <a:bodyPr/>
                    <a:p>
                      <a:pPr algn="l">
                        <a:buNone/>
                      </a:pPr>
                      <a:r>
                        <a:rPr lang="zh-CN" altLang="en-US" sz="800"/>
                        <a:t>输入电源</a:t>
                      </a:r>
                      <a:endParaRPr lang="zh-CN" altLang="en-US" sz="800"/>
                    </a:p>
                    <a:p>
                      <a:pPr algn="l">
                        <a:buNone/>
                      </a:pPr>
                      <a:r>
                        <a:rPr lang="zh-CN" altLang="en-US" sz="800"/>
                        <a:t>Input power supply</a:t>
                      </a:r>
                      <a:endParaRPr lang="zh-CN" altLang="en-US" sz="800"/>
                    </a:p>
                  </a:txBody>
                  <a:tcPr/>
                </a:tc>
                <a:tc>
                  <a:txBody>
                    <a:bodyPr/>
                    <a:p>
                      <a:pPr algn="l">
                        <a:buNone/>
                      </a:pPr>
                      <a:r>
                        <a:rPr lang="en-US" altLang="zh-CN" sz="800"/>
                        <a:t>220V</a:t>
                      </a:r>
                      <a:r>
                        <a:rPr lang="zh-CN" altLang="en-US" sz="800"/>
                        <a:t>±</a:t>
                      </a:r>
                      <a:r>
                        <a:rPr lang="en-US" altLang="zh-CN" sz="800"/>
                        <a:t>10%  /50HZ</a:t>
                      </a:r>
                      <a:endParaRPr lang="zh-CN" altLang="en-US" sz="800"/>
                    </a:p>
                  </a:txBody>
                  <a:tcPr/>
                </a:tc>
              </a:tr>
              <a:tr h="332740">
                <a:tc>
                  <a:txBody>
                    <a:bodyPr/>
                    <a:p>
                      <a:pPr algn="l">
                        <a:buNone/>
                      </a:pPr>
                      <a:r>
                        <a:rPr lang="zh-CN" altLang="en-US" sz="800"/>
                        <a:t>电流输出范围</a:t>
                      </a:r>
                      <a:endParaRPr lang="zh-CN" altLang="en-US" sz="800"/>
                    </a:p>
                    <a:p>
                      <a:pPr algn="l">
                        <a:buNone/>
                      </a:pPr>
                      <a:r>
                        <a:rPr lang="zh-CN" altLang="en-US" sz="800"/>
                        <a:t>Current output range</a:t>
                      </a:r>
                      <a:endParaRPr lang="zh-CN" altLang="en-US" sz="800"/>
                    </a:p>
                  </a:txBody>
                  <a:tcPr/>
                </a:tc>
                <a:tc>
                  <a:txBody>
                    <a:bodyPr/>
                    <a:p>
                      <a:pPr algn="l">
                        <a:buNone/>
                      </a:pPr>
                      <a:r>
                        <a:rPr lang="zh-CN" altLang="en-US" sz="800"/>
                        <a:t>±</a:t>
                      </a:r>
                      <a:r>
                        <a:rPr lang="en-US" altLang="zh-CN" sz="800"/>
                        <a:t>2000mA</a:t>
                      </a:r>
                      <a:endParaRPr lang="en-US" altLang="zh-CN" sz="800"/>
                    </a:p>
                  </a:txBody>
                  <a:tcPr/>
                </a:tc>
              </a:tr>
              <a:tr h="410845">
                <a:tc>
                  <a:txBody>
                    <a:bodyPr/>
                    <a:p>
                      <a:pPr algn="l">
                        <a:buNone/>
                      </a:pPr>
                      <a:r>
                        <a:rPr lang="zh-CN" altLang="en-US" sz="800"/>
                        <a:t>电压测量范围</a:t>
                      </a:r>
                      <a:endParaRPr lang="zh-CN" altLang="en-US" sz="800"/>
                    </a:p>
                    <a:p>
                      <a:pPr algn="l">
                        <a:buNone/>
                      </a:pPr>
                      <a:r>
                        <a:rPr lang="zh-CN" altLang="en-US" sz="800"/>
                        <a:t>Voltage measuring range</a:t>
                      </a:r>
                      <a:endParaRPr lang="zh-CN" altLang="en-US" sz="800"/>
                    </a:p>
                  </a:txBody>
                  <a:tcPr/>
                </a:tc>
                <a:tc>
                  <a:txBody>
                    <a:bodyPr/>
                    <a:p>
                      <a:pPr algn="l">
                        <a:buNone/>
                      </a:pPr>
                      <a:r>
                        <a:rPr lang="en-US" altLang="zh-CN" sz="800"/>
                        <a:t>0.1-5V</a:t>
                      </a:r>
                      <a:endParaRPr lang="en-US" altLang="zh-CN" sz="800"/>
                    </a:p>
                  </a:txBody>
                  <a:tcPr/>
                </a:tc>
              </a:tr>
              <a:tr h="375285">
                <a:tc>
                  <a:txBody>
                    <a:bodyPr/>
                    <a:p>
                      <a:pPr algn="l">
                        <a:buNone/>
                      </a:pPr>
                      <a:r>
                        <a:rPr lang="zh-CN" altLang="en-US" sz="800"/>
                        <a:t>功率</a:t>
                      </a:r>
                      <a:endParaRPr lang="zh-CN" altLang="en-US" sz="800"/>
                    </a:p>
                    <a:p>
                      <a:pPr algn="l">
                        <a:buNone/>
                      </a:pPr>
                      <a:r>
                        <a:rPr lang="zh-CN" altLang="en-US" sz="800"/>
                        <a:t>power</a:t>
                      </a:r>
                      <a:endParaRPr lang="zh-CN" altLang="en-US" sz="800"/>
                    </a:p>
                  </a:txBody>
                  <a:tcPr/>
                </a:tc>
                <a:tc>
                  <a:txBody>
                    <a:bodyPr/>
                    <a:p>
                      <a:pPr algn="l">
                        <a:buNone/>
                      </a:pPr>
                      <a:r>
                        <a:rPr lang="en-US" altLang="zh-CN" sz="800"/>
                        <a:t>8300W</a:t>
                      </a:r>
                      <a:endParaRPr lang="en-US" altLang="zh-CN" sz="800"/>
                    </a:p>
                  </a:txBody>
                  <a:tcPr/>
                </a:tc>
              </a:tr>
              <a:tr h="446405">
                <a:tc>
                  <a:txBody>
                    <a:bodyPr/>
                    <a:p>
                      <a:pPr algn="l">
                        <a:buNone/>
                      </a:pPr>
                      <a:r>
                        <a:rPr lang="zh-CN" altLang="en-US" sz="800"/>
                        <a:t>电流测量精度</a:t>
                      </a:r>
                      <a:endParaRPr lang="zh-CN" altLang="en-US" sz="800"/>
                    </a:p>
                    <a:p>
                      <a:pPr algn="l">
                        <a:buNone/>
                      </a:pPr>
                      <a:r>
                        <a:rPr lang="zh-CN" altLang="en-US" sz="800"/>
                        <a:t>Current measurement accuracy</a:t>
                      </a:r>
                      <a:endParaRPr lang="zh-CN" altLang="en-US" sz="800"/>
                    </a:p>
                  </a:txBody>
                  <a:tcPr/>
                </a:tc>
                <a:tc>
                  <a:txBody>
                    <a:bodyPr/>
                    <a:p>
                      <a:pPr algn="l">
                        <a:buNone/>
                      </a:pPr>
                      <a:r>
                        <a:rPr lang="zh-CN" altLang="en-US" sz="800"/>
                        <a:t>±（</a:t>
                      </a:r>
                      <a:r>
                        <a:rPr lang="en-US" altLang="zh-CN" sz="800"/>
                        <a:t>0.2% </a:t>
                      </a:r>
                      <a:r>
                        <a:rPr lang="zh-CN" altLang="en-US" sz="800"/>
                        <a:t>读数</a:t>
                      </a:r>
                      <a:r>
                        <a:rPr lang="en-US" altLang="zh-CN" sz="800"/>
                        <a:t>+0.2% </a:t>
                      </a:r>
                      <a:r>
                        <a:rPr lang="zh-CN" altLang="en-US" sz="800"/>
                        <a:t>量程）</a:t>
                      </a:r>
                      <a:endParaRPr lang="zh-CN" altLang="en-US" sz="800"/>
                    </a:p>
                    <a:p>
                      <a:pPr algn="l">
                        <a:buNone/>
                      </a:pPr>
                      <a:r>
                        <a:rPr lang="zh-CN" altLang="en-US" sz="800"/>
                        <a:t>± (0.2% reading +0.2% range)</a:t>
                      </a:r>
                      <a:endParaRPr lang="zh-CN" altLang="en-US" sz="800"/>
                    </a:p>
                  </a:txBody>
                  <a:tcPr/>
                </a:tc>
              </a:tr>
              <a:tr h="358775">
                <a:tc>
                  <a:txBody>
                    <a:bodyPr/>
                    <a:p>
                      <a:pPr algn="l">
                        <a:buNone/>
                      </a:pPr>
                      <a:r>
                        <a:rPr lang="zh-CN" altLang="en-US" sz="800"/>
                        <a:t>电压测量精度</a:t>
                      </a:r>
                      <a:endParaRPr lang="zh-CN" altLang="en-US" sz="800"/>
                    </a:p>
                    <a:p>
                      <a:pPr algn="l">
                        <a:buNone/>
                      </a:pPr>
                      <a:r>
                        <a:rPr lang="zh-CN" altLang="en-US" sz="800"/>
                        <a:t>Voltage measurement accuracy</a:t>
                      </a:r>
                      <a:endParaRPr lang="zh-CN" altLang="en-US" sz="800"/>
                    </a:p>
                  </a:txBody>
                  <a:tcPr/>
                </a:tc>
                <a:tc>
                  <a:txBody>
                    <a:bodyPr/>
                    <a:p>
                      <a:pPr algn="l">
                        <a:buNone/>
                      </a:pPr>
                      <a:r>
                        <a:rPr lang="zh-CN" altLang="en-US" sz="800">
                          <a:sym typeface="+mn-ea"/>
                        </a:rPr>
                        <a:t>±（</a:t>
                      </a:r>
                      <a:r>
                        <a:rPr lang="en-US" altLang="zh-CN" sz="800">
                          <a:sym typeface="+mn-ea"/>
                        </a:rPr>
                        <a:t>0.2% </a:t>
                      </a:r>
                      <a:r>
                        <a:rPr lang="zh-CN" altLang="en-US" sz="800">
                          <a:sym typeface="+mn-ea"/>
                        </a:rPr>
                        <a:t>读数</a:t>
                      </a:r>
                      <a:r>
                        <a:rPr lang="en-US" altLang="zh-CN" sz="800">
                          <a:sym typeface="+mn-ea"/>
                        </a:rPr>
                        <a:t>+0.2% </a:t>
                      </a:r>
                      <a:r>
                        <a:rPr lang="zh-CN" altLang="en-US" sz="800">
                          <a:sym typeface="+mn-ea"/>
                        </a:rPr>
                        <a:t>量程）</a:t>
                      </a:r>
                      <a:endParaRPr lang="zh-CN" altLang="en-US" sz="800">
                        <a:sym typeface="+mn-ea"/>
                      </a:endParaRPr>
                    </a:p>
                    <a:p>
                      <a:pPr algn="l">
                        <a:buNone/>
                      </a:pPr>
                      <a:r>
                        <a:rPr lang="zh-CN" altLang="en-US" sz="800"/>
                        <a:t>± (0.2% reading +0.2% range)</a:t>
                      </a:r>
                      <a:endParaRPr lang="zh-CN" altLang="en-US" sz="800"/>
                    </a:p>
                  </a:txBody>
                  <a:tcPr/>
                </a:tc>
              </a:tr>
              <a:tr h="399415">
                <a:tc>
                  <a:txBody>
                    <a:bodyPr/>
                    <a:p>
                      <a:pPr algn="l">
                        <a:buNone/>
                      </a:pPr>
                      <a:r>
                        <a:rPr lang="zh-CN" altLang="en-US" sz="800"/>
                        <a:t>定时范围</a:t>
                      </a:r>
                      <a:endParaRPr lang="zh-CN" altLang="en-US" sz="800"/>
                    </a:p>
                    <a:p>
                      <a:pPr algn="l">
                        <a:buNone/>
                      </a:pPr>
                      <a:r>
                        <a:rPr lang="zh-CN" altLang="en-US" sz="800"/>
                        <a:t>Timing range</a:t>
                      </a:r>
                      <a:endParaRPr lang="zh-CN" altLang="en-US" sz="800"/>
                    </a:p>
                  </a:txBody>
                  <a:tcPr/>
                </a:tc>
                <a:tc>
                  <a:txBody>
                    <a:bodyPr/>
                    <a:p>
                      <a:pPr algn="l">
                        <a:buNone/>
                      </a:pPr>
                      <a:r>
                        <a:rPr lang="en-US" altLang="zh-CN" sz="800"/>
                        <a:t>0-9999</a:t>
                      </a:r>
                      <a:r>
                        <a:rPr lang="zh-CN" altLang="en-US" sz="800"/>
                        <a:t>分钟</a:t>
                      </a:r>
                      <a:r>
                        <a:rPr lang="en-US" altLang="zh-CN" sz="800"/>
                        <a:t>/</a:t>
                      </a:r>
                      <a:r>
                        <a:rPr lang="zh-CN" altLang="en-US" sz="800"/>
                        <a:t>工步</a:t>
                      </a:r>
                      <a:endParaRPr lang="zh-CN" altLang="en-US" sz="800"/>
                    </a:p>
                    <a:p>
                      <a:pPr algn="l">
                        <a:buNone/>
                      </a:pPr>
                      <a:r>
                        <a:rPr lang="zh-CN" altLang="en-US" sz="800"/>
                        <a:t>0-9999 minutes/work step</a:t>
                      </a:r>
                      <a:endParaRPr lang="zh-CN" altLang="en-US" sz="800"/>
                    </a:p>
                  </a:txBody>
                  <a:tcPr/>
                </a:tc>
              </a:tr>
              <a:tr h="399415">
                <a:tc>
                  <a:txBody>
                    <a:bodyPr/>
                    <a:p>
                      <a:pPr algn="l">
                        <a:buNone/>
                      </a:pPr>
                      <a:r>
                        <a:rPr lang="zh-CN" altLang="en-US" sz="800"/>
                        <a:t>夹具可调范围</a:t>
                      </a:r>
                      <a:endParaRPr lang="zh-CN" altLang="en-US" sz="800"/>
                    </a:p>
                    <a:p>
                      <a:pPr algn="l">
                        <a:buNone/>
                      </a:pPr>
                      <a:r>
                        <a:rPr lang="zh-CN" altLang="en-US" sz="800"/>
                        <a:t>Clamp adjustable range</a:t>
                      </a:r>
                      <a:endParaRPr lang="zh-CN" altLang="en-US" sz="800"/>
                    </a:p>
                  </a:txBody>
                  <a:tcPr/>
                </a:tc>
                <a:tc>
                  <a:txBody>
                    <a:bodyPr/>
                    <a:p>
                      <a:pPr algn="l">
                        <a:buNone/>
                      </a:pPr>
                      <a:r>
                        <a:rPr lang="zh-CN" altLang="en-US" sz="800"/>
                        <a:t>最大</a:t>
                      </a:r>
                      <a:r>
                        <a:rPr lang="en-US" altLang="zh-CN" sz="800"/>
                        <a:t>80mm</a:t>
                      </a:r>
                      <a:r>
                        <a:rPr lang="zh-CN" altLang="en-US" sz="800"/>
                        <a:t>，夹具间距</a:t>
                      </a:r>
                      <a:r>
                        <a:rPr lang="en-US" altLang="zh-CN" sz="800"/>
                        <a:t>34mm</a:t>
                      </a:r>
                      <a:endParaRPr lang="en-US" altLang="zh-CN" sz="800"/>
                    </a:p>
                    <a:p>
                      <a:pPr algn="l">
                        <a:buNone/>
                      </a:pPr>
                      <a:r>
                        <a:rPr lang="en-US" altLang="zh-CN" sz="800"/>
                        <a:t>Max. 80mm, fixture spacing 34mm</a:t>
                      </a:r>
                      <a:endParaRPr lang="en-US" altLang="zh-CN" sz="800"/>
                    </a:p>
                  </a:txBody>
                  <a:tcPr/>
                </a:tc>
              </a:tr>
            </a:tbl>
          </a:graphicData>
        </a:graphic>
      </p:graphicFrame>
      <p:pic>
        <p:nvPicPr>
          <p:cNvPr id="2" name="图片 1" descr="C:/Users/yxf/Desktop/20.png20"/>
          <p:cNvPicPr>
            <a:picLocks noChangeAspect="1"/>
          </p:cNvPicPr>
          <p:nvPr/>
        </p:nvPicPr>
        <p:blipFill>
          <a:blip r:embed="rId3"/>
          <a:srcRect/>
          <a:stretch>
            <a:fillRect/>
          </a:stretch>
        </p:blipFill>
        <p:spPr>
          <a:xfrm>
            <a:off x="245745" y="1212215"/>
            <a:ext cx="2762250" cy="481965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045210" y="67945"/>
            <a:ext cx="9693275" cy="987425"/>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sz="2800" b="1" spc="360" dirty="0">
                <a:solidFill>
                  <a:schemeClr val="accent1"/>
                </a:solidFill>
                <a:uFillTx/>
                <a:latin typeface="微软雅黑" panose="020B0503020204020204" pitchFamily="34" charset="-122"/>
                <a:ea typeface="微软雅黑" panose="020B0503020204020204" pitchFamily="34" charset="-122"/>
              </a:rPr>
              <a:t>包膜机</a:t>
            </a:r>
            <a:endParaRPr lang="zh-CN" sz="2800" b="1" spc="36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360" dirty="0">
                <a:solidFill>
                  <a:schemeClr val="accent1"/>
                </a:solidFill>
                <a:uFillTx/>
                <a:latin typeface="微软雅黑" panose="020B0503020204020204" pitchFamily="34" charset="-122"/>
                <a:ea typeface="微软雅黑" panose="020B0503020204020204" pitchFamily="34" charset="-122"/>
              </a:rPr>
              <a:t>（F</a:t>
            </a:r>
            <a:r>
              <a:rPr lang="en-US" altLang="zh-CN" sz="2800" b="1" spc="360" dirty="0">
                <a:solidFill>
                  <a:schemeClr val="accent1"/>
                </a:solidFill>
                <a:uFillTx/>
                <a:latin typeface="微软雅黑" panose="020B0503020204020204" pitchFamily="34" charset="-122"/>
                <a:ea typeface="微软雅黑" panose="020B0503020204020204" pitchFamily="34" charset="-122"/>
              </a:rPr>
              <a:t>ilm</a:t>
            </a:r>
            <a:r>
              <a:rPr lang="zh-CN" altLang="zh-CN" sz="2800" b="1" spc="360" dirty="0">
                <a:solidFill>
                  <a:schemeClr val="accent1"/>
                </a:solidFill>
                <a:uFillTx/>
                <a:latin typeface="微软雅黑" panose="020B0503020204020204" pitchFamily="34" charset="-122"/>
                <a:ea typeface="微软雅黑" panose="020B0503020204020204" pitchFamily="34" charset="-122"/>
              </a:rPr>
              <a:t> W</a:t>
            </a:r>
            <a:r>
              <a:rPr lang="en-US" altLang="zh-CN" sz="2800" b="1" spc="360" dirty="0">
                <a:solidFill>
                  <a:schemeClr val="accent1"/>
                </a:solidFill>
                <a:uFillTx/>
                <a:latin typeface="微软雅黑" panose="020B0503020204020204" pitchFamily="34" charset="-122"/>
                <a:ea typeface="微软雅黑" panose="020B0503020204020204" pitchFamily="34" charset="-122"/>
              </a:rPr>
              <a:t>rapping</a:t>
            </a:r>
            <a:r>
              <a:rPr lang="zh-CN" altLang="zh-CN" sz="2800" b="1" spc="360" dirty="0">
                <a:solidFill>
                  <a:schemeClr val="accent1"/>
                </a:solidFill>
                <a:uFillTx/>
                <a:latin typeface="微软雅黑" panose="020B0503020204020204" pitchFamily="34" charset="-122"/>
                <a:ea typeface="微软雅黑" panose="020B0503020204020204" pitchFamily="34" charset="-122"/>
              </a:rPr>
              <a:t> M</a:t>
            </a:r>
            <a:r>
              <a:rPr lang="en-US" altLang="zh-CN" sz="2800" b="1" spc="360" dirty="0">
                <a:solidFill>
                  <a:schemeClr val="accent1"/>
                </a:solidFill>
                <a:uFillTx/>
                <a:latin typeface="微软雅黑" panose="020B0503020204020204" pitchFamily="34" charset="-122"/>
                <a:ea typeface="微软雅黑" panose="020B0503020204020204" pitchFamily="34" charset="-122"/>
              </a:rPr>
              <a:t>achine</a:t>
            </a:r>
            <a:r>
              <a:rPr lang="zh-CN" altLang="zh-CN" sz="2800" b="1" spc="360" dirty="0">
                <a:solidFill>
                  <a:schemeClr val="accent1"/>
                </a:solidFill>
                <a:uFillTx/>
                <a:latin typeface="微软雅黑" panose="020B0503020204020204" pitchFamily="34" charset="-122"/>
                <a:ea typeface="微软雅黑" panose="020B0503020204020204" pitchFamily="34" charset="-122"/>
              </a:rPr>
              <a:t>）</a:t>
            </a:r>
            <a:endParaRPr lang="zh-CN" altLang="zh-CN" sz="2800" b="1" spc="36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9" name="表格 8"/>
          <p:cNvGraphicFramePr/>
          <p:nvPr>
            <p:custDataLst>
              <p:tags r:id="rId2"/>
            </p:custDataLst>
          </p:nvPr>
        </p:nvGraphicFramePr>
        <p:xfrm>
          <a:off x="2997835" y="1282065"/>
          <a:ext cx="9013825" cy="5066665"/>
        </p:xfrm>
        <a:graphic>
          <a:graphicData uri="http://schemas.openxmlformats.org/drawingml/2006/table">
            <a:tbl>
              <a:tblPr firstRow="1" bandRow="1">
                <a:tableStyleId>{5C22544A-7EE6-4342-B048-85BDC9FD1C3A}</a:tableStyleId>
              </a:tblPr>
              <a:tblGrid>
                <a:gridCol w="1677670"/>
                <a:gridCol w="7336155"/>
              </a:tblGrid>
              <a:tr h="2895600">
                <a:tc>
                  <a:txBody>
                    <a:bodyPr/>
                    <a:p>
                      <a:pPr algn="l">
                        <a:buNone/>
                      </a:pPr>
                      <a:r>
                        <a:rPr lang="zh-CN" altLang="en-US" sz="800" b="0">
                          <a:solidFill>
                            <a:schemeClr val="tx1"/>
                          </a:solidFill>
                          <a:sym typeface="+mn-ea"/>
                        </a:rPr>
                        <a:t>原理与应用</a:t>
                      </a:r>
                      <a:endParaRPr lang="zh-CN" altLang="en-US" sz="800" b="0">
                        <a:solidFill>
                          <a:schemeClr val="tx1"/>
                        </a:solidFill>
                        <a:sym typeface="+mn-ea"/>
                      </a:endParaRPr>
                    </a:p>
                    <a:p>
                      <a:pPr algn="l">
                        <a:buNone/>
                      </a:pPr>
                      <a:r>
                        <a:rPr lang="zh-CN" altLang="en-US" sz="800" b="0">
                          <a:solidFill>
                            <a:schemeClr val="tx1"/>
                          </a:solidFill>
                          <a:sym typeface="+mn-ea"/>
                        </a:rPr>
                        <a:t>Principle and application</a:t>
                      </a:r>
                      <a:endParaRPr lang="zh-CN" altLang="en-US" sz="800" b="0">
                        <a:solidFill>
                          <a:schemeClr val="tx1"/>
                        </a:solidFill>
                        <a:sym typeface="+mn-ea"/>
                      </a:endParaRPr>
                    </a:p>
                  </a:txBody>
                  <a:tcPr/>
                </a:tc>
                <a:tc>
                  <a:txBody>
                    <a:bodyPr/>
                    <a:p>
                      <a:pPr algn="l">
                        <a:buNone/>
                      </a:pPr>
                      <a:r>
                        <a:rPr lang="zh-CN" altLang="en-US" sz="800" b="0">
                          <a:solidFill>
                            <a:schemeClr val="tx1"/>
                          </a:solidFill>
                        </a:rPr>
                        <a:t>●采用多轴联动翻转包膜设计，包膜边缘位置精度高，膜边沿相</a:t>
                      </a:r>
                      <a:endParaRPr lang="zh-CN" altLang="en-US" sz="800" b="0">
                        <a:solidFill>
                          <a:schemeClr val="tx1"/>
                        </a:solidFill>
                      </a:endParaRPr>
                    </a:p>
                    <a:p>
                      <a:pPr algn="l">
                        <a:buNone/>
                      </a:pPr>
                      <a:r>
                        <a:rPr lang="zh-CN" altLang="en-US" sz="800" b="0">
                          <a:solidFill>
                            <a:schemeClr val="tx1"/>
                          </a:solidFill>
                        </a:rPr>
                        <a:t>对顶盖位置精度可达±0.5</a:t>
                      </a:r>
                      <a:endParaRPr lang="zh-CN" altLang="en-US" sz="800" b="0">
                        <a:solidFill>
                          <a:schemeClr val="tx1"/>
                        </a:solidFill>
                      </a:endParaRPr>
                    </a:p>
                    <a:p>
                      <a:pPr algn="l">
                        <a:buNone/>
                      </a:pPr>
                      <a:r>
                        <a:rPr lang="zh-CN" altLang="en-US" sz="800" b="0">
                          <a:solidFill>
                            <a:schemeClr val="tx1"/>
                          </a:solidFill>
                        </a:rPr>
                        <a:t>●贴胶时膜与电芯接触紧密，不易产生胶带翘边、侧边开口空鼓</a:t>
                      </a:r>
                      <a:endParaRPr lang="zh-CN" altLang="en-US" sz="800" b="0">
                        <a:solidFill>
                          <a:schemeClr val="tx1"/>
                        </a:solidFill>
                      </a:endParaRPr>
                    </a:p>
                    <a:p>
                      <a:pPr algn="l">
                        <a:buNone/>
                      </a:pPr>
                      <a:r>
                        <a:rPr lang="zh-CN" altLang="en-US" sz="800" b="0">
                          <a:solidFill>
                            <a:schemeClr val="tx1"/>
                          </a:solidFill>
                        </a:rPr>
                        <a:t>现象</a:t>
                      </a:r>
                      <a:endParaRPr lang="zh-CN" altLang="en-US" sz="800" b="0">
                        <a:solidFill>
                          <a:schemeClr val="tx1"/>
                        </a:solidFill>
                      </a:endParaRPr>
                    </a:p>
                    <a:p>
                      <a:pPr algn="l">
                        <a:buNone/>
                      </a:pPr>
                      <a:r>
                        <a:rPr lang="zh-CN" altLang="en-US" sz="800" b="0">
                          <a:solidFill>
                            <a:schemeClr val="tx1"/>
                          </a:solidFill>
                        </a:rPr>
                        <a:t>●Mylar和低托片可以不停机上料，上料间隔可达2h</a:t>
                      </a:r>
                      <a:endParaRPr lang="zh-CN" altLang="en-US" sz="800" b="0">
                        <a:solidFill>
                          <a:schemeClr val="tx1"/>
                        </a:solidFill>
                      </a:endParaRPr>
                    </a:p>
                    <a:p>
                      <a:pPr algn="l">
                        <a:buNone/>
                      </a:pPr>
                      <a:r>
                        <a:rPr lang="zh-CN" altLang="en-US" sz="800" b="0">
                          <a:solidFill>
                            <a:schemeClr val="tx1"/>
                          </a:solidFill>
                        </a:rPr>
                        <a:t>●多工位转台或者直线循环设计，布局紧凑，可实现多产能兼容</a:t>
                      </a:r>
                      <a:endParaRPr lang="zh-CN" altLang="en-US" sz="800" b="0">
                        <a:solidFill>
                          <a:schemeClr val="tx1"/>
                        </a:solidFill>
                      </a:endParaRPr>
                    </a:p>
                    <a:p>
                      <a:pPr algn="l">
                        <a:buNone/>
                      </a:pPr>
                      <a:r>
                        <a:rPr lang="zh-CN" altLang="en-US" sz="800" b="0">
                          <a:solidFill>
                            <a:schemeClr val="tx1"/>
                          </a:solidFill>
                        </a:rPr>
                        <a:t>●四轴机械手电芯、绝缘片一体取放，减少抓取次数，位移小</a:t>
                      </a:r>
                      <a:endParaRPr lang="zh-CN" altLang="en-US" sz="800" b="0">
                        <a:solidFill>
                          <a:schemeClr val="tx1"/>
                        </a:solidFill>
                      </a:endParaRPr>
                    </a:p>
                    <a:p>
                      <a:pPr algn="l">
                        <a:buNone/>
                      </a:pPr>
                      <a:r>
                        <a:rPr lang="zh-CN" altLang="en-US" sz="800" b="0">
                          <a:solidFill>
                            <a:schemeClr val="tx1"/>
                          </a:solidFill>
                        </a:rPr>
                        <a:t>●产品兼容性广，可实现产品快速换型</a:t>
                      </a:r>
                      <a:endParaRPr lang="zh-CN" altLang="en-US" sz="800" b="0">
                        <a:solidFill>
                          <a:schemeClr val="tx1"/>
                        </a:solidFill>
                      </a:endParaRPr>
                    </a:p>
                    <a:p>
                      <a:pPr algn="l">
                        <a:buNone/>
                      </a:pPr>
                      <a:r>
                        <a:rPr lang="zh-CN" altLang="en-US" sz="800" b="0">
                          <a:solidFill>
                            <a:schemeClr val="tx1"/>
                          </a:solidFill>
                        </a:rPr>
                        <a:t>●焊印面积比≥50%，单个焊印抗拉力≥10N</a:t>
                      </a:r>
                      <a:endParaRPr lang="zh-CN" altLang="en-US" sz="800" b="0">
                        <a:solidFill>
                          <a:schemeClr val="tx1"/>
                        </a:solidFill>
                      </a:endParaRPr>
                    </a:p>
                    <a:p>
                      <a:pPr algn="l">
                        <a:buNone/>
                      </a:pPr>
                      <a:r>
                        <a:rPr lang="zh-CN" altLang="en-US" sz="800" b="0">
                          <a:solidFill>
                            <a:schemeClr val="tx1"/>
                          </a:solidFill>
                        </a:rPr>
                        <a:t>●The flips wrapping is accomplished via multiple linkages, High Precision in </a:t>
                      </a:r>
                      <a:endParaRPr lang="zh-CN" altLang="en-US" sz="800" b="0">
                        <a:solidFill>
                          <a:schemeClr val="tx1"/>
                        </a:solidFill>
                      </a:endParaRPr>
                    </a:p>
                    <a:p>
                      <a:pPr algn="l">
                        <a:buNone/>
                      </a:pPr>
                      <a:r>
                        <a:rPr lang="zh-CN" altLang="en-US" sz="800" b="0">
                          <a:solidFill>
                            <a:schemeClr val="tx1"/>
                          </a:solidFill>
                        </a:rPr>
                        <a:t>the locations of the wrapping edges, the maximum location tolerance of the </a:t>
                      </a:r>
                      <a:endParaRPr lang="zh-CN" altLang="en-US" sz="800" b="0">
                        <a:solidFill>
                          <a:schemeClr val="tx1"/>
                        </a:solidFill>
                      </a:endParaRPr>
                    </a:p>
                    <a:p>
                      <a:pPr algn="l">
                        <a:buNone/>
                      </a:pPr>
                      <a:r>
                        <a:rPr lang="zh-CN" altLang="en-US" sz="800" b="0">
                          <a:solidFill>
                            <a:schemeClr val="tx1"/>
                          </a:solidFill>
                        </a:rPr>
                        <a:t>film edge relative to the lid is ±0.5</a:t>
                      </a:r>
                      <a:endParaRPr lang="zh-CN" altLang="en-US" sz="800" b="0">
                        <a:solidFill>
                          <a:schemeClr val="tx1"/>
                        </a:solidFill>
                      </a:endParaRPr>
                    </a:p>
                    <a:p>
                      <a:pPr algn="l">
                        <a:buNone/>
                      </a:pPr>
                      <a:r>
                        <a:rPr lang="zh-CN" altLang="en-US" sz="800" b="0">
                          <a:solidFill>
                            <a:schemeClr val="tx1"/>
                          </a:solidFill>
                        </a:rPr>
                        <a:t>●The film is in close contact with the cells when taping, and not easy to </a:t>
                      </a:r>
                      <a:endParaRPr lang="zh-CN" altLang="en-US" sz="800" b="0">
                        <a:solidFill>
                          <a:schemeClr val="tx1"/>
                        </a:solidFill>
                      </a:endParaRPr>
                    </a:p>
                    <a:p>
                      <a:pPr algn="l">
                        <a:buNone/>
                      </a:pPr>
                      <a:r>
                        <a:rPr lang="zh-CN" altLang="en-US" sz="800" b="0">
                          <a:solidFill>
                            <a:schemeClr val="tx1"/>
                          </a:solidFill>
                        </a:rPr>
                        <a:t>cause the phenomenon of tape warping and side opening &amp; empty drum</a:t>
                      </a:r>
                      <a:endParaRPr lang="zh-CN" altLang="en-US" sz="800" b="0">
                        <a:solidFill>
                          <a:schemeClr val="tx1"/>
                        </a:solidFill>
                      </a:endParaRPr>
                    </a:p>
                    <a:p>
                      <a:pPr algn="l">
                        <a:buNone/>
                      </a:pPr>
                      <a:r>
                        <a:rPr lang="zh-CN" altLang="en-US" sz="800" b="0">
                          <a:solidFill>
                            <a:schemeClr val="tx1"/>
                          </a:solidFill>
                        </a:rPr>
                        <a:t>●Both Mylar and the Bottom Insulator can be replenished without stopping </a:t>
                      </a:r>
                      <a:endParaRPr lang="zh-CN" altLang="en-US" sz="800" b="0">
                        <a:solidFill>
                          <a:schemeClr val="tx1"/>
                        </a:solidFill>
                      </a:endParaRPr>
                    </a:p>
                    <a:p>
                      <a:pPr algn="l">
                        <a:buNone/>
                      </a:pPr>
                      <a:r>
                        <a:rPr lang="zh-CN" altLang="en-US" sz="800" b="0">
                          <a:solidFill>
                            <a:schemeClr val="tx1"/>
                          </a:solidFill>
                        </a:rPr>
                        <a:t>the machine, the feeding interval can up to 2 hours</a:t>
                      </a:r>
                      <a:endParaRPr lang="zh-CN" altLang="en-US" sz="800" b="0">
                        <a:solidFill>
                          <a:schemeClr val="tx1"/>
                        </a:solidFill>
                      </a:endParaRPr>
                    </a:p>
                    <a:p>
                      <a:pPr algn="l">
                        <a:buNone/>
                      </a:pPr>
                      <a:r>
                        <a:rPr lang="zh-CN" altLang="en-US" sz="800" b="0">
                          <a:solidFill>
                            <a:schemeClr val="tx1"/>
                          </a:solidFill>
                        </a:rPr>
                        <a:t>●Machine Design could be comprised of multiple turntable or linear </a:t>
                      </a:r>
                      <a:endParaRPr lang="zh-CN" altLang="en-US" sz="800" b="0">
                        <a:solidFill>
                          <a:schemeClr val="tx1"/>
                        </a:solidFill>
                      </a:endParaRPr>
                    </a:p>
                    <a:p>
                      <a:pPr algn="l">
                        <a:buNone/>
                      </a:pPr>
                      <a:r>
                        <a:rPr lang="zh-CN" altLang="en-US" sz="800" b="0">
                          <a:solidFill>
                            <a:schemeClr val="tx1"/>
                          </a:solidFill>
                        </a:rPr>
                        <a:t>circulation line, compacted layout, be able to accommodate various </a:t>
                      </a:r>
                      <a:endParaRPr lang="zh-CN" altLang="en-US" sz="800" b="0">
                        <a:solidFill>
                          <a:schemeClr val="tx1"/>
                        </a:solidFill>
                      </a:endParaRPr>
                    </a:p>
                    <a:p>
                      <a:pPr algn="l">
                        <a:buNone/>
                      </a:pPr>
                      <a:r>
                        <a:rPr lang="zh-CN" altLang="en-US" sz="800" b="0">
                          <a:solidFill>
                            <a:schemeClr val="tx1"/>
                          </a:solidFill>
                        </a:rPr>
                        <a:t>performance demands</a:t>
                      </a:r>
                      <a:endParaRPr lang="zh-CN" altLang="en-US" sz="800" b="0">
                        <a:solidFill>
                          <a:schemeClr val="tx1"/>
                        </a:solidFill>
                      </a:endParaRPr>
                    </a:p>
                    <a:p>
                      <a:pPr algn="l">
                        <a:buNone/>
                      </a:pPr>
                      <a:r>
                        <a:rPr lang="zh-CN" altLang="en-US" sz="800" b="0">
                          <a:solidFill>
                            <a:schemeClr val="tx1"/>
                          </a:solidFill>
                        </a:rPr>
                        <a:t>●Four-axis robotic to transfer both cells and insulators, to reduce the times </a:t>
                      </a:r>
                      <a:endParaRPr lang="zh-CN" altLang="en-US" sz="800" b="0">
                        <a:solidFill>
                          <a:schemeClr val="tx1"/>
                        </a:solidFill>
                      </a:endParaRPr>
                    </a:p>
                    <a:p>
                      <a:pPr algn="l">
                        <a:buNone/>
                      </a:pPr>
                      <a:r>
                        <a:rPr lang="zh-CN" altLang="en-US" sz="800" b="0">
                          <a:solidFill>
                            <a:schemeClr val="tx1"/>
                          </a:solidFill>
                        </a:rPr>
                        <a:t>of gripping and small displacement</a:t>
                      </a:r>
                      <a:endParaRPr lang="zh-CN" altLang="en-US" sz="800" b="0">
                        <a:solidFill>
                          <a:schemeClr val="tx1"/>
                        </a:solidFill>
                      </a:endParaRPr>
                    </a:p>
                    <a:p>
                      <a:pPr algn="l">
                        <a:buNone/>
                      </a:pPr>
                      <a:r>
                        <a:rPr lang="zh-CN" altLang="en-US" sz="800" b="0">
                          <a:solidFill>
                            <a:schemeClr val="tx1"/>
                          </a:solidFill>
                        </a:rPr>
                        <a:t>●High compatibility for quick model changeover</a:t>
                      </a:r>
                      <a:endParaRPr lang="zh-CN" altLang="en-US" sz="800" b="0">
                        <a:solidFill>
                          <a:schemeClr val="tx1"/>
                        </a:solidFill>
                      </a:endParaRPr>
                    </a:p>
                    <a:p>
                      <a:pPr algn="l">
                        <a:buNone/>
                      </a:pPr>
                      <a:r>
                        <a:rPr lang="zh-CN" altLang="en-US" sz="800" b="0">
                          <a:solidFill>
                            <a:schemeClr val="tx1"/>
                          </a:solidFill>
                        </a:rPr>
                        <a:t>●Welding dent area ratio ≥50%, tensile strength of single welding dent≥10N</a:t>
                      </a:r>
                      <a:endParaRPr lang="zh-CN" altLang="en-US" sz="800" b="0">
                        <a:solidFill>
                          <a:schemeClr val="tx1"/>
                        </a:solidFill>
                      </a:endParaRPr>
                    </a:p>
                  </a:txBody>
                  <a:tcPr/>
                </a:tc>
              </a:tr>
              <a:tr h="335280">
                <a:tc>
                  <a:txBody>
                    <a:bodyPr/>
                    <a:p>
                      <a:pPr algn="l">
                        <a:buNone/>
                      </a:pPr>
                      <a:r>
                        <a:rPr lang="zh-CN" altLang="en-US" sz="800"/>
                        <a:t>单机产能</a:t>
                      </a:r>
                      <a:endParaRPr lang="zh-CN" altLang="en-US" sz="800"/>
                    </a:p>
                    <a:p>
                      <a:pPr algn="l">
                        <a:buNone/>
                      </a:pPr>
                      <a:r>
                        <a:rPr lang="zh-CN" altLang="en-US" sz="800"/>
                        <a:t>Capacity</a:t>
                      </a:r>
                      <a:endParaRPr lang="zh-CN" altLang="en-US" sz="800"/>
                    </a:p>
                  </a:txBody>
                  <a:tcPr/>
                </a:tc>
                <a:tc>
                  <a:txBody>
                    <a:bodyPr/>
                    <a:p>
                      <a:pPr algn="l">
                        <a:buNone/>
                      </a:pPr>
                      <a:r>
                        <a:rPr lang="zh-CN" altLang="en-US" sz="800" b="0">
                          <a:solidFill>
                            <a:schemeClr val="tx1"/>
                          </a:solidFill>
                        </a:rPr>
                        <a:t>Max 15PPM</a:t>
                      </a:r>
                      <a:endParaRPr lang="zh-CN" altLang="en-US" sz="800" b="0">
                        <a:solidFill>
                          <a:schemeClr val="tx1"/>
                        </a:solidFill>
                      </a:endParaRPr>
                    </a:p>
                  </a:txBody>
                  <a:tcPr/>
                </a:tc>
              </a:tr>
              <a:tr h="372745">
                <a:tc>
                  <a:txBody>
                    <a:bodyPr/>
                    <a:p>
                      <a:pPr algn="l">
                        <a:buNone/>
                      </a:pPr>
                      <a:r>
                        <a:rPr lang="zh-CN" altLang="en-US" sz="800"/>
                        <a:t>适用电芯尺寸</a:t>
                      </a:r>
                      <a:endParaRPr lang="zh-CN" altLang="en-US" sz="800"/>
                    </a:p>
                    <a:p>
                      <a:pPr algn="l">
                        <a:buNone/>
                      </a:pPr>
                      <a:r>
                        <a:rPr lang="zh-CN" altLang="en-US" sz="800"/>
                        <a:t>Applicable cell dimensions</a:t>
                      </a:r>
                      <a:endParaRPr lang="zh-CN" altLang="en-US" sz="800"/>
                    </a:p>
                  </a:txBody>
                  <a:tcPr/>
                </a:tc>
                <a:tc>
                  <a:txBody>
                    <a:bodyPr/>
                    <a:p>
                      <a:pPr algn="l">
                        <a:buNone/>
                      </a:pPr>
                      <a:r>
                        <a:rPr lang="zh-CN" altLang="en-US" sz="800"/>
                        <a:t>140-180mm（W），85-220mm（H），20-80mm（T）</a:t>
                      </a:r>
                      <a:endParaRPr lang="zh-CN" altLang="en-US" sz="800"/>
                    </a:p>
                  </a:txBody>
                  <a:tcPr/>
                </a:tc>
              </a:tr>
              <a:tr h="391160">
                <a:tc>
                  <a:txBody>
                    <a:bodyPr/>
                    <a:p>
                      <a:pPr algn="l">
                        <a:buNone/>
                      </a:pPr>
                      <a:r>
                        <a:rPr lang="zh-CN" altLang="en-US" sz="800"/>
                        <a:t>焊接位置精度</a:t>
                      </a:r>
                      <a:endParaRPr lang="zh-CN" altLang="en-US" sz="800"/>
                    </a:p>
                    <a:p>
                      <a:pPr algn="l">
                        <a:buNone/>
                      </a:pPr>
                      <a:r>
                        <a:rPr lang="zh-CN" altLang="en-US" sz="800"/>
                        <a:t>Accuracy of welding position</a:t>
                      </a:r>
                      <a:endParaRPr lang="zh-CN" altLang="en-US" sz="800"/>
                    </a:p>
                  </a:txBody>
                  <a:tcPr/>
                </a:tc>
                <a:tc>
                  <a:txBody>
                    <a:bodyPr/>
                    <a:p>
                      <a:pPr algn="l">
                        <a:buNone/>
                      </a:pPr>
                      <a:r>
                        <a:rPr lang="zh-CN" altLang="en-US" sz="800"/>
                        <a:t>≤±0.3mm</a:t>
                      </a:r>
                      <a:endParaRPr lang="zh-CN" altLang="en-US" sz="800"/>
                    </a:p>
                  </a:txBody>
                  <a:tcPr/>
                </a:tc>
              </a:tr>
              <a:tr h="457200">
                <a:tc>
                  <a:txBody>
                    <a:bodyPr/>
                    <a:p>
                      <a:pPr algn="l">
                        <a:buNone/>
                      </a:pPr>
                      <a:r>
                        <a:rPr lang="en-US" altLang="en-US" sz="800">
                          <a:latin typeface="宋体" panose="02010600030101010101" pitchFamily="2" charset="-122"/>
                          <a:ea typeface="宋体" panose="02010600030101010101" pitchFamily="2" charset="-122"/>
                          <a:cs typeface="宋体" panose="02010600030101010101" pitchFamily="2" charset="-122"/>
                          <a:sym typeface="+mn-ea"/>
                        </a:rPr>
                        <a:t>合芯后错位</a:t>
                      </a:r>
                      <a:endParaRPr lang="en-US" altLang="en-US" sz="800">
                        <a:latin typeface="宋体" panose="02010600030101010101" pitchFamily="2" charset="-122"/>
                        <a:ea typeface="宋体" panose="02010600030101010101" pitchFamily="2" charset="-122"/>
                        <a:cs typeface="宋体" panose="02010600030101010101" pitchFamily="2" charset="-122"/>
                        <a:sym typeface="+mn-ea"/>
                      </a:endParaRPr>
                    </a:p>
                    <a:p>
                      <a:pPr algn="l">
                        <a:buNone/>
                      </a:pPr>
                      <a:r>
                        <a:rPr lang="en-US" altLang="en-US" sz="800">
                          <a:latin typeface="宋体" panose="02010600030101010101" pitchFamily="2" charset="-122"/>
                          <a:ea typeface="宋体" panose="02010600030101010101" pitchFamily="2" charset="-122"/>
                          <a:cs typeface="宋体" panose="02010600030101010101" pitchFamily="2" charset="-122"/>
                          <a:sym typeface="+mn-ea"/>
                        </a:rPr>
                        <a:t>Displacement after tabs welding</a:t>
                      </a:r>
                      <a:endParaRPr lang="en-US" altLang="en-US" sz="800">
                        <a:latin typeface="宋体" panose="02010600030101010101" pitchFamily="2" charset="-122"/>
                        <a:ea typeface="宋体" panose="02010600030101010101" pitchFamily="2" charset="-122"/>
                        <a:cs typeface="宋体" panose="02010600030101010101" pitchFamily="2" charset="-122"/>
                        <a:sym typeface="+mn-ea"/>
                      </a:endParaRPr>
                    </a:p>
                  </a:txBody>
                  <a:tcPr/>
                </a:tc>
                <a:tc>
                  <a:txBody>
                    <a:bodyPr/>
                    <a:p>
                      <a:pPr indent="0" algn="l">
                        <a:buNone/>
                      </a:pPr>
                      <a:r>
                        <a:rPr lang="en-US" altLang="en-US" sz="800" b="0">
                          <a:latin typeface="宋体" panose="02010600030101010101" pitchFamily="2" charset="-122"/>
                          <a:ea typeface="宋体" panose="02010600030101010101" pitchFamily="2" charset="-122"/>
                          <a:cs typeface="宋体" panose="02010600030101010101" pitchFamily="2" charset="-122"/>
                        </a:rPr>
                        <a:t>≤±0.5mm</a:t>
                      </a:r>
                      <a:endParaRPr lang="en-US" altLang="en-US" sz="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tc>
              </a:tr>
              <a:tr h="614680">
                <a:tc>
                  <a:txBody>
                    <a:bodyPr/>
                    <a:p>
                      <a:pPr algn="l">
                        <a:buNone/>
                      </a:pPr>
                      <a:r>
                        <a:rPr lang="zh-CN" altLang="en-US" sz="800"/>
                        <a:t>激光焊接速度</a:t>
                      </a:r>
                      <a:endParaRPr lang="zh-CN" altLang="en-US" sz="800"/>
                    </a:p>
                    <a:p>
                      <a:pPr algn="l">
                        <a:buNone/>
                      </a:pPr>
                      <a:r>
                        <a:rPr lang="zh-CN" altLang="en-US" sz="800"/>
                        <a:t>Laser welding speed</a:t>
                      </a:r>
                      <a:endParaRPr lang="zh-CN" altLang="en-US" sz="800"/>
                    </a:p>
                  </a:txBody>
                  <a:tcPr/>
                </a:tc>
                <a:tc>
                  <a:txBody>
                    <a:bodyPr/>
                    <a:p>
                      <a:pPr indent="0" algn="l">
                        <a:buNone/>
                      </a:pPr>
                      <a:r>
                        <a:rPr lang="en-US" altLang="en-US" sz="800" b="0">
                          <a:latin typeface="宋体" panose="02010600030101010101" pitchFamily="2" charset="-122"/>
                          <a:ea typeface="宋体" panose="02010600030101010101" pitchFamily="2" charset="-122"/>
                          <a:cs typeface="宋体" panose="02010600030101010101" pitchFamily="2" charset="-122"/>
                        </a:rPr>
                        <a:t>≥130mm/s</a:t>
                      </a:r>
                      <a:endParaRPr lang="en-US" altLang="en-US" sz="8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tc>
              </a:tr>
            </a:tbl>
          </a:graphicData>
        </a:graphic>
      </p:graphicFrame>
      <p:pic>
        <p:nvPicPr>
          <p:cNvPr id="5" name="图片 4" descr="C:/Users/yxf/Desktop/34.png34"/>
          <p:cNvPicPr>
            <a:picLocks noChangeAspect="1"/>
          </p:cNvPicPr>
          <p:nvPr/>
        </p:nvPicPr>
        <p:blipFill>
          <a:blip r:embed="rId3"/>
          <a:srcRect l="6305" r="6305"/>
          <a:stretch>
            <a:fillRect/>
          </a:stretch>
        </p:blipFill>
        <p:spPr>
          <a:xfrm>
            <a:off x="88265" y="1986915"/>
            <a:ext cx="2913380" cy="187642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梯形 6"/>
          <p:cNvSpPr/>
          <p:nvPr/>
        </p:nvSpPr>
        <p:spPr>
          <a:xfrm flipH="1" flipV="1">
            <a:off x="1855688" y="0"/>
            <a:ext cx="6620506" cy="6894751"/>
          </a:xfrm>
          <a:custGeom>
            <a:avLst/>
            <a:gdLst>
              <a:gd name="connsiteX0" fmla="*/ 0 w 6598722"/>
              <a:gd name="connsiteY0" fmla="*/ 6858000 h 6858000"/>
              <a:gd name="connsiteX1" fmla="*/ 2243434 w 6598722"/>
              <a:gd name="connsiteY1" fmla="*/ 0 h 6858000"/>
              <a:gd name="connsiteX2" fmla="*/ 4355288 w 6598722"/>
              <a:gd name="connsiteY2" fmla="*/ 0 h 6858000"/>
              <a:gd name="connsiteX3" fmla="*/ 6598722 w 6598722"/>
              <a:gd name="connsiteY3" fmla="*/ 6858000 h 6858000"/>
              <a:gd name="connsiteX4" fmla="*/ 0 w 6598722"/>
              <a:gd name="connsiteY4" fmla="*/ 6858000 h 6858000"/>
              <a:gd name="connsiteX0-1" fmla="*/ 0 w 6599724"/>
              <a:gd name="connsiteY0-2" fmla="*/ 6858000 h 6858000"/>
              <a:gd name="connsiteX1-3" fmla="*/ 2243434 w 6599724"/>
              <a:gd name="connsiteY1-4" fmla="*/ 0 h 6858000"/>
              <a:gd name="connsiteX2-5" fmla="*/ 6599724 w 6599724"/>
              <a:gd name="connsiteY2-6" fmla="*/ 0 h 6858000"/>
              <a:gd name="connsiteX3-7" fmla="*/ 6598722 w 6599724"/>
              <a:gd name="connsiteY3-8" fmla="*/ 6858000 h 6858000"/>
              <a:gd name="connsiteX4-9" fmla="*/ 0 w 6599724"/>
              <a:gd name="connsiteY4-10" fmla="*/ 6858000 h 6858000"/>
              <a:gd name="connsiteX0-11" fmla="*/ 0 w 6599724"/>
              <a:gd name="connsiteY0-12" fmla="*/ 6858000 h 6858000"/>
              <a:gd name="connsiteX1-13" fmla="*/ 2540317 w 6599724"/>
              <a:gd name="connsiteY1-14" fmla="*/ 0 h 6858000"/>
              <a:gd name="connsiteX2-15" fmla="*/ 6599724 w 6599724"/>
              <a:gd name="connsiteY2-16" fmla="*/ 0 h 6858000"/>
              <a:gd name="connsiteX3-17" fmla="*/ 6598722 w 6599724"/>
              <a:gd name="connsiteY3-18" fmla="*/ 6858000 h 6858000"/>
              <a:gd name="connsiteX4-19" fmla="*/ 0 w 6599724"/>
              <a:gd name="connsiteY4-20" fmla="*/ 6858000 h 6858000"/>
              <a:gd name="connsiteX0-21" fmla="*/ 0 w 6587849"/>
              <a:gd name="connsiteY0-22" fmla="*/ 6858000 h 6858000"/>
              <a:gd name="connsiteX1-23" fmla="*/ 2528442 w 6587849"/>
              <a:gd name="connsiteY1-24" fmla="*/ 0 h 6858000"/>
              <a:gd name="connsiteX2-25" fmla="*/ 6587849 w 6587849"/>
              <a:gd name="connsiteY2-26" fmla="*/ 0 h 6858000"/>
              <a:gd name="connsiteX3-27" fmla="*/ 6586847 w 6587849"/>
              <a:gd name="connsiteY3-28" fmla="*/ 6858000 h 6858000"/>
              <a:gd name="connsiteX4-29" fmla="*/ 0 w 6587849"/>
              <a:gd name="connsiteY4-30" fmla="*/ 6858000 h 6858000"/>
              <a:gd name="connsiteX0-31" fmla="*/ 0 w 6587849"/>
              <a:gd name="connsiteY0-32" fmla="*/ 6872287 h 6872287"/>
              <a:gd name="connsiteX1-33" fmla="*/ 3928617 w 6587849"/>
              <a:gd name="connsiteY1-34" fmla="*/ 0 h 6872287"/>
              <a:gd name="connsiteX2-35" fmla="*/ 6587849 w 6587849"/>
              <a:gd name="connsiteY2-36" fmla="*/ 14287 h 6872287"/>
              <a:gd name="connsiteX3-37" fmla="*/ 6586847 w 6587849"/>
              <a:gd name="connsiteY3-38" fmla="*/ 6872287 h 6872287"/>
              <a:gd name="connsiteX4-39" fmla="*/ 0 w 6587849"/>
              <a:gd name="connsiteY4-40" fmla="*/ 6872287 h 6872287"/>
              <a:gd name="connsiteX0-41" fmla="*/ 0 w 6636835"/>
              <a:gd name="connsiteY0-42" fmla="*/ 6888616 h 6888616"/>
              <a:gd name="connsiteX1-43" fmla="*/ 3977603 w 6636835"/>
              <a:gd name="connsiteY1-44" fmla="*/ 0 h 6888616"/>
              <a:gd name="connsiteX2-45" fmla="*/ 6636835 w 6636835"/>
              <a:gd name="connsiteY2-46" fmla="*/ 14287 h 6888616"/>
              <a:gd name="connsiteX3-47" fmla="*/ 6635833 w 6636835"/>
              <a:gd name="connsiteY3-48" fmla="*/ 6872287 h 6888616"/>
              <a:gd name="connsiteX4-49" fmla="*/ 0 w 6636835"/>
              <a:gd name="connsiteY4-50" fmla="*/ 6888616 h 6888616"/>
              <a:gd name="connsiteX0-51" fmla="*/ 0 w 6669492"/>
              <a:gd name="connsiteY0-52" fmla="*/ 6855959 h 6872287"/>
              <a:gd name="connsiteX1-53" fmla="*/ 4010260 w 6669492"/>
              <a:gd name="connsiteY1-54" fmla="*/ 0 h 6872287"/>
              <a:gd name="connsiteX2-55" fmla="*/ 6669492 w 6669492"/>
              <a:gd name="connsiteY2-56" fmla="*/ 14287 h 6872287"/>
              <a:gd name="connsiteX3-57" fmla="*/ 6668490 w 6669492"/>
              <a:gd name="connsiteY3-58" fmla="*/ 6872287 h 6872287"/>
              <a:gd name="connsiteX4-59" fmla="*/ 0 w 6669492"/>
              <a:gd name="connsiteY4-60" fmla="*/ 6855959 h 6872287"/>
              <a:gd name="connsiteX0-61" fmla="*/ 0 w 6702149"/>
              <a:gd name="connsiteY0-62" fmla="*/ 6872235 h 6872287"/>
              <a:gd name="connsiteX1-63" fmla="*/ 4042917 w 6702149"/>
              <a:gd name="connsiteY1-64" fmla="*/ 0 h 6872287"/>
              <a:gd name="connsiteX2-65" fmla="*/ 6702149 w 6702149"/>
              <a:gd name="connsiteY2-66" fmla="*/ 14287 h 6872287"/>
              <a:gd name="connsiteX3-67" fmla="*/ 6701147 w 6702149"/>
              <a:gd name="connsiteY3-68" fmla="*/ 6872287 h 6872287"/>
              <a:gd name="connsiteX4-69" fmla="*/ 0 w 6702149"/>
              <a:gd name="connsiteY4-70" fmla="*/ 6872235 h 6872287"/>
              <a:gd name="connsiteX0-71" fmla="*/ 0 w 6620506"/>
              <a:gd name="connsiteY0-72" fmla="*/ 6872235 h 6872287"/>
              <a:gd name="connsiteX1-73" fmla="*/ 3961274 w 6620506"/>
              <a:gd name="connsiteY1-74" fmla="*/ 0 h 6872287"/>
              <a:gd name="connsiteX2-75" fmla="*/ 6620506 w 6620506"/>
              <a:gd name="connsiteY2-76" fmla="*/ 14287 h 6872287"/>
              <a:gd name="connsiteX3-77" fmla="*/ 6619504 w 6620506"/>
              <a:gd name="connsiteY3-78" fmla="*/ 6872287 h 6872287"/>
              <a:gd name="connsiteX4-79" fmla="*/ 0 w 6620506"/>
              <a:gd name="connsiteY4-80" fmla="*/ 6872235 h 68722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620506" h="6872287">
                <a:moveTo>
                  <a:pt x="0" y="6872235"/>
                </a:moveTo>
                <a:lnTo>
                  <a:pt x="3961274" y="0"/>
                </a:lnTo>
                <a:lnTo>
                  <a:pt x="6620506" y="14287"/>
                </a:lnTo>
                <a:lnTo>
                  <a:pt x="6619504" y="6872287"/>
                </a:lnTo>
                <a:lnTo>
                  <a:pt x="0" y="6872235"/>
                </a:lnTo>
                <a:close/>
              </a:path>
            </a:pathLst>
          </a:cu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7" name="梯形 6"/>
          <p:cNvSpPr/>
          <p:nvPr/>
        </p:nvSpPr>
        <p:spPr>
          <a:xfrm flipH="1">
            <a:off x="1872106" y="30615"/>
            <a:ext cx="6587849" cy="6892699"/>
          </a:xfrm>
          <a:custGeom>
            <a:avLst/>
            <a:gdLst>
              <a:gd name="connsiteX0" fmla="*/ 0 w 6598722"/>
              <a:gd name="connsiteY0" fmla="*/ 6858000 h 6858000"/>
              <a:gd name="connsiteX1" fmla="*/ 2243434 w 6598722"/>
              <a:gd name="connsiteY1" fmla="*/ 0 h 6858000"/>
              <a:gd name="connsiteX2" fmla="*/ 4355288 w 6598722"/>
              <a:gd name="connsiteY2" fmla="*/ 0 h 6858000"/>
              <a:gd name="connsiteX3" fmla="*/ 6598722 w 6598722"/>
              <a:gd name="connsiteY3" fmla="*/ 6858000 h 6858000"/>
              <a:gd name="connsiteX4" fmla="*/ 0 w 6598722"/>
              <a:gd name="connsiteY4" fmla="*/ 6858000 h 6858000"/>
              <a:gd name="connsiteX0-1" fmla="*/ 0 w 6599724"/>
              <a:gd name="connsiteY0-2" fmla="*/ 6858000 h 6858000"/>
              <a:gd name="connsiteX1-3" fmla="*/ 2243434 w 6599724"/>
              <a:gd name="connsiteY1-4" fmla="*/ 0 h 6858000"/>
              <a:gd name="connsiteX2-5" fmla="*/ 6599724 w 6599724"/>
              <a:gd name="connsiteY2-6" fmla="*/ 0 h 6858000"/>
              <a:gd name="connsiteX3-7" fmla="*/ 6598722 w 6599724"/>
              <a:gd name="connsiteY3-8" fmla="*/ 6858000 h 6858000"/>
              <a:gd name="connsiteX4-9" fmla="*/ 0 w 6599724"/>
              <a:gd name="connsiteY4-10" fmla="*/ 6858000 h 6858000"/>
              <a:gd name="connsiteX0-11" fmla="*/ 0 w 6599724"/>
              <a:gd name="connsiteY0-12" fmla="*/ 6858000 h 6858000"/>
              <a:gd name="connsiteX1-13" fmla="*/ 2540317 w 6599724"/>
              <a:gd name="connsiteY1-14" fmla="*/ 0 h 6858000"/>
              <a:gd name="connsiteX2-15" fmla="*/ 6599724 w 6599724"/>
              <a:gd name="connsiteY2-16" fmla="*/ 0 h 6858000"/>
              <a:gd name="connsiteX3-17" fmla="*/ 6598722 w 6599724"/>
              <a:gd name="connsiteY3-18" fmla="*/ 6858000 h 6858000"/>
              <a:gd name="connsiteX4-19" fmla="*/ 0 w 6599724"/>
              <a:gd name="connsiteY4-20" fmla="*/ 6858000 h 6858000"/>
              <a:gd name="connsiteX0-21" fmla="*/ 0 w 6587849"/>
              <a:gd name="connsiteY0-22" fmla="*/ 6858000 h 6858000"/>
              <a:gd name="connsiteX1-23" fmla="*/ 2528442 w 6587849"/>
              <a:gd name="connsiteY1-24" fmla="*/ 0 h 6858000"/>
              <a:gd name="connsiteX2-25" fmla="*/ 6587849 w 6587849"/>
              <a:gd name="connsiteY2-26" fmla="*/ 0 h 6858000"/>
              <a:gd name="connsiteX3-27" fmla="*/ 6586847 w 6587849"/>
              <a:gd name="connsiteY3-28" fmla="*/ 6858000 h 6858000"/>
              <a:gd name="connsiteX4-29" fmla="*/ 0 w 6587849"/>
              <a:gd name="connsiteY4-30" fmla="*/ 6858000 h 6858000"/>
              <a:gd name="connsiteX0-31" fmla="*/ 0 w 6587849"/>
              <a:gd name="connsiteY0-32" fmla="*/ 6872287 h 6872287"/>
              <a:gd name="connsiteX1-33" fmla="*/ 3657155 w 6587849"/>
              <a:gd name="connsiteY1-34" fmla="*/ 0 h 6872287"/>
              <a:gd name="connsiteX2-35" fmla="*/ 6587849 w 6587849"/>
              <a:gd name="connsiteY2-36" fmla="*/ 14287 h 6872287"/>
              <a:gd name="connsiteX3-37" fmla="*/ 6586847 w 6587849"/>
              <a:gd name="connsiteY3-38" fmla="*/ 6872287 h 6872287"/>
              <a:gd name="connsiteX4-39" fmla="*/ 0 w 6587849"/>
              <a:gd name="connsiteY4-40" fmla="*/ 6872287 h 6872287"/>
              <a:gd name="connsiteX0-41" fmla="*/ 0 w 6587849"/>
              <a:gd name="connsiteY0-42" fmla="*/ 6888606 h 6888606"/>
              <a:gd name="connsiteX1-43" fmla="*/ 3918412 w 6587849"/>
              <a:gd name="connsiteY1-44" fmla="*/ 0 h 6888606"/>
              <a:gd name="connsiteX2-45" fmla="*/ 6587849 w 6587849"/>
              <a:gd name="connsiteY2-46" fmla="*/ 30606 h 6888606"/>
              <a:gd name="connsiteX3-47" fmla="*/ 6586847 w 6587849"/>
              <a:gd name="connsiteY3-48" fmla="*/ 6888606 h 6888606"/>
              <a:gd name="connsiteX4-49" fmla="*/ 0 w 6587849"/>
              <a:gd name="connsiteY4-50" fmla="*/ 6888606 h 688860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87849" h="6888606">
                <a:moveTo>
                  <a:pt x="0" y="6888606"/>
                </a:moveTo>
                <a:lnTo>
                  <a:pt x="3918412" y="0"/>
                </a:lnTo>
                <a:lnTo>
                  <a:pt x="6587849" y="30606"/>
                </a:lnTo>
                <a:lnTo>
                  <a:pt x="6586847" y="6888606"/>
                </a:lnTo>
                <a:lnTo>
                  <a:pt x="0" y="6888606"/>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23" name="文本框 22"/>
          <p:cNvSpPr txBox="1"/>
          <p:nvPr/>
        </p:nvSpPr>
        <p:spPr>
          <a:xfrm>
            <a:off x="3295253" y="3154284"/>
            <a:ext cx="4647426" cy="3416320"/>
          </a:xfrm>
          <a:prstGeom prst="rect">
            <a:avLst/>
          </a:prstGeom>
          <a:noFill/>
        </p:spPr>
        <p:txBody>
          <a:bodyPr wrap="none" rtlCol="0">
            <a:spAutoFit/>
          </a:bodyPr>
          <a:lstStyle/>
          <a:p>
            <a:r>
              <a:rPr kumimoji="1" lang="en-US" altLang="zh-CN" sz="7200" b="1">
                <a:solidFill>
                  <a:schemeClr val="bg1">
                    <a:alpha val="12000"/>
                  </a:schemeClr>
                </a:solidFill>
                <a:cs typeface="+mn-ea"/>
                <a:sym typeface="+mn-lt"/>
              </a:rPr>
              <a:t>MIZHI</a:t>
            </a:r>
            <a:endParaRPr kumimoji="1" lang="en-US" altLang="zh-CN" sz="7200" b="1">
              <a:solidFill>
                <a:schemeClr val="bg1">
                  <a:alpha val="12000"/>
                </a:schemeClr>
              </a:solidFill>
              <a:cs typeface="+mn-ea"/>
              <a:sym typeface="+mn-lt"/>
            </a:endParaRPr>
          </a:p>
          <a:p>
            <a:r>
              <a:rPr kumimoji="1" lang="en-US" altLang="zh-CN" sz="7200" b="1">
                <a:solidFill>
                  <a:schemeClr val="bg1">
                    <a:alpha val="12000"/>
                  </a:schemeClr>
                </a:solidFill>
                <a:cs typeface="+mn-ea"/>
                <a:sym typeface="+mn-lt"/>
              </a:rPr>
              <a:t>SALES</a:t>
            </a:r>
            <a:endParaRPr kumimoji="1" lang="en-US" altLang="zh-CN" sz="7200" b="1">
              <a:solidFill>
                <a:schemeClr val="bg1">
                  <a:alpha val="12000"/>
                </a:schemeClr>
              </a:solidFill>
              <a:cs typeface="+mn-ea"/>
              <a:sym typeface="+mn-lt"/>
            </a:endParaRPr>
          </a:p>
          <a:p>
            <a:r>
              <a:rPr kumimoji="1" lang="en-US" altLang="zh-CN" sz="7200" b="1">
                <a:solidFill>
                  <a:schemeClr val="bg1">
                    <a:alpha val="12000"/>
                  </a:schemeClr>
                </a:solidFill>
                <a:cs typeface="+mn-ea"/>
                <a:sym typeface="+mn-lt"/>
              </a:rPr>
              <a:t>REPOTRE</a:t>
            </a:r>
            <a:endParaRPr kumimoji="1" lang="zh-CN" altLang="en-US" sz="7200" b="1">
              <a:solidFill>
                <a:schemeClr val="bg1">
                  <a:alpha val="12000"/>
                </a:schemeClr>
              </a:solidFill>
              <a:cs typeface="+mn-ea"/>
              <a:sym typeface="+mn-lt"/>
            </a:endParaRPr>
          </a:p>
        </p:txBody>
      </p:sp>
      <p:sp>
        <p:nvSpPr>
          <p:cNvPr id="17" name="梯形 6"/>
          <p:cNvSpPr/>
          <p:nvPr/>
        </p:nvSpPr>
        <p:spPr>
          <a:xfrm flipH="1" flipV="1">
            <a:off x="0" y="-108415"/>
            <a:ext cx="8575693" cy="7027334"/>
          </a:xfrm>
          <a:custGeom>
            <a:avLst/>
            <a:gdLst>
              <a:gd name="connsiteX0" fmla="*/ 0 w 6598722"/>
              <a:gd name="connsiteY0" fmla="*/ 6858000 h 6858000"/>
              <a:gd name="connsiteX1" fmla="*/ 2243434 w 6598722"/>
              <a:gd name="connsiteY1" fmla="*/ 0 h 6858000"/>
              <a:gd name="connsiteX2" fmla="*/ 4355288 w 6598722"/>
              <a:gd name="connsiteY2" fmla="*/ 0 h 6858000"/>
              <a:gd name="connsiteX3" fmla="*/ 6598722 w 6598722"/>
              <a:gd name="connsiteY3" fmla="*/ 6858000 h 6858000"/>
              <a:gd name="connsiteX4" fmla="*/ 0 w 6598722"/>
              <a:gd name="connsiteY4" fmla="*/ 6858000 h 6858000"/>
              <a:gd name="connsiteX0-1" fmla="*/ 0 w 6599724"/>
              <a:gd name="connsiteY0-2" fmla="*/ 6858000 h 6858000"/>
              <a:gd name="connsiteX1-3" fmla="*/ 2243434 w 6599724"/>
              <a:gd name="connsiteY1-4" fmla="*/ 0 h 6858000"/>
              <a:gd name="connsiteX2-5" fmla="*/ 6599724 w 6599724"/>
              <a:gd name="connsiteY2-6" fmla="*/ 0 h 6858000"/>
              <a:gd name="connsiteX3-7" fmla="*/ 6598722 w 6599724"/>
              <a:gd name="connsiteY3-8" fmla="*/ 6858000 h 6858000"/>
              <a:gd name="connsiteX4-9" fmla="*/ 0 w 6599724"/>
              <a:gd name="connsiteY4-10" fmla="*/ 6858000 h 6858000"/>
              <a:gd name="connsiteX0-11" fmla="*/ 0 w 6599724"/>
              <a:gd name="connsiteY0-12" fmla="*/ 6858000 h 6858000"/>
              <a:gd name="connsiteX1-13" fmla="*/ 2540317 w 6599724"/>
              <a:gd name="connsiteY1-14" fmla="*/ 0 h 6858000"/>
              <a:gd name="connsiteX2-15" fmla="*/ 6599724 w 6599724"/>
              <a:gd name="connsiteY2-16" fmla="*/ 0 h 6858000"/>
              <a:gd name="connsiteX3-17" fmla="*/ 6598722 w 6599724"/>
              <a:gd name="connsiteY3-18" fmla="*/ 6858000 h 6858000"/>
              <a:gd name="connsiteX4-19" fmla="*/ 0 w 6599724"/>
              <a:gd name="connsiteY4-20" fmla="*/ 6858000 h 6858000"/>
              <a:gd name="connsiteX0-21" fmla="*/ 0 w 6587849"/>
              <a:gd name="connsiteY0-22" fmla="*/ 6858000 h 6858000"/>
              <a:gd name="connsiteX1-23" fmla="*/ 2528442 w 6587849"/>
              <a:gd name="connsiteY1-24" fmla="*/ 0 h 6858000"/>
              <a:gd name="connsiteX2-25" fmla="*/ 6587849 w 6587849"/>
              <a:gd name="connsiteY2-26" fmla="*/ 0 h 6858000"/>
              <a:gd name="connsiteX3-27" fmla="*/ 6586847 w 6587849"/>
              <a:gd name="connsiteY3-28" fmla="*/ 6858000 h 6858000"/>
              <a:gd name="connsiteX4-29" fmla="*/ 0 w 6587849"/>
              <a:gd name="connsiteY4-30" fmla="*/ 6858000 h 6858000"/>
              <a:gd name="connsiteX0-31" fmla="*/ 0 w 6587849"/>
              <a:gd name="connsiteY0-32" fmla="*/ 6872287 h 6872287"/>
              <a:gd name="connsiteX1-33" fmla="*/ 3657155 w 6587849"/>
              <a:gd name="connsiteY1-34" fmla="*/ 0 h 6872287"/>
              <a:gd name="connsiteX2-35" fmla="*/ 6587849 w 6587849"/>
              <a:gd name="connsiteY2-36" fmla="*/ 14287 h 6872287"/>
              <a:gd name="connsiteX3-37" fmla="*/ 6586847 w 6587849"/>
              <a:gd name="connsiteY3-38" fmla="*/ 6872287 h 6872287"/>
              <a:gd name="connsiteX4-39" fmla="*/ 0 w 6587849"/>
              <a:gd name="connsiteY4-40" fmla="*/ 6872287 h 6872287"/>
              <a:gd name="connsiteX0-41" fmla="*/ 0 w 6702149"/>
              <a:gd name="connsiteY0-42" fmla="*/ 6872287 h 6872287"/>
              <a:gd name="connsiteX1-43" fmla="*/ 3771455 w 6702149"/>
              <a:gd name="connsiteY1-44" fmla="*/ 0 h 6872287"/>
              <a:gd name="connsiteX2-45" fmla="*/ 6702149 w 6702149"/>
              <a:gd name="connsiteY2-46" fmla="*/ 14287 h 6872287"/>
              <a:gd name="connsiteX3-47" fmla="*/ 6701147 w 6702149"/>
              <a:gd name="connsiteY3-48" fmla="*/ 6872287 h 6872287"/>
              <a:gd name="connsiteX4-49" fmla="*/ 0 w 6702149"/>
              <a:gd name="connsiteY4-50" fmla="*/ 6872287 h 6872287"/>
              <a:gd name="connsiteX0-51" fmla="*/ 0 w 6767463"/>
              <a:gd name="connsiteY0-52" fmla="*/ 6806972 h 6872287"/>
              <a:gd name="connsiteX1-53" fmla="*/ 3836769 w 6767463"/>
              <a:gd name="connsiteY1-54" fmla="*/ 0 h 6872287"/>
              <a:gd name="connsiteX2-55" fmla="*/ 6767463 w 6767463"/>
              <a:gd name="connsiteY2-56" fmla="*/ 14287 h 6872287"/>
              <a:gd name="connsiteX3-57" fmla="*/ 6766461 w 6767463"/>
              <a:gd name="connsiteY3-58" fmla="*/ 6872287 h 6872287"/>
              <a:gd name="connsiteX4-59" fmla="*/ 0 w 6767463"/>
              <a:gd name="connsiteY4-60" fmla="*/ 6806972 h 6872287"/>
              <a:gd name="connsiteX0-61" fmla="*/ 0 w 6816449"/>
              <a:gd name="connsiteY0-62" fmla="*/ 6855929 h 6872287"/>
              <a:gd name="connsiteX1-63" fmla="*/ 3885755 w 6816449"/>
              <a:gd name="connsiteY1-64" fmla="*/ 0 h 6872287"/>
              <a:gd name="connsiteX2-65" fmla="*/ 6816449 w 6816449"/>
              <a:gd name="connsiteY2-66" fmla="*/ 14287 h 6872287"/>
              <a:gd name="connsiteX3-67" fmla="*/ 6815447 w 6816449"/>
              <a:gd name="connsiteY3-68" fmla="*/ 6872287 h 6872287"/>
              <a:gd name="connsiteX4-69" fmla="*/ 0 w 6816449"/>
              <a:gd name="connsiteY4-70" fmla="*/ 6855929 h 6872287"/>
              <a:gd name="connsiteX0-71" fmla="*/ 0 w 6849106"/>
              <a:gd name="connsiteY0-72" fmla="*/ 6888567 h 6888567"/>
              <a:gd name="connsiteX1-73" fmla="*/ 3918412 w 6849106"/>
              <a:gd name="connsiteY1-74" fmla="*/ 0 h 6888567"/>
              <a:gd name="connsiteX2-75" fmla="*/ 6849106 w 6849106"/>
              <a:gd name="connsiteY2-76" fmla="*/ 14287 h 6888567"/>
              <a:gd name="connsiteX3-77" fmla="*/ 6848104 w 6849106"/>
              <a:gd name="connsiteY3-78" fmla="*/ 6872287 h 6888567"/>
              <a:gd name="connsiteX4-79" fmla="*/ 0 w 6849106"/>
              <a:gd name="connsiteY4-80" fmla="*/ 6888567 h 6888567"/>
              <a:gd name="connsiteX0-81" fmla="*/ 0 w 6849106"/>
              <a:gd name="connsiteY0-82" fmla="*/ 6904886 h 6904886"/>
              <a:gd name="connsiteX1-83" fmla="*/ 3188073 w 6849106"/>
              <a:gd name="connsiteY1-84" fmla="*/ 0 h 6904886"/>
              <a:gd name="connsiteX2-85" fmla="*/ 6849106 w 6849106"/>
              <a:gd name="connsiteY2-86" fmla="*/ 30606 h 6904886"/>
              <a:gd name="connsiteX3-87" fmla="*/ 6848104 w 6849106"/>
              <a:gd name="connsiteY3-88" fmla="*/ 6888606 h 6904886"/>
              <a:gd name="connsiteX4-89" fmla="*/ 0 w 6849106"/>
              <a:gd name="connsiteY4-90" fmla="*/ 6904886 h 6904886"/>
              <a:gd name="connsiteX0-91" fmla="*/ 0 w 6849106"/>
              <a:gd name="connsiteY0-92" fmla="*/ 6904886 h 6986001"/>
              <a:gd name="connsiteX1-93" fmla="*/ 3188073 w 6849106"/>
              <a:gd name="connsiteY1-94" fmla="*/ 0 h 6986001"/>
              <a:gd name="connsiteX2-95" fmla="*/ 6849106 w 6849106"/>
              <a:gd name="connsiteY2-96" fmla="*/ 30606 h 6986001"/>
              <a:gd name="connsiteX3-97" fmla="*/ 6848104 w 6849106"/>
              <a:gd name="connsiteY3-98" fmla="*/ 6986001 h 6986001"/>
              <a:gd name="connsiteX4-99" fmla="*/ 0 w 6849106"/>
              <a:gd name="connsiteY4-100" fmla="*/ 6904886 h 6986001"/>
              <a:gd name="connsiteX0-101" fmla="*/ 0 w 6914938"/>
              <a:gd name="connsiteY0-102" fmla="*/ 6969816 h 6986001"/>
              <a:gd name="connsiteX1-103" fmla="*/ 3253905 w 6914938"/>
              <a:gd name="connsiteY1-104" fmla="*/ 0 h 6986001"/>
              <a:gd name="connsiteX2-105" fmla="*/ 6914938 w 6914938"/>
              <a:gd name="connsiteY2-106" fmla="*/ 30606 h 6986001"/>
              <a:gd name="connsiteX3-107" fmla="*/ 6913936 w 6914938"/>
              <a:gd name="connsiteY3-108" fmla="*/ 6986001 h 6986001"/>
              <a:gd name="connsiteX4-109" fmla="*/ 0 w 6914938"/>
              <a:gd name="connsiteY4-110" fmla="*/ 6969816 h 69860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14938" h="6986001">
                <a:moveTo>
                  <a:pt x="0" y="6969816"/>
                </a:moveTo>
                <a:lnTo>
                  <a:pt x="3253905" y="0"/>
                </a:lnTo>
                <a:lnTo>
                  <a:pt x="6914938" y="30606"/>
                </a:lnTo>
                <a:lnTo>
                  <a:pt x="6913936" y="6986001"/>
                </a:lnTo>
                <a:lnTo>
                  <a:pt x="0" y="6969816"/>
                </a:lnTo>
                <a:close/>
              </a:path>
            </a:pathLst>
          </a:cu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9" name="文本框 18"/>
          <p:cNvSpPr txBox="1"/>
          <p:nvPr/>
        </p:nvSpPr>
        <p:spPr>
          <a:xfrm>
            <a:off x="350486" y="2531036"/>
            <a:ext cx="6240780" cy="1198880"/>
          </a:xfrm>
          <a:prstGeom prst="rect">
            <a:avLst/>
          </a:prstGeom>
          <a:noFill/>
        </p:spPr>
        <p:txBody>
          <a:bodyPr wrap="none" rtlCol="0">
            <a:spAutoFit/>
          </a:bodyPr>
          <a:lstStyle/>
          <a:p>
            <a:r>
              <a:rPr kumimoji="1" lang="zh-CN" altLang="en-US" sz="7200" b="1" spc="300" dirty="0">
                <a:solidFill>
                  <a:schemeClr val="bg1"/>
                </a:solidFill>
                <a:cs typeface="+mn-ea"/>
                <a:sym typeface="+mn-lt"/>
              </a:rPr>
              <a:t>亿鑫丰欢迎您</a:t>
            </a:r>
            <a:r>
              <a:rPr kumimoji="1" lang="en-US" altLang="zh-CN" sz="7200" b="1" spc="300" dirty="0">
                <a:solidFill>
                  <a:schemeClr val="bg1"/>
                </a:solidFill>
                <a:cs typeface="+mn-ea"/>
                <a:sym typeface="+mn-lt"/>
              </a:rPr>
              <a:t>!</a:t>
            </a:r>
            <a:endParaRPr kumimoji="1" lang="en-US" altLang="zh-CN" sz="7200" b="1" spc="300" dirty="0">
              <a:solidFill>
                <a:schemeClr val="bg1"/>
              </a:solidFill>
              <a:cs typeface="+mn-ea"/>
              <a:sym typeface="+mn-lt"/>
            </a:endParaRPr>
          </a:p>
        </p:txBody>
      </p:sp>
      <p:pic>
        <p:nvPicPr>
          <p:cNvPr id="22" name="图片 21"/>
          <p:cNvPicPr>
            <a:picLocks noChangeAspect="1"/>
          </p:cNvPicPr>
          <p:nvPr/>
        </p:nvPicPr>
        <p:blipFill rotWithShape="1">
          <a:blip r:embed="rId1">
            <a:extLst>
              <a:ext uri="{28A0092B-C50C-407E-A947-70E740481C1C}">
                <a14:useLocalDpi xmlns:a14="http://schemas.microsoft.com/office/drawing/2010/main" val="0"/>
              </a:ext>
            </a:extLst>
          </a:blip>
          <a:srcRect l="68954" t="48339" b="36185"/>
          <a:stretch>
            <a:fillRect/>
          </a:stretch>
        </p:blipFill>
        <p:spPr>
          <a:xfrm>
            <a:off x="746505" y="1197005"/>
            <a:ext cx="1347818" cy="1534706"/>
          </a:xfrm>
          <a:prstGeom prst="rect">
            <a:avLst/>
          </a:prstGeom>
        </p:spPr>
      </p:pic>
      <p:grpSp>
        <p:nvGrpSpPr>
          <p:cNvPr id="30" name="组 29"/>
          <p:cNvGrpSpPr/>
          <p:nvPr/>
        </p:nvGrpSpPr>
        <p:grpSpPr>
          <a:xfrm rot="16200000">
            <a:off x="7276628" y="958314"/>
            <a:ext cx="4259803" cy="4941372"/>
            <a:chOff x="6209272" y="2109017"/>
            <a:chExt cx="3872175" cy="4491723"/>
          </a:xfrm>
        </p:grpSpPr>
        <p:sp>
          <p:nvSpPr>
            <p:cNvPr id="31" name="六边形 30"/>
            <p:cNvSpPr/>
            <p:nvPr/>
          </p:nvSpPr>
          <p:spPr>
            <a:xfrm rot="5400000">
              <a:off x="5899498" y="2418791"/>
              <a:ext cx="4491723" cy="3872175"/>
            </a:xfrm>
            <a:prstGeom prst="hexagon">
              <a:avLst>
                <a:gd name="adj" fmla="val 29486"/>
                <a:gd name="vf" fmla="val 115470"/>
              </a:avLst>
            </a:prstGeom>
            <a:noFill/>
            <a:ln>
              <a:solidFill>
                <a:srgbClr val="394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2" name="六边形 31"/>
            <p:cNvSpPr/>
            <p:nvPr/>
          </p:nvSpPr>
          <p:spPr>
            <a:xfrm rot="5400000">
              <a:off x="6081111" y="2575354"/>
              <a:ext cx="4128496" cy="3559048"/>
            </a:xfrm>
            <a:prstGeom prst="hexagon">
              <a:avLst>
                <a:gd name="adj" fmla="val 29486"/>
                <a:gd name="vf" fmla="val 115470"/>
              </a:avLst>
            </a:prstGeom>
            <a:blipFill dpi="0" rotWithShape="0">
              <a:blip r:embed="rId2"/>
              <a:srcRect/>
              <a:stretch>
                <a:fillRect l="-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grpSp>
        <p:nvGrpSpPr>
          <p:cNvPr id="3" name="组合 2"/>
          <p:cNvGrpSpPr/>
          <p:nvPr/>
        </p:nvGrpSpPr>
        <p:grpSpPr>
          <a:xfrm>
            <a:off x="8492612" y="301783"/>
            <a:ext cx="2002087" cy="825079"/>
            <a:chOff x="5279" y="3026"/>
            <a:chExt cx="3533" cy="1419"/>
          </a:xfrm>
        </p:grpSpPr>
        <p:pic>
          <p:nvPicPr>
            <p:cNvPr id="4" name="图片 3" descr="C:\Users\Administrator\Desktop\亿鑫丰LOGO6.png亿鑫丰LOGO6"/>
            <p:cNvPicPr>
              <a:picLocks noChangeAspect="1"/>
            </p:cNvPicPr>
            <p:nvPr/>
          </p:nvPicPr>
          <p:blipFill>
            <a:blip r:embed="rId3"/>
            <a:srcRect/>
            <a:stretch>
              <a:fillRect/>
            </a:stretch>
          </p:blipFill>
          <p:spPr>
            <a:xfrm>
              <a:off x="5279" y="3026"/>
              <a:ext cx="3533" cy="833"/>
            </a:xfrm>
            <a:prstGeom prst="rect">
              <a:avLst/>
            </a:prstGeom>
          </p:spPr>
        </p:pic>
        <p:sp>
          <p:nvSpPr>
            <p:cNvPr id="5" name="文本框 99"/>
            <p:cNvSpPr txBox="1"/>
            <p:nvPr/>
          </p:nvSpPr>
          <p:spPr>
            <a:xfrm>
              <a:off x="5519" y="3865"/>
              <a:ext cx="3079" cy="580"/>
            </a:xfrm>
            <a:prstGeom prst="rect">
              <a:avLst/>
            </a:prstGeom>
            <a:noFill/>
            <a:ln w="9525">
              <a:noFill/>
            </a:ln>
          </p:spPr>
          <p:txBody>
            <a:bodyPr wrap="square">
              <a:spAutoFit/>
            </a:bodyPr>
            <a:lstStyle/>
            <a:p>
              <a:pPr indent="0"/>
              <a:r>
                <a:rPr lang="zh-CN" altLang="en-US" sz="1400" dirty="0">
                  <a:solidFill>
                    <a:schemeClr val="tx1">
                      <a:lumMod val="85000"/>
                      <a:lumOff val="15000"/>
                    </a:schemeClr>
                  </a:solidFill>
                  <a:cs typeface="+mn-ea"/>
                  <a:sym typeface="+mn-lt"/>
                </a:rPr>
                <a:t>股票代码</a:t>
              </a:r>
              <a:r>
                <a:rPr lang="zh-CN" altLang="en-US" sz="1400" b="1" dirty="0">
                  <a:solidFill>
                    <a:schemeClr val="tx1">
                      <a:lumMod val="85000"/>
                      <a:lumOff val="15000"/>
                    </a:schemeClr>
                  </a:solidFill>
                  <a:cs typeface="+mn-ea"/>
                  <a:sym typeface="+mn-lt"/>
                </a:rPr>
                <a:t>：</a:t>
              </a:r>
              <a:r>
                <a:rPr lang="en-US" altLang="zh-CN" sz="1400" b="1" dirty="0">
                  <a:solidFill>
                    <a:schemeClr val="tx1">
                      <a:lumMod val="85000"/>
                      <a:lumOff val="15000"/>
                    </a:schemeClr>
                  </a:solidFill>
                  <a:cs typeface="+mn-ea"/>
                  <a:sym typeface="+mn-lt"/>
                </a:rPr>
                <a:t>839073</a:t>
              </a:r>
              <a:r>
                <a:rPr lang="en-US" altLang="zh-CN" sz="1600" b="1" dirty="0">
                  <a:solidFill>
                    <a:schemeClr val="tx1">
                      <a:lumMod val="85000"/>
                      <a:lumOff val="15000"/>
                    </a:schemeClr>
                  </a:solidFill>
                  <a:cs typeface="+mn-ea"/>
                  <a:sym typeface="+mn-lt"/>
                </a:rPr>
                <a:t>   </a:t>
              </a:r>
              <a:endParaRPr lang="en-US" altLang="zh-CN" sz="1600" b="1" dirty="0">
                <a:solidFill>
                  <a:schemeClr val="tx1">
                    <a:lumMod val="85000"/>
                    <a:lumOff val="15000"/>
                  </a:schemeClr>
                </a:solidFill>
                <a:cs typeface="+mn-ea"/>
                <a:sym typeface="+mn-lt"/>
              </a:endParaRPr>
            </a:p>
          </p:txBody>
        </p:sp>
      </p:grpSp>
      <p:sp>
        <p:nvSpPr>
          <p:cNvPr id="2" name="文本框 1"/>
          <p:cNvSpPr txBox="1"/>
          <p:nvPr/>
        </p:nvSpPr>
        <p:spPr>
          <a:xfrm>
            <a:off x="309245" y="3968750"/>
            <a:ext cx="5475605" cy="706755"/>
          </a:xfrm>
          <a:prstGeom prst="rect">
            <a:avLst/>
          </a:prstGeom>
          <a:noFill/>
        </p:spPr>
        <p:txBody>
          <a:bodyPr wrap="square" rtlCol="0">
            <a:spAutoFit/>
          </a:bodyPr>
          <a:p>
            <a:r>
              <a:rPr lang="zh-CN" altLang="en-US" sz="4000">
                <a:solidFill>
                  <a:schemeClr val="bg1"/>
                </a:solidFill>
              </a:rPr>
              <a:t>Welcome to Yixin Feng!</a:t>
            </a:r>
            <a:endParaRPr lang="zh-CN" altLang="en-US" sz="400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8370" b="38483"/>
          <a:stretch>
            <a:fillRect/>
          </a:stretch>
        </p:blipFill>
        <p:spPr>
          <a:xfrm>
            <a:off x="0" y="1514902"/>
            <a:ext cx="12192000" cy="3493827"/>
          </a:xfrm>
          <a:prstGeom prst="rect">
            <a:avLst/>
          </a:prstGeom>
        </p:spPr>
      </p:pic>
      <p:sp>
        <p:nvSpPr>
          <p:cNvPr id="16" name="矩形 15"/>
          <p:cNvSpPr/>
          <p:nvPr/>
        </p:nvSpPr>
        <p:spPr>
          <a:xfrm>
            <a:off x="-1" y="1682368"/>
            <a:ext cx="12192000" cy="3493827"/>
          </a:xfrm>
          <a:prstGeom prst="rect">
            <a:avLst/>
          </a:prstGeom>
          <a:gradFill>
            <a:gsLst>
              <a:gs pos="16000">
                <a:srgbClr val="394454"/>
              </a:gs>
              <a:gs pos="98000">
                <a:srgbClr val="394454">
                  <a:alpha val="4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5" name="组 14"/>
          <p:cNvGrpSpPr/>
          <p:nvPr/>
        </p:nvGrpSpPr>
        <p:grpSpPr>
          <a:xfrm>
            <a:off x="627797" y="832513"/>
            <a:ext cx="3862317" cy="1992574"/>
            <a:chOff x="955343" y="1201002"/>
            <a:chExt cx="3862317" cy="1992574"/>
          </a:xfrm>
          <a:effectLst>
            <a:outerShdw blurRad="50800" dist="76200" dir="5400000" algn="t" rotWithShape="0">
              <a:prstClr val="black">
                <a:alpha val="22000"/>
              </a:prstClr>
            </a:outerShdw>
          </a:effectLst>
        </p:grpSpPr>
        <p:sp>
          <p:nvSpPr>
            <p:cNvPr id="7" name="矩形 6"/>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4" name="三角形 13"/>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7" name="矩形 36"/>
            <p:cNvSpPr/>
            <p:nvPr/>
          </p:nvSpPr>
          <p:spPr>
            <a:xfrm>
              <a:off x="955343" y="3002018"/>
              <a:ext cx="3862317" cy="191557"/>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17" name="文本框 16"/>
          <p:cNvSpPr txBox="1"/>
          <p:nvPr/>
        </p:nvSpPr>
        <p:spPr>
          <a:xfrm>
            <a:off x="1451619" y="1078172"/>
            <a:ext cx="1426210" cy="1445260"/>
          </a:xfrm>
          <a:prstGeom prst="rect">
            <a:avLst/>
          </a:prstGeom>
          <a:noFill/>
        </p:spPr>
        <p:txBody>
          <a:bodyPr wrap="none" rtlCol="0">
            <a:spAutoFit/>
          </a:bodyPr>
          <a:lstStyle/>
          <a:p>
            <a:r>
              <a:rPr kumimoji="1" lang="en-US" altLang="zh-CN" sz="8800">
                <a:solidFill>
                  <a:schemeClr val="bg1"/>
                </a:solidFill>
                <a:cs typeface="+mn-ea"/>
                <a:sym typeface="+mn-lt"/>
              </a:rPr>
              <a:t>01</a:t>
            </a:r>
            <a:endParaRPr kumimoji="1" lang="zh-CN" altLang="en-US" sz="8800">
              <a:solidFill>
                <a:schemeClr val="bg1"/>
              </a:solidFill>
              <a:cs typeface="+mn-ea"/>
              <a:sym typeface="+mn-lt"/>
            </a:endParaRPr>
          </a:p>
        </p:txBody>
      </p:sp>
      <p:sp>
        <p:nvSpPr>
          <p:cNvPr id="18" name="文本框 17"/>
          <p:cNvSpPr txBox="1"/>
          <p:nvPr/>
        </p:nvSpPr>
        <p:spPr>
          <a:xfrm rot="16200000">
            <a:off x="2699428" y="1704120"/>
            <a:ext cx="1160475" cy="261610"/>
          </a:xfrm>
          <a:prstGeom prst="rect">
            <a:avLst/>
          </a:prstGeom>
          <a:noFill/>
        </p:spPr>
        <p:txBody>
          <a:bodyPr wrap="square" rtlCol="0">
            <a:spAutoFit/>
          </a:bodyPr>
          <a:lstStyle/>
          <a:p>
            <a:pPr algn="dist"/>
            <a:r>
              <a:rPr kumimoji="1" lang="en-US" altLang="zh-CN" sz="1100">
                <a:solidFill>
                  <a:schemeClr val="bg1"/>
                </a:solidFill>
                <a:cs typeface="+mn-ea"/>
                <a:sym typeface="+mn-lt"/>
              </a:rPr>
              <a:t>PART </a:t>
            </a:r>
            <a:endParaRPr kumimoji="1" lang="zh-CN" altLang="en-US" sz="1100">
              <a:solidFill>
                <a:schemeClr val="bg1"/>
              </a:solidFill>
              <a:cs typeface="+mn-ea"/>
              <a:sym typeface="+mn-lt"/>
            </a:endParaRPr>
          </a:p>
        </p:txBody>
      </p:sp>
      <p:sp>
        <p:nvSpPr>
          <p:cNvPr id="54" name="文本框 53"/>
          <p:cNvSpPr txBox="1"/>
          <p:nvPr/>
        </p:nvSpPr>
        <p:spPr>
          <a:xfrm>
            <a:off x="6096000" y="2633529"/>
            <a:ext cx="1426845" cy="1322070"/>
          </a:xfrm>
          <a:prstGeom prst="rect">
            <a:avLst/>
          </a:prstGeom>
          <a:noFill/>
        </p:spPr>
        <p:txBody>
          <a:bodyPr wrap="none" rtlCol="0">
            <a:spAutoFit/>
          </a:bodyPr>
          <a:lstStyle/>
          <a:p>
            <a:pPr algn="l"/>
            <a:r>
              <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配料</a:t>
            </a:r>
            <a:endPar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a:p>
            <a:pPr algn="l"/>
            <a:r>
              <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Filling</a:t>
            </a:r>
            <a:endPar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sp>
        <p:nvSpPr>
          <p:cNvPr id="55" name="文本框 54"/>
          <p:cNvSpPr txBox="1"/>
          <p:nvPr/>
        </p:nvSpPr>
        <p:spPr>
          <a:xfrm>
            <a:off x="5935287" y="4039697"/>
            <a:ext cx="4967785" cy="400110"/>
          </a:xfrm>
          <a:prstGeom prst="rect">
            <a:avLst/>
          </a:prstGeom>
          <a:noFill/>
        </p:spPr>
        <p:txBody>
          <a:bodyPr wrap="square" rtlCol="0">
            <a:spAutoFit/>
          </a:bodyPr>
          <a:lstStyle/>
          <a:p>
            <a:pPr algn="ctr"/>
            <a:r>
              <a:rPr lang="zh-CN" altLang="en-US" sz="2000">
                <a:solidFill>
                  <a:schemeClr val="bg1"/>
                </a:solidFill>
                <a:cs typeface="+mn-ea"/>
                <a:sym typeface="+mn-lt"/>
              </a:rPr>
              <a:t>专业诚信    务实高效</a:t>
            </a:r>
            <a:endParaRPr lang="en-US" altLang="zh-CN" sz="2000">
              <a:solidFill>
                <a:schemeClr val="bg1"/>
              </a:solidFill>
              <a:cs typeface="+mn-ea"/>
              <a:sym typeface="+mn-lt"/>
            </a:endParaRPr>
          </a:p>
        </p:txBody>
      </p:sp>
      <p:cxnSp>
        <p:nvCxnSpPr>
          <p:cNvPr id="20" name="直线连接符 19"/>
          <p:cNvCxnSpPr/>
          <p:nvPr/>
        </p:nvCxnSpPr>
        <p:spPr>
          <a:xfrm flipH="1">
            <a:off x="636477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flipH="1">
            <a:off x="972296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828486" y="190803"/>
            <a:ext cx="2002087" cy="904738"/>
            <a:chOff x="5279" y="3026"/>
            <a:chExt cx="3533" cy="1556"/>
          </a:xfrm>
        </p:grpSpPr>
        <p:pic>
          <p:nvPicPr>
            <p:cNvPr id="3" name="图片 2" descr="C:\Users\Administrator\Desktop\亿鑫丰LOGO6.png亿鑫丰LOGO6"/>
            <p:cNvPicPr>
              <a:picLocks noChangeAspect="1"/>
            </p:cNvPicPr>
            <p:nvPr/>
          </p:nvPicPr>
          <p:blipFill>
            <a:blip r:embed="rId2"/>
            <a:srcRect/>
            <a:stretch>
              <a:fillRect/>
            </a:stretch>
          </p:blipFill>
          <p:spPr>
            <a:xfrm>
              <a:off x="5279" y="3026"/>
              <a:ext cx="3533" cy="833"/>
            </a:xfrm>
            <a:prstGeom prst="rect">
              <a:avLst/>
            </a:prstGeom>
          </p:spPr>
        </p:pic>
        <p:sp>
          <p:nvSpPr>
            <p:cNvPr id="4" name="文本框 99"/>
            <p:cNvSpPr txBox="1"/>
            <p:nvPr/>
          </p:nvSpPr>
          <p:spPr>
            <a:xfrm>
              <a:off x="5515" y="4002"/>
              <a:ext cx="3079" cy="580"/>
            </a:xfrm>
            <a:prstGeom prst="rect">
              <a:avLst/>
            </a:prstGeom>
            <a:noFill/>
            <a:ln w="9525">
              <a:noFill/>
            </a:ln>
          </p:spPr>
          <p:txBody>
            <a:bodyPr wrap="square">
              <a:spAutoFit/>
            </a:bodyPr>
            <a:lstStyle/>
            <a:p>
              <a:pPr indent="0"/>
              <a:r>
                <a:rPr lang="zh-CN" altLang="en-US" sz="1400">
                  <a:solidFill>
                    <a:schemeClr val="tx1">
                      <a:lumMod val="85000"/>
                      <a:lumOff val="15000"/>
                    </a:schemeClr>
                  </a:solidFill>
                  <a:cs typeface="+mn-ea"/>
                  <a:sym typeface="+mn-lt"/>
                </a:rPr>
                <a:t>股票代码</a:t>
              </a:r>
              <a:r>
                <a:rPr lang="zh-CN" altLang="en-US" sz="1400" b="1">
                  <a:solidFill>
                    <a:schemeClr val="tx1">
                      <a:lumMod val="85000"/>
                      <a:lumOff val="15000"/>
                    </a:schemeClr>
                  </a:solidFill>
                  <a:cs typeface="+mn-ea"/>
                  <a:sym typeface="+mn-lt"/>
                </a:rPr>
                <a:t>：</a:t>
              </a:r>
              <a:r>
                <a:rPr lang="en-US" altLang="zh-CN" sz="1400" b="1">
                  <a:solidFill>
                    <a:schemeClr val="tx1">
                      <a:lumMod val="85000"/>
                      <a:lumOff val="15000"/>
                    </a:schemeClr>
                  </a:solidFill>
                  <a:cs typeface="+mn-ea"/>
                  <a:sym typeface="+mn-lt"/>
                </a:rPr>
                <a:t>839073</a:t>
              </a:r>
              <a:r>
                <a:rPr lang="en-US" altLang="zh-CN" sz="1600" b="1">
                  <a:solidFill>
                    <a:schemeClr val="tx1">
                      <a:lumMod val="85000"/>
                      <a:lumOff val="15000"/>
                    </a:schemeClr>
                  </a:solidFill>
                  <a:cs typeface="+mn-ea"/>
                  <a:sym typeface="+mn-lt"/>
                </a:rPr>
                <a:t>   </a:t>
              </a:r>
              <a:endParaRPr lang="en-US" altLang="zh-CN" sz="1600" b="1">
                <a:solidFill>
                  <a:schemeClr val="tx1">
                    <a:lumMod val="85000"/>
                    <a:lumOff val="15000"/>
                  </a:schemeClr>
                </a:solidFill>
                <a:cs typeface="+mn-ea"/>
                <a:sym typeface="+mn-lt"/>
              </a:endParaRPr>
            </a:p>
          </p:txBody>
        </p:sp>
      </p:grpSp>
      <p:sp>
        <p:nvSpPr>
          <p:cNvPr id="6" name="文本框 5"/>
          <p:cNvSpPr txBox="1"/>
          <p:nvPr>
            <p:custDataLst>
              <p:tags r:id="rId3"/>
            </p:custDataLst>
          </p:nvPr>
        </p:nvSpPr>
        <p:spPr>
          <a:xfrm>
            <a:off x="6364605" y="4410075"/>
            <a:ext cx="4700270" cy="368300"/>
          </a:xfrm>
          <a:prstGeom prst="rect">
            <a:avLst/>
          </a:prstGeom>
          <a:noFill/>
        </p:spPr>
        <p:txBody>
          <a:bodyPr wrap="square" rtlCol="0">
            <a:spAutoFit/>
          </a:bodyPr>
          <a:p>
            <a:r>
              <a:rPr lang="zh-CN" altLang="en-US">
                <a:solidFill>
                  <a:schemeClr val="bg1"/>
                </a:solidFill>
              </a:rPr>
              <a:t>Challenges and opportunities coexist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987430" y="121290"/>
            <a:ext cx="10972876" cy="609600"/>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altLang="zh-CN" sz="2800" b="1" spc="200" dirty="0">
                <a:solidFill>
                  <a:schemeClr val="accent1"/>
                </a:solidFill>
                <a:uFillTx/>
                <a:latin typeface="微软雅黑" panose="020B0503020204020204" pitchFamily="34" charset="-122"/>
                <a:ea typeface="微软雅黑" panose="020B0503020204020204" pitchFamily="34" charset="-122"/>
              </a:rPr>
              <a:t>新型制浆系统（连续式） </a:t>
            </a:r>
            <a:endParaRPr lang="zh-CN" altLang="zh-CN" sz="2800" b="1" spc="20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200" dirty="0">
                <a:solidFill>
                  <a:schemeClr val="accent1"/>
                </a:solidFill>
                <a:uFillTx/>
                <a:latin typeface="微软雅黑" panose="020B0503020204020204" pitchFamily="34" charset="-122"/>
                <a:ea typeface="微软雅黑" panose="020B0503020204020204" pitchFamily="34" charset="-122"/>
              </a:rPr>
              <a:t>NEW TYPE MIXING SYSTEM</a:t>
            </a:r>
            <a:endParaRPr lang="zh-CN" altLang="zh-CN" sz="2800" b="1" spc="200" dirty="0">
              <a:solidFill>
                <a:schemeClr val="accent1"/>
              </a:solidFill>
              <a:uFillTx/>
              <a:latin typeface="微软雅黑" panose="020B0503020204020204" pitchFamily="34" charset="-122"/>
              <a:ea typeface="微软雅黑" panose="020B0503020204020204" pitchFamily="34" charset="-122"/>
            </a:endParaRPr>
          </a:p>
        </p:txBody>
      </p:sp>
      <p:graphicFrame>
        <p:nvGraphicFramePr>
          <p:cNvPr id="14" name="表格 13"/>
          <p:cNvGraphicFramePr/>
          <p:nvPr>
            <p:custDataLst>
              <p:tags r:id="rId2"/>
            </p:custDataLst>
          </p:nvPr>
        </p:nvGraphicFramePr>
        <p:xfrm>
          <a:off x="4467860" y="937895"/>
          <a:ext cx="7515225" cy="5541010"/>
        </p:xfrm>
        <a:graphic>
          <a:graphicData uri="http://schemas.openxmlformats.org/drawingml/2006/table">
            <a:tbl>
              <a:tblPr firstRow="1" bandRow="1">
                <a:tableStyleId>{5C22544A-7EE6-4342-B048-85BDC9FD1C3A}</a:tableStyleId>
              </a:tblPr>
              <a:tblGrid>
                <a:gridCol w="1923415"/>
                <a:gridCol w="5591810"/>
              </a:tblGrid>
              <a:tr h="1163320">
                <a:tc>
                  <a:txBody>
                    <a:bodyPr/>
                    <a:p>
                      <a:pPr algn="l">
                        <a:lnSpc>
                          <a:spcPct val="160000"/>
                        </a:lnSpc>
                        <a:buNone/>
                      </a:pPr>
                      <a:r>
                        <a:rPr lang="en-US" altLang="zh-CN" sz="900" b="0">
                          <a:solidFill>
                            <a:schemeClr val="tx1"/>
                          </a:solidFill>
                          <a:latin typeface="+mn-ea"/>
                          <a:cs typeface="+mn-ea"/>
                        </a:rPr>
                        <a:t>                                                           </a:t>
                      </a:r>
                      <a:r>
                        <a:rPr lang="zh-CN" altLang="en-US" sz="900" b="0">
                          <a:solidFill>
                            <a:schemeClr val="tx1"/>
                          </a:solidFill>
                          <a:latin typeface="+mn-ea"/>
                          <a:cs typeface="+mn-ea"/>
                        </a:rPr>
                        <a:t>原理与应用</a:t>
                      </a:r>
                      <a:endParaRPr lang="zh-CN" altLang="en-US" sz="900" b="0">
                        <a:solidFill>
                          <a:schemeClr val="tx1"/>
                        </a:solidFill>
                        <a:latin typeface="+mn-ea"/>
                        <a:cs typeface="+mn-ea"/>
                      </a:endParaRPr>
                    </a:p>
                    <a:p>
                      <a:pPr algn="l">
                        <a:lnSpc>
                          <a:spcPct val="160000"/>
                        </a:lnSpc>
                        <a:buNone/>
                      </a:pPr>
                      <a:r>
                        <a:rPr lang="zh-CN" altLang="en-US" sz="900" b="0">
                          <a:solidFill>
                            <a:schemeClr val="tx1"/>
                          </a:solidFill>
                          <a:latin typeface="+mn-ea"/>
                          <a:cs typeface="+mn-ea"/>
                        </a:rPr>
                        <a:t>Principle and application</a:t>
                      </a:r>
                      <a:endParaRPr lang="zh-CN" altLang="en-US" sz="900" b="0">
                        <a:solidFill>
                          <a:schemeClr val="tx1"/>
                        </a:solidFill>
                        <a:latin typeface="+mn-ea"/>
                        <a:cs typeface="+mn-ea"/>
                      </a:endParaRPr>
                    </a:p>
                  </a:txBody>
                  <a:tcPr/>
                </a:tc>
                <a:tc>
                  <a:txBody>
                    <a:bodyPr/>
                    <a:p>
                      <a:pPr algn="l">
                        <a:buNone/>
                      </a:pPr>
                      <a:r>
                        <a:rPr lang="zh-CN" altLang="en-US" sz="900" b="0">
                          <a:solidFill>
                            <a:schemeClr val="tx1"/>
                          </a:solidFill>
                          <a:latin typeface="+mn-ea"/>
                          <a:cs typeface="+mn-ea"/>
                        </a:rPr>
                        <a:t>适用于合浆300L/h-1500L/h搅拌机，整机设备布局紧凑，配备高性能控制系统与传感器，稳定性强。制浆效率高，能耗低，厂房空间占用小，清洁、维护方便，节省长期运行成本，分散效果好，可实现连续化、大批量生产。</a:t>
                      </a:r>
                      <a:endParaRPr lang="zh-CN" altLang="en-US" sz="900" b="0">
                        <a:solidFill>
                          <a:schemeClr val="tx1"/>
                        </a:solidFill>
                        <a:latin typeface="+mn-ea"/>
                        <a:cs typeface="+mn-ea"/>
                      </a:endParaRPr>
                    </a:p>
                    <a:p>
                      <a:pPr algn="l">
                        <a:buNone/>
                      </a:pPr>
                      <a:r>
                        <a:rPr lang="zh-CN" altLang="en-US" sz="900" b="0">
                          <a:solidFill>
                            <a:schemeClr val="tx1"/>
                          </a:solidFill>
                          <a:latin typeface="+mn-ea"/>
                          <a:cs typeface="+mn-ea"/>
                        </a:rPr>
                        <a:t>Suitable for mixing 300L/ H-1500L /h mixer, the whole equipment layout is compact, equipped with high-performance control system and sensor, strong stability. High pulping efficiency, low energy consumption, small workshop space occupation, clean, easy maintenance, saving long-term operating costs, good dispersion effect, can achieve continuous, mass production.</a:t>
                      </a:r>
                      <a:endParaRPr lang="zh-CN" altLang="en-US" sz="900" b="0">
                        <a:solidFill>
                          <a:schemeClr val="tx1"/>
                        </a:solidFill>
                        <a:latin typeface="+mn-ea"/>
                        <a:cs typeface="+mn-ea"/>
                      </a:endParaRPr>
                    </a:p>
                  </a:txBody>
                  <a:tcPr/>
                </a:tc>
              </a:tr>
              <a:tr h="377190">
                <a:tc rowSpan="2">
                  <a:txBody>
                    <a:bodyPr/>
                    <a:p>
                      <a:pPr algn="l">
                        <a:lnSpc>
                          <a:spcPct val="150000"/>
                        </a:lnSpc>
                        <a:buNone/>
                      </a:pPr>
                      <a:r>
                        <a:rPr lang="zh-CN" altLang="en-US" sz="900">
                          <a:latin typeface="+mn-ea"/>
                          <a:cs typeface="+mn-ea"/>
                        </a:rPr>
                        <a:t>可选规格</a:t>
                      </a:r>
                      <a:endParaRPr lang="zh-CN" altLang="en-US" sz="900">
                        <a:latin typeface="+mn-ea"/>
                        <a:cs typeface="+mn-ea"/>
                      </a:endParaRPr>
                    </a:p>
                    <a:p>
                      <a:pPr algn="l">
                        <a:lnSpc>
                          <a:spcPct val="150000"/>
                        </a:lnSpc>
                        <a:buNone/>
                      </a:pPr>
                      <a:r>
                        <a:rPr lang="zh-CN" altLang="en-US" sz="900">
                          <a:latin typeface="+mn-ea"/>
                          <a:cs typeface="+mn-ea"/>
                        </a:rPr>
                        <a:t>Optional</a:t>
                      </a:r>
                      <a:endParaRPr lang="zh-CN" altLang="en-US" sz="900">
                        <a:latin typeface="+mn-ea"/>
                        <a:cs typeface="+mn-ea"/>
                      </a:endParaRPr>
                    </a:p>
                  </a:txBody>
                  <a:tcPr/>
                </a:tc>
                <a:tc>
                  <a:txBody>
                    <a:bodyPr/>
                    <a:p>
                      <a:pPr algn="l">
                        <a:buNone/>
                      </a:pPr>
                      <a:r>
                        <a:rPr lang="zh-CN" altLang="en-US" sz="900">
                          <a:latin typeface="+mn-ea"/>
                          <a:cs typeface="+mn-ea"/>
                        </a:rPr>
                        <a:t>300L/h-1500L/h</a:t>
                      </a:r>
                      <a:endParaRPr lang="zh-CN" altLang="en-US" sz="900">
                        <a:latin typeface="+mn-ea"/>
                        <a:cs typeface="+mn-ea"/>
                      </a:endParaRPr>
                    </a:p>
                    <a:p>
                      <a:pPr algn="l">
                        <a:buNone/>
                      </a:pPr>
                      <a:r>
                        <a:rPr lang="zh-CN" altLang="en-US" sz="900">
                          <a:latin typeface="+mn-ea"/>
                          <a:cs typeface="+mn-ea"/>
                        </a:rPr>
                        <a:t>制浆系统可选</a:t>
                      </a:r>
                      <a:r>
                        <a:rPr lang="en-US" altLang="zh-CN" sz="900">
                          <a:latin typeface="+mn-ea"/>
                          <a:cs typeface="+mn-ea"/>
                        </a:rPr>
                        <a:t>/Pulping system is optional</a:t>
                      </a:r>
                      <a:endParaRPr lang="en-US" altLang="zh-CN" sz="900">
                        <a:latin typeface="+mn-ea"/>
                        <a:cs typeface="+mn-ea"/>
                      </a:endParaRPr>
                    </a:p>
                  </a:txBody>
                  <a:tcPr/>
                </a:tc>
              </a:tr>
              <a:tr h="297180">
                <a:tc vMerge="1">
                  <a:tcPr/>
                </a:tc>
                <a:tc>
                  <a:txBody>
                    <a:bodyPr/>
                    <a:p>
                      <a:pPr algn="l">
                        <a:buNone/>
                      </a:pPr>
                      <a:r>
                        <a:rPr lang="zh-CN" altLang="en-US" sz="900">
                          <a:latin typeface="+mn-ea"/>
                          <a:cs typeface="+mn-ea"/>
                        </a:rPr>
                        <a:t>300L/h-1500L/h</a:t>
                      </a:r>
                      <a:endParaRPr lang="zh-CN" altLang="en-US" sz="900">
                        <a:latin typeface="+mn-ea"/>
                        <a:cs typeface="+mn-ea"/>
                      </a:endParaRPr>
                    </a:p>
                  </a:txBody>
                  <a:tcPr/>
                </a:tc>
              </a:tr>
              <a:tr h="297180">
                <a:tc>
                  <a:txBody>
                    <a:bodyPr/>
                    <a:p>
                      <a:pPr algn="l">
                        <a:lnSpc>
                          <a:spcPct val="150000"/>
                        </a:lnSpc>
                        <a:buNone/>
                      </a:pPr>
                      <a:r>
                        <a:rPr lang="zh-CN" altLang="en-US" sz="900">
                          <a:latin typeface="+mn-ea"/>
                          <a:cs typeface="+mn-ea"/>
                        </a:rPr>
                        <a:t>主料投料精度</a:t>
                      </a:r>
                      <a:endParaRPr lang="zh-CN" altLang="en-US" sz="900">
                        <a:latin typeface="+mn-ea"/>
                        <a:cs typeface="+mn-ea"/>
                      </a:endParaRPr>
                    </a:p>
                    <a:p>
                      <a:pPr algn="l">
                        <a:lnSpc>
                          <a:spcPct val="150000"/>
                        </a:lnSpc>
                        <a:buNone/>
                      </a:pPr>
                      <a:r>
                        <a:rPr lang="zh-CN" altLang="en-US" sz="900">
                          <a:latin typeface="+mn-ea"/>
                          <a:cs typeface="+mn-ea"/>
                        </a:rPr>
                        <a:t>Main Material</a:t>
                      </a:r>
                      <a:endParaRPr lang="zh-CN" altLang="en-US" sz="900">
                        <a:latin typeface="+mn-ea"/>
                        <a:cs typeface="+mn-ea"/>
                      </a:endParaRPr>
                    </a:p>
                    <a:p>
                      <a:pPr algn="l">
                        <a:lnSpc>
                          <a:spcPct val="150000"/>
                        </a:lnSpc>
                        <a:buNone/>
                      </a:pPr>
                      <a:r>
                        <a:rPr lang="zh-CN" altLang="en-US" sz="900">
                          <a:latin typeface="+mn-ea"/>
                          <a:cs typeface="+mn-ea"/>
                        </a:rPr>
                        <a:t>Feeding Accuracy</a:t>
                      </a:r>
                      <a:endParaRPr lang="zh-CN" altLang="en-US" sz="900">
                        <a:latin typeface="+mn-ea"/>
                        <a:cs typeface="+mn-ea"/>
                      </a:endParaRPr>
                    </a:p>
                  </a:txBody>
                  <a:tcPr/>
                </a:tc>
                <a:tc>
                  <a:txBody>
                    <a:bodyPr/>
                    <a:p>
                      <a:pPr algn="l">
                        <a:buNone/>
                      </a:pPr>
                      <a:r>
                        <a:rPr lang="zh-CN" altLang="en-US" sz="900">
                          <a:latin typeface="+mn-ea"/>
                          <a:cs typeface="+mn-ea"/>
                        </a:rPr>
                        <a:t>当投料量≥150kg，投料精度±0.1%</a:t>
                      </a:r>
                      <a:endParaRPr lang="zh-CN" altLang="en-US" sz="900">
                        <a:latin typeface="+mn-ea"/>
                        <a:cs typeface="+mn-ea"/>
                      </a:endParaRPr>
                    </a:p>
                    <a:p>
                      <a:pPr algn="l">
                        <a:buNone/>
                      </a:pPr>
                      <a:r>
                        <a:rPr lang="zh-CN" altLang="en-US" sz="900">
                          <a:latin typeface="+mn-ea"/>
                          <a:cs typeface="+mn-ea"/>
                        </a:rPr>
                        <a:t>投料量＜150kg，投料精度±150g</a:t>
                      </a:r>
                      <a:endParaRPr lang="zh-CN" altLang="en-US" sz="900">
                        <a:latin typeface="+mn-ea"/>
                        <a:cs typeface="+mn-ea"/>
                      </a:endParaRPr>
                    </a:p>
                    <a:p>
                      <a:pPr algn="l">
                        <a:buNone/>
                      </a:pPr>
                      <a:r>
                        <a:rPr lang="zh-CN" altLang="en-US" sz="900">
                          <a:latin typeface="+mn-ea"/>
                          <a:cs typeface="+mn-ea"/>
                        </a:rPr>
                        <a:t>when feeding quantity ≥150kg, accuracy: ± 0.1%</a:t>
                      </a:r>
                      <a:endParaRPr lang="zh-CN" altLang="en-US" sz="900">
                        <a:latin typeface="+mn-ea"/>
                        <a:cs typeface="+mn-ea"/>
                      </a:endParaRPr>
                    </a:p>
                    <a:p>
                      <a:pPr algn="l">
                        <a:buNone/>
                      </a:pPr>
                      <a:r>
                        <a:rPr lang="zh-CN" altLang="en-US" sz="900">
                          <a:latin typeface="+mn-ea"/>
                          <a:cs typeface="+mn-ea"/>
                        </a:rPr>
                        <a:t>when feeding quantity &lt;150kg, accuracy: ± 150g</a:t>
                      </a:r>
                      <a:endParaRPr lang="zh-CN" altLang="en-US" sz="900">
                        <a:latin typeface="+mn-ea"/>
                        <a:cs typeface="+mn-ea"/>
                      </a:endParaRPr>
                    </a:p>
                  </a:txBody>
                  <a:tcPr/>
                </a:tc>
              </a:tr>
              <a:tr h="297180">
                <a:tc>
                  <a:txBody>
                    <a:bodyPr/>
                    <a:p>
                      <a:pPr algn="l">
                        <a:lnSpc>
                          <a:spcPct val="150000"/>
                        </a:lnSpc>
                        <a:buNone/>
                      </a:pPr>
                      <a:r>
                        <a:rPr lang="zh-CN" altLang="en-US" sz="900">
                          <a:latin typeface="+mn-ea"/>
                          <a:cs typeface="+mn-ea"/>
                        </a:rPr>
                        <a:t>辅料投料精度</a:t>
                      </a:r>
                      <a:endParaRPr lang="zh-CN" altLang="en-US" sz="900">
                        <a:latin typeface="+mn-ea"/>
                        <a:cs typeface="+mn-ea"/>
                      </a:endParaRPr>
                    </a:p>
                    <a:p>
                      <a:pPr algn="l">
                        <a:lnSpc>
                          <a:spcPct val="150000"/>
                        </a:lnSpc>
                        <a:buNone/>
                      </a:pPr>
                      <a:r>
                        <a:rPr lang="zh-CN" altLang="en-US" sz="900">
                          <a:latin typeface="+mn-ea"/>
                          <a:cs typeface="+mn-ea"/>
                        </a:rPr>
                        <a:t>Auxiliary Material</a:t>
                      </a:r>
                      <a:endParaRPr lang="zh-CN" altLang="en-US" sz="900">
                        <a:latin typeface="+mn-ea"/>
                        <a:cs typeface="+mn-ea"/>
                      </a:endParaRPr>
                    </a:p>
                    <a:p>
                      <a:pPr algn="l">
                        <a:lnSpc>
                          <a:spcPct val="150000"/>
                        </a:lnSpc>
                        <a:buNone/>
                      </a:pPr>
                      <a:r>
                        <a:rPr lang="zh-CN" altLang="en-US" sz="900">
                          <a:latin typeface="+mn-ea"/>
                          <a:cs typeface="+mn-ea"/>
                        </a:rPr>
                        <a:t>Feeding Accuracy</a:t>
                      </a:r>
                      <a:endParaRPr lang="zh-CN" altLang="en-US" sz="900">
                        <a:latin typeface="+mn-ea"/>
                        <a:cs typeface="+mn-ea"/>
                      </a:endParaRPr>
                    </a:p>
                  </a:txBody>
                  <a:tcPr/>
                </a:tc>
                <a:tc>
                  <a:txBody>
                    <a:bodyPr/>
                    <a:p>
                      <a:pPr algn="l">
                        <a:buNone/>
                      </a:pPr>
                      <a:r>
                        <a:rPr lang="zh-CN" altLang="en-US" sz="900">
                          <a:latin typeface="+mn-ea"/>
                          <a:cs typeface="+mn-ea"/>
                        </a:rPr>
                        <a:t>投料量≥30kg，投料精度±0.1%</a:t>
                      </a:r>
                      <a:endParaRPr lang="zh-CN" altLang="en-US" sz="900">
                        <a:latin typeface="+mn-ea"/>
                        <a:cs typeface="+mn-ea"/>
                      </a:endParaRPr>
                    </a:p>
                    <a:p>
                      <a:pPr algn="l">
                        <a:buNone/>
                      </a:pPr>
                      <a:r>
                        <a:rPr lang="zh-CN" altLang="en-US" sz="900">
                          <a:latin typeface="+mn-ea"/>
                          <a:cs typeface="+mn-ea"/>
                        </a:rPr>
                        <a:t>投料量＜30kg，投料精度±30g</a:t>
                      </a:r>
                      <a:endParaRPr lang="zh-CN" altLang="en-US" sz="900">
                        <a:latin typeface="+mn-ea"/>
                        <a:cs typeface="+mn-ea"/>
                      </a:endParaRPr>
                    </a:p>
                    <a:p>
                      <a:pPr algn="l">
                        <a:buNone/>
                      </a:pPr>
                      <a:r>
                        <a:rPr lang="zh-CN" altLang="en-US" sz="900">
                          <a:latin typeface="+mn-ea"/>
                          <a:cs typeface="+mn-ea"/>
                        </a:rPr>
                        <a:t>when feeding quantity ≥30kg, accuracy: ± 0.1%</a:t>
                      </a:r>
                      <a:endParaRPr lang="zh-CN" altLang="en-US" sz="900">
                        <a:latin typeface="+mn-ea"/>
                        <a:cs typeface="+mn-ea"/>
                      </a:endParaRPr>
                    </a:p>
                    <a:p>
                      <a:pPr algn="l">
                        <a:buNone/>
                      </a:pPr>
                      <a:r>
                        <a:rPr lang="zh-CN" altLang="en-US" sz="900">
                          <a:latin typeface="+mn-ea"/>
                          <a:cs typeface="+mn-ea"/>
                        </a:rPr>
                        <a:t>when feeding quantity &lt;30kg, accuracy: ± 30g</a:t>
                      </a:r>
                      <a:endParaRPr lang="zh-CN" altLang="en-US" sz="900">
                        <a:latin typeface="+mn-ea"/>
                        <a:cs typeface="+mn-ea"/>
                      </a:endParaRPr>
                    </a:p>
                  </a:txBody>
                  <a:tcPr/>
                </a:tc>
              </a:tr>
              <a:tr h="506730">
                <a:tc>
                  <a:txBody>
                    <a:bodyPr/>
                    <a:p>
                      <a:pPr algn="l">
                        <a:lnSpc>
                          <a:spcPct val="150000"/>
                        </a:lnSpc>
                        <a:buNone/>
                      </a:pPr>
                      <a:r>
                        <a:rPr lang="zh-CN" altLang="en-US" sz="900">
                          <a:latin typeface="+mn-ea"/>
                          <a:cs typeface="+mn-ea"/>
                        </a:rPr>
                        <a:t>设备优势</a:t>
                      </a:r>
                      <a:endParaRPr lang="zh-CN" altLang="en-US" sz="900">
                        <a:latin typeface="+mn-ea"/>
                        <a:cs typeface="+mn-ea"/>
                      </a:endParaRPr>
                    </a:p>
                    <a:p>
                      <a:pPr algn="l">
                        <a:lnSpc>
                          <a:spcPct val="150000"/>
                        </a:lnSpc>
                        <a:buNone/>
                      </a:pPr>
                      <a:r>
                        <a:rPr lang="zh-CN" altLang="en-US" sz="900">
                          <a:latin typeface="+mn-ea"/>
                          <a:cs typeface="+mn-ea"/>
                        </a:rPr>
                        <a:t>Equipment advantage</a:t>
                      </a:r>
                      <a:endParaRPr lang="zh-CN" altLang="en-US" sz="900">
                        <a:latin typeface="+mn-ea"/>
                        <a:cs typeface="+mn-ea"/>
                      </a:endParaRPr>
                    </a:p>
                  </a:txBody>
                  <a:tcPr/>
                </a:tc>
                <a:tc>
                  <a:txBody>
                    <a:bodyPr/>
                    <a:p>
                      <a:pPr algn="l">
                        <a:buNone/>
                      </a:pPr>
                      <a:r>
                        <a:rPr sz="900">
                          <a:latin typeface="+mn-ea"/>
                          <a:cs typeface="+mn-ea"/>
                        </a:rPr>
                        <a:t>●节能降耗，采用新工艺，节约运行成本</a:t>
                      </a:r>
                      <a:endParaRPr sz="900">
                        <a:latin typeface="+mn-ea"/>
                        <a:cs typeface="+mn-ea"/>
                      </a:endParaRPr>
                    </a:p>
                    <a:p>
                      <a:pPr algn="l">
                        <a:buNone/>
                      </a:pPr>
                      <a:r>
                        <a:rPr sz="900">
                          <a:latin typeface="+mn-ea"/>
                          <a:cs typeface="+mn-ea"/>
                        </a:rPr>
                        <a:t>●密闭环境运行，对环境要求低，避免环境因素对制浆过程、制浆质量的影响</a:t>
                      </a:r>
                      <a:endParaRPr sz="900">
                        <a:latin typeface="+mn-ea"/>
                        <a:cs typeface="+mn-ea"/>
                      </a:endParaRPr>
                    </a:p>
                    <a:p>
                      <a:pPr algn="l">
                        <a:buNone/>
                      </a:pPr>
                      <a:r>
                        <a:rPr sz="900">
                          <a:latin typeface="+mn-ea"/>
                          <a:cs typeface="+mn-ea"/>
                        </a:rPr>
                        <a:t>●系统全自动投料配料输送，降低人工成本</a:t>
                      </a:r>
                      <a:endParaRPr sz="900">
                        <a:latin typeface="+mn-ea"/>
                        <a:cs typeface="+mn-ea"/>
                      </a:endParaRPr>
                    </a:p>
                    <a:p>
                      <a:pPr algn="l">
                        <a:buNone/>
                      </a:pPr>
                      <a:r>
                        <a:rPr sz="900">
                          <a:latin typeface="+mn-ea"/>
                          <a:cs typeface="+mn-ea"/>
                        </a:rPr>
                        <a:t>●整机设备布局紧凑，体形压缩，减少设备占用空间</a:t>
                      </a:r>
                      <a:endParaRPr sz="900">
                        <a:latin typeface="+mn-ea"/>
                        <a:cs typeface="+mn-ea"/>
                      </a:endParaRPr>
                    </a:p>
                    <a:p>
                      <a:pPr algn="l">
                        <a:buNone/>
                      </a:pPr>
                      <a:r>
                        <a:rPr sz="900">
                          <a:latin typeface="+mn-ea"/>
                          <a:cs typeface="+mn-ea"/>
                        </a:rPr>
                        <a:t>●配备高性能控制系统与传感器，稳定性强，可后期对接MES系统</a:t>
                      </a:r>
                      <a:endParaRPr sz="900">
                        <a:latin typeface="+mn-ea"/>
                        <a:cs typeface="+mn-ea"/>
                      </a:endParaRPr>
                    </a:p>
                    <a:p>
                      <a:pPr algn="l">
                        <a:buNone/>
                      </a:pPr>
                      <a:r>
                        <a:rPr sz="900">
                          <a:latin typeface="+mn-ea"/>
                          <a:cs typeface="+mn-ea"/>
                        </a:rPr>
                        <a:t>●连续式生产，给料量小，1小时后即可连续出料</a:t>
                      </a:r>
                      <a:endParaRPr sz="900">
                        <a:latin typeface="+mn-ea"/>
                        <a:cs typeface="+mn-ea"/>
                      </a:endParaRPr>
                    </a:p>
                    <a:p>
                      <a:pPr algn="l">
                        <a:buNone/>
                      </a:pPr>
                      <a:r>
                        <a:rPr sz="900">
                          <a:latin typeface="+mn-ea"/>
                          <a:cs typeface="+mn-ea"/>
                        </a:rPr>
                        <a:t>●Save energy, reduce consumption, and save operating costs</a:t>
                      </a:r>
                      <a:endParaRPr sz="900">
                        <a:latin typeface="+mn-ea"/>
                        <a:cs typeface="+mn-ea"/>
                      </a:endParaRPr>
                    </a:p>
                    <a:p>
                      <a:pPr algn="l">
                        <a:buNone/>
                      </a:pPr>
                      <a:r>
                        <a:rPr sz="900">
                          <a:latin typeface="+mn-ea"/>
                          <a:cs typeface="+mn-ea"/>
                        </a:rPr>
                        <a:t>●Confined environment operation, low environmental requirement, to prevent slurrying process and quality from </a:t>
                      </a:r>
                      <a:endParaRPr sz="900">
                        <a:latin typeface="+mn-ea"/>
                        <a:cs typeface="+mn-ea"/>
                      </a:endParaRPr>
                    </a:p>
                    <a:p>
                      <a:pPr algn="l">
                        <a:buNone/>
                      </a:pPr>
                      <a:r>
                        <a:rPr sz="900">
                          <a:latin typeface="+mn-ea"/>
                          <a:cs typeface="+mn-ea"/>
                        </a:rPr>
                        <a:t>being effected by the environmental factors</a:t>
                      </a:r>
                      <a:endParaRPr sz="900">
                        <a:latin typeface="+mn-ea"/>
                        <a:cs typeface="+mn-ea"/>
                      </a:endParaRPr>
                    </a:p>
                    <a:p>
                      <a:pPr algn="l">
                        <a:buNone/>
                      </a:pPr>
                      <a:r>
                        <a:rPr sz="900">
                          <a:latin typeface="+mn-ea"/>
                          <a:cs typeface="+mn-ea"/>
                        </a:rPr>
                        <a:t>●Automatic feeding and distribution system to reduce labor costs</a:t>
                      </a:r>
                      <a:endParaRPr sz="900">
                        <a:latin typeface="+mn-ea"/>
                        <a:cs typeface="+mn-ea"/>
                      </a:endParaRPr>
                    </a:p>
                    <a:p>
                      <a:pPr algn="l">
                        <a:buNone/>
                      </a:pPr>
                      <a:r>
                        <a:rPr sz="900">
                          <a:latin typeface="+mn-ea"/>
                          <a:cs typeface="+mn-ea"/>
                        </a:rPr>
                        <a:t>●Compact system layout, compressed equipment shape, reduced footprint</a:t>
                      </a:r>
                      <a:endParaRPr sz="900">
                        <a:latin typeface="+mn-ea"/>
                        <a:cs typeface="+mn-ea"/>
                      </a:endParaRPr>
                    </a:p>
                    <a:p>
                      <a:pPr algn="l">
                        <a:buNone/>
                      </a:pPr>
                      <a:r>
                        <a:rPr sz="900">
                          <a:latin typeface="+mn-ea"/>
                          <a:cs typeface="+mn-ea"/>
                        </a:rPr>
                        <a:t>●High-performance control system and sensors, strong stability, connection with MES can be upgraded</a:t>
                      </a:r>
                      <a:endParaRPr sz="900">
                        <a:latin typeface="+mn-ea"/>
                        <a:cs typeface="+mn-ea"/>
                      </a:endParaRPr>
                    </a:p>
                    <a:p>
                      <a:pPr algn="l">
                        <a:buNone/>
                      </a:pPr>
                      <a:r>
                        <a:rPr sz="900">
                          <a:latin typeface="+mn-ea"/>
                          <a:cs typeface="+mn-ea"/>
                        </a:rPr>
                        <a:t>●Continuous production, small feeding volume, continuous output after 1 hour</a:t>
                      </a:r>
                      <a:endParaRPr sz="900">
                        <a:latin typeface="+mn-ea"/>
                        <a:cs typeface="+mn-ea"/>
                      </a:endParaRPr>
                    </a:p>
                    <a:p>
                      <a:pPr algn="l">
                        <a:buNone/>
                      </a:pPr>
                      <a:endParaRPr sz="900">
                        <a:latin typeface="+mn-ea"/>
                        <a:cs typeface="+mn-ea"/>
                      </a:endParaRPr>
                    </a:p>
                  </a:txBody>
                  <a:tcPr/>
                </a:tc>
              </a:tr>
            </a:tbl>
          </a:graphicData>
        </a:graphic>
      </p:graphicFrame>
      <p:pic>
        <p:nvPicPr>
          <p:cNvPr id="2" name="图片 1" descr="投料机"/>
          <p:cNvPicPr>
            <a:picLocks noChangeAspect="1"/>
          </p:cNvPicPr>
          <p:nvPr/>
        </p:nvPicPr>
        <p:blipFill>
          <a:blip r:embed="rId3"/>
          <a:stretch>
            <a:fillRect/>
          </a:stretch>
        </p:blipFill>
        <p:spPr>
          <a:xfrm>
            <a:off x="139700" y="1546225"/>
            <a:ext cx="4328160" cy="368363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8370" b="38483"/>
          <a:stretch>
            <a:fillRect/>
          </a:stretch>
        </p:blipFill>
        <p:spPr>
          <a:xfrm>
            <a:off x="0" y="1514902"/>
            <a:ext cx="12192000" cy="3493827"/>
          </a:xfrm>
          <a:prstGeom prst="rect">
            <a:avLst/>
          </a:prstGeom>
        </p:spPr>
      </p:pic>
      <p:sp>
        <p:nvSpPr>
          <p:cNvPr id="16" name="矩形 15"/>
          <p:cNvSpPr/>
          <p:nvPr/>
        </p:nvSpPr>
        <p:spPr>
          <a:xfrm>
            <a:off x="-1" y="1682368"/>
            <a:ext cx="12192000" cy="3493827"/>
          </a:xfrm>
          <a:prstGeom prst="rect">
            <a:avLst/>
          </a:prstGeom>
          <a:gradFill>
            <a:gsLst>
              <a:gs pos="16000">
                <a:srgbClr val="394454"/>
              </a:gs>
              <a:gs pos="98000">
                <a:srgbClr val="394454">
                  <a:alpha val="4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5" name="组 14"/>
          <p:cNvGrpSpPr/>
          <p:nvPr/>
        </p:nvGrpSpPr>
        <p:grpSpPr>
          <a:xfrm>
            <a:off x="627797" y="832513"/>
            <a:ext cx="3862317" cy="1992574"/>
            <a:chOff x="955343" y="1201002"/>
            <a:chExt cx="3862317" cy="1992574"/>
          </a:xfrm>
          <a:effectLst>
            <a:outerShdw blurRad="50800" dist="76200" dir="5400000" algn="t" rotWithShape="0">
              <a:prstClr val="black">
                <a:alpha val="22000"/>
              </a:prstClr>
            </a:outerShdw>
          </a:effectLst>
        </p:grpSpPr>
        <p:sp>
          <p:nvSpPr>
            <p:cNvPr id="7" name="矩形 6"/>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4" name="三角形 13"/>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7" name="矩形 36"/>
            <p:cNvSpPr/>
            <p:nvPr/>
          </p:nvSpPr>
          <p:spPr>
            <a:xfrm>
              <a:off x="955343" y="3002018"/>
              <a:ext cx="3862317" cy="191557"/>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17" name="文本框 16"/>
          <p:cNvSpPr txBox="1"/>
          <p:nvPr/>
        </p:nvSpPr>
        <p:spPr>
          <a:xfrm>
            <a:off x="1451619" y="1078172"/>
            <a:ext cx="1426210" cy="1445260"/>
          </a:xfrm>
          <a:prstGeom prst="rect">
            <a:avLst/>
          </a:prstGeom>
          <a:noFill/>
        </p:spPr>
        <p:txBody>
          <a:bodyPr wrap="none" rtlCol="0">
            <a:spAutoFit/>
          </a:bodyPr>
          <a:lstStyle/>
          <a:p>
            <a:r>
              <a:rPr kumimoji="1" lang="en-US" altLang="zh-CN" sz="8800">
                <a:solidFill>
                  <a:schemeClr val="bg1"/>
                </a:solidFill>
                <a:cs typeface="+mn-ea"/>
                <a:sym typeface="+mn-lt"/>
              </a:rPr>
              <a:t>02</a:t>
            </a:r>
            <a:endParaRPr kumimoji="1" lang="zh-CN" altLang="en-US" sz="8800">
              <a:solidFill>
                <a:schemeClr val="bg1"/>
              </a:solidFill>
              <a:cs typeface="+mn-ea"/>
              <a:sym typeface="+mn-lt"/>
            </a:endParaRPr>
          </a:p>
        </p:txBody>
      </p:sp>
      <p:sp>
        <p:nvSpPr>
          <p:cNvPr id="18" name="文本框 17"/>
          <p:cNvSpPr txBox="1"/>
          <p:nvPr/>
        </p:nvSpPr>
        <p:spPr>
          <a:xfrm rot="16200000">
            <a:off x="2699428" y="1704120"/>
            <a:ext cx="1160475" cy="261610"/>
          </a:xfrm>
          <a:prstGeom prst="rect">
            <a:avLst/>
          </a:prstGeom>
          <a:noFill/>
        </p:spPr>
        <p:txBody>
          <a:bodyPr wrap="square" rtlCol="0">
            <a:spAutoFit/>
          </a:bodyPr>
          <a:lstStyle/>
          <a:p>
            <a:pPr algn="dist"/>
            <a:r>
              <a:rPr kumimoji="1" lang="en-US" altLang="zh-CN" sz="1100">
                <a:solidFill>
                  <a:schemeClr val="bg1"/>
                </a:solidFill>
                <a:cs typeface="+mn-ea"/>
                <a:sym typeface="+mn-lt"/>
              </a:rPr>
              <a:t>PART </a:t>
            </a:r>
            <a:endParaRPr kumimoji="1" lang="zh-CN" altLang="en-US" sz="1100">
              <a:solidFill>
                <a:schemeClr val="bg1"/>
              </a:solidFill>
              <a:cs typeface="+mn-ea"/>
              <a:sym typeface="+mn-lt"/>
            </a:endParaRPr>
          </a:p>
        </p:txBody>
      </p:sp>
      <p:sp>
        <p:nvSpPr>
          <p:cNvPr id="54" name="文本框 53"/>
          <p:cNvSpPr txBox="1"/>
          <p:nvPr/>
        </p:nvSpPr>
        <p:spPr>
          <a:xfrm>
            <a:off x="6096000" y="2633529"/>
            <a:ext cx="1198880" cy="1322070"/>
          </a:xfrm>
          <a:prstGeom prst="rect">
            <a:avLst/>
          </a:prstGeom>
          <a:noFill/>
        </p:spPr>
        <p:txBody>
          <a:bodyPr wrap="none" rtlCol="0">
            <a:spAutoFit/>
          </a:bodyPr>
          <a:lstStyle/>
          <a:p>
            <a:pPr algn="l"/>
            <a:r>
              <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搅拌</a:t>
            </a:r>
            <a:endPar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a:p>
            <a:pPr algn="l"/>
            <a:r>
              <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stir</a:t>
            </a:r>
            <a:endPar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sp>
        <p:nvSpPr>
          <p:cNvPr id="55" name="文本框 54"/>
          <p:cNvSpPr txBox="1"/>
          <p:nvPr/>
        </p:nvSpPr>
        <p:spPr>
          <a:xfrm>
            <a:off x="5935287" y="4039697"/>
            <a:ext cx="4967785" cy="400110"/>
          </a:xfrm>
          <a:prstGeom prst="rect">
            <a:avLst/>
          </a:prstGeom>
          <a:noFill/>
        </p:spPr>
        <p:txBody>
          <a:bodyPr wrap="square" rtlCol="0">
            <a:spAutoFit/>
          </a:bodyPr>
          <a:lstStyle/>
          <a:p>
            <a:pPr algn="ctr"/>
            <a:r>
              <a:rPr lang="zh-CN" altLang="en-US" sz="2000">
                <a:solidFill>
                  <a:schemeClr val="bg1"/>
                </a:solidFill>
                <a:cs typeface="+mn-ea"/>
                <a:sym typeface="+mn-lt"/>
              </a:rPr>
              <a:t>专业诚信    务实高效</a:t>
            </a:r>
            <a:endParaRPr lang="en-US" altLang="zh-CN" sz="2000">
              <a:solidFill>
                <a:schemeClr val="bg1"/>
              </a:solidFill>
              <a:cs typeface="+mn-ea"/>
              <a:sym typeface="+mn-lt"/>
            </a:endParaRPr>
          </a:p>
        </p:txBody>
      </p:sp>
      <p:cxnSp>
        <p:nvCxnSpPr>
          <p:cNvPr id="20" name="直线连接符 19"/>
          <p:cNvCxnSpPr/>
          <p:nvPr/>
        </p:nvCxnSpPr>
        <p:spPr>
          <a:xfrm flipH="1">
            <a:off x="636477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flipH="1">
            <a:off x="972296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828486" y="190803"/>
            <a:ext cx="2002087" cy="904738"/>
            <a:chOff x="5279" y="3026"/>
            <a:chExt cx="3533" cy="1556"/>
          </a:xfrm>
        </p:grpSpPr>
        <p:pic>
          <p:nvPicPr>
            <p:cNvPr id="3" name="图片 2" descr="C:\Users\Administrator\Desktop\亿鑫丰LOGO6.png亿鑫丰LOGO6"/>
            <p:cNvPicPr>
              <a:picLocks noChangeAspect="1"/>
            </p:cNvPicPr>
            <p:nvPr/>
          </p:nvPicPr>
          <p:blipFill>
            <a:blip r:embed="rId2"/>
            <a:srcRect/>
            <a:stretch>
              <a:fillRect/>
            </a:stretch>
          </p:blipFill>
          <p:spPr>
            <a:xfrm>
              <a:off x="5279" y="3026"/>
              <a:ext cx="3533" cy="833"/>
            </a:xfrm>
            <a:prstGeom prst="rect">
              <a:avLst/>
            </a:prstGeom>
          </p:spPr>
        </p:pic>
        <p:sp>
          <p:nvSpPr>
            <p:cNvPr id="4" name="文本框 99"/>
            <p:cNvSpPr txBox="1"/>
            <p:nvPr/>
          </p:nvSpPr>
          <p:spPr>
            <a:xfrm>
              <a:off x="5515" y="4002"/>
              <a:ext cx="3079" cy="580"/>
            </a:xfrm>
            <a:prstGeom prst="rect">
              <a:avLst/>
            </a:prstGeom>
            <a:noFill/>
            <a:ln w="9525">
              <a:noFill/>
            </a:ln>
          </p:spPr>
          <p:txBody>
            <a:bodyPr wrap="square">
              <a:spAutoFit/>
            </a:bodyPr>
            <a:lstStyle/>
            <a:p>
              <a:pPr indent="0"/>
              <a:r>
                <a:rPr lang="zh-CN" altLang="en-US" sz="1400">
                  <a:solidFill>
                    <a:schemeClr val="tx1">
                      <a:lumMod val="85000"/>
                      <a:lumOff val="15000"/>
                    </a:schemeClr>
                  </a:solidFill>
                  <a:cs typeface="+mn-ea"/>
                  <a:sym typeface="+mn-lt"/>
                </a:rPr>
                <a:t>股票代码</a:t>
              </a:r>
              <a:r>
                <a:rPr lang="zh-CN" altLang="en-US" sz="1400" b="1">
                  <a:solidFill>
                    <a:schemeClr val="tx1">
                      <a:lumMod val="85000"/>
                      <a:lumOff val="15000"/>
                    </a:schemeClr>
                  </a:solidFill>
                  <a:cs typeface="+mn-ea"/>
                  <a:sym typeface="+mn-lt"/>
                </a:rPr>
                <a:t>：</a:t>
              </a:r>
              <a:r>
                <a:rPr lang="en-US" altLang="zh-CN" sz="1400" b="1">
                  <a:solidFill>
                    <a:schemeClr val="tx1">
                      <a:lumMod val="85000"/>
                      <a:lumOff val="15000"/>
                    </a:schemeClr>
                  </a:solidFill>
                  <a:cs typeface="+mn-ea"/>
                  <a:sym typeface="+mn-lt"/>
                </a:rPr>
                <a:t>839073</a:t>
              </a:r>
              <a:r>
                <a:rPr lang="en-US" altLang="zh-CN" sz="1600" b="1">
                  <a:solidFill>
                    <a:schemeClr val="tx1">
                      <a:lumMod val="85000"/>
                      <a:lumOff val="15000"/>
                    </a:schemeClr>
                  </a:solidFill>
                  <a:cs typeface="+mn-ea"/>
                  <a:sym typeface="+mn-lt"/>
                </a:rPr>
                <a:t>   </a:t>
              </a:r>
              <a:endParaRPr lang="en-US" altLang="zh-CN" sz="1600" b="1">
                <a:solidFill>
                  <a:schemeClr val="tx1">
                    <a:lumMod val="85000"/>
                    <a:lumOff val="15000"/>
                  </a:schemeClr>
                </a:solidFill>
                <a:cs typeface="+mn-ea"/>
                <a:sym typeface="+mn-lt"/>
              </a:endParaRPr>
            </a:p>
          </p:txBody>
        </p:sp>
      </p:grpSp>
      <p:sp>
        <p:nvSpPr>
          <p:cNvPr id="6" name="文本框 5"/>
          <p:cNvSpPr txBox="1"/>
          <p:nvPr>
            <p:custDataLst>
              <p:tags r:id="rId3"/>
            </p:custDataLst>
          </p:nvPr>
        </p:nvSpPr>
        <p:spPr>
          <a:xfrm>
            <a:off x="6364605" y="4410075"/>
            <a:ext cx="4700270" cy="368300"/>
          </a:xfrm>
          <a:prstGeom prst="rect">
            <a:avLst/>
          </a:prstGeom>
          <a:noFill/>
        </p:spPr>
        <p:txBody>
          <a:bodyPr wrap="square" rtlCol="0">
            <a:spAutoFit/>
          </a:bodyPr>
          <a:p>
            <a:r>
              <a:rPr lang="zh-CN" altLang="en-US">
                <a:solidFill>
                  <a:schemeClr val="bg1"/>
                </a:solidFill>
              </a:rPr>
              <a:t>Challenges and opportunities coexist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987430" y="241305"/>
            <a:ext cx="10972876" cy="609600"/>
          </a:xfrm>
          <a:prstGeom prst="rect">
            <a:avLst/>
          </a:prstGeom>
          <a:noFill/>
        </p:spPr>
        <p:txBody>
          <a:bodyPr wrap="square" lIns="63500" tIns="25400" rIns="63500" bIns="25400" rtlCol="0" anchor="ctr" anchorCtr="0">
            <a:noAutofit/>
          </a:bodyPr>
          <a:p>
            <a:pPr marL="0" indent="0" algn="l">
              <a:lnSpc>
                <a:spcPct val="100000"/>
              </a:lnSpc>
              <a:spcBef>
                <a:spcPts val="0"/>
              </a:spcBef>
              <a:spcAft>
                <a:spcPts val="0"/>
              </a:spcAft>
              <a:buSzPct val="100000"/>
              <a:buNone/>
            </a:pPr>
            <a:r>
              <a:rPr lang="zh-CN" altLang="zh-CN" sz="2800" b="1" spc="200" dirty="0">
                <a:solidFill>
                  <a:schemeClr val="accent1"/>
                </a:solidFill>
                <a:uFillTx/>
                <a:latin typeface="微软雅黑" panose="020B0503020204020204" pitchFamily="34" charset="-122"/>
                <a:ea typeface="微软雅黑" panose="020B0503020204020204" pitchFamily="34" charset="-122"/>
              </a:rPr>
              <a:t>搅拌机</a:t>
            </a:r>
            <a:endParaRPr lang="zh-CN" altLang="zh-CN" sz="2800" b="1" spc="200" dirty="0">
              <a:solidFill>
                <a:schemeClr val="accent1"/>
              </a:solidFill>
              <a:uFillTx/>
              <a:latin typeface="微软雅黑" panose="020B0503020204020204" pitchFamily="34" charset="-122"/>
              <a:ea typeface="微软雅黑" panose="020B0503020204020204" pitchFamily="34" charset="-122"/>
            </a:endParaRPr>
          </a:p>
          <a:p>
            <a:pPr marL="0" indent="0" algn="l">
              <a:lnSpc>
                <a:spcPct val="100000"/>
              </a:lnSpc>
              <a:spcBef>
                <a:spcPts val="0"/>
              </a:spcBef>
              <a:spcAft>
                <a:spcPts val="0"/>
              </a:spcAft>
              <a:buSzPct val="100000"/>
              <a:buNone/>
            </a:pPr>
            <a:r>
              <a:rPr lang="zh-CN" altLang="zh-CN" sz="2800" b="1" spc="200" dirty="0">
                <a:solidFill>
                  <a:schemeClr val="accent1"/>
                </a:solidFill>
                <a:uFillTx/>
                <a:latin typeface="微软雅黑" panose="020B0503020204020204" pitchFamily="34" charset="-122"/>
                <a:ea typeface="微软雅黑" panose="020B0503020204020204" pitchFamily="34" charset="-122"/>
              </a:rPr>
              <a:t>（agitator）</a:t>
            </a:r>
            <a:endParaRPr lang="zh-CN" altLang="zh-CN" sz="2800" b="1" spc="200" dirty="0">
              <a:solidFill>
                <a:schemeClr val="accent1"/>
              </a:solidFill>
              <a:uFillTx/>
              <a:latin typeface="微软雅黑" panose="020B0503020204020204" pitchFamily="34" charset="-122"/>
              <a:ea typeface="微软雅黑" panose="020B0503020204020204" pitchFamily="34" charset="-122"/>
            </a:endParaRPr>
          </a:p>
        </p:txBody>
      </p:sp>
      <p:pic>
        <p:nvPicPr>
          <p:cNvPr id="4" name="图片 3" descr="C:\Users\yxf\Desktop\搅拌机1.jpg搅拌机1"/>
          <p:cNvPicPr>
            <a:picLocks noChangeAspect="1"/>
          </p:cNvPicPr>
          <p:nvPr>
            <p:custDataLst>
              <p:tags r:id="rId2"/>
            </p:custDataLst>
          </p:nvPr>
        </p:nvPicPr>
        <p:blipFill>
          <a:blip r:embed="rId3"/>
          <a:srcRect t="4702" b="4702"/>
          <a:stretch>
            <a:fillRect/>
          </a:stretch>
        </p:blipFill>
        <p:spPr>
          <a:xfrm>
            <a:off x="493395" y="3654425"/>
            <a:ext cx="3680460" cy="1886585"/>
          </a:xfrm>
          <a:prstGeom prst="rect">
            <a:avLst/>
          </a:prstGeom>
        </p:spPr>
      </p:pic>
      <p:graphicFrame>
        <p:nvGraphicFramePr>
          <p:cNvPr id="14" name="表格 13"/>
          <p:cNvGraphicFramePr/>
          <p:nvPr>
            <p:custDataLst>
              <p:tags r:id="rId4"/>
            </p:custDataLst>
          </p:nvPr>
        </p:nvGraphicFramePr>
        <p:xfrm>
          <a:off x="4433570" y="628015"/>
          <a:ext cx="7549515" cy="5725160"/>
        </p:xfrm>
        <a:graphic>
          <a:graphicData uri="http://schemas.openxmlformats.org/drawingml/2006/table">
            <a:tbl>
              <a:tblPr firstRow="1" bandRow="1">
                <a:tableStyleId>{5C22544A-7EE6-4342-B048-85BDC9FD1C3A}</a:tableStyleId>
              </a:tblPr>
              <a:tblGrid>
                <a:gridCol w="1932305"/>
                <a:gridCol w="5617210"/>
              </a:tblGrid>
              <a:tr h="1928495">
                <a:tc>
                  <a:txBody>
                    <a:bodyPr/>
                    <a:p>
                      <a:pPr algn="l">
                        <a:lnSpc>
                          <a:spcPct val="160000"/>
                        </a:lnSpc>
                        <a:buNone/>
                      </a:pPr>
                      <a:r>
                        <a:rPr lang="en-US" altLang="zh-CN" sz="900" b="0">
                          <a:solidFill>
                            <a:schemeClr val="tx1"/>
                          </a:solidFill>
                          <a:latin typeface="+mn-ea"/>
                          <a:cs typeface="+mn-ea"/>
                        </a:rPr>
                        <a:t>                                                           </a:t>
                      </a:r>
                      <a:r>
                        <a:rPr lang="zh-CN" altLang="en-US" sz="900" b="0">
                          <a:solidFill>
                            <a:schemeClr val="tx1"/>
                          </a:solidFill>
                          <a:latin typeface="+mn-ea"/>
                          <a:cs typeface="+mn-ea"/>
                        </a:rPr>
                        <a:t>原理与应用</a:t>
                      </a:r>
                      <a:endParaRPr lang="zh-CN" altLang="en-US" sz="900" b="0">
                        <a:solidFill>
                          <a:schemeClr val="tx1"/>
                        </a:solidFill>
                        <a:latin typeface="+mn-ea"/>
                        <a:cs typeface="+mn-ea"/>
                      </a:endParaRPr>
                    </a:p>
                    <a:p>
                      <a:pPr algn="l">
                        <a:lnSpc>
                          <a:spcPct val="160000"/>
                        </a:lnSpc>
                        <a:buNone/>
                      </a:pPr>
                      <a:r>
                        <a:rPr lang="zh-CN" altLang="en-US" sz="900" b="0">
                          <a:solidFill>
                            <a:schemeClr val="tx1"/>
                          </a:solidFill>
                          <a:latin typeface="+mn-ea"/>
                          <a:cs typeface="+mn-ea"/>
                        </a:rPr>
                        <a:t>Principle and application</a:t>
                      </a:r>
                      <a:endParaRPr lang="zh-CN" altLang="en-US" sz="900" b="0">
                        <a:solidFill>
                          <a:schemeClr val="tx1"/>
                        </a:solidFill>
                        <a:latin typeface="+mn-ea"/>
                        <a:cs typeface="+mn-ea"/>
                      </a:endParaRPr>
                    </a:p>
                  </a:txBody>
                  <a:tcPr/>
                </a:tc>
                <a:tc>
                  <a:txBody>
                    <a:bodyPr/>
                    <a:p>
                      <a:pPr algn="l">
                        <a:buNone/>
                      </a:pPr>
                      <a:r>
                        <a:rPr lang="zh-CN" altLang="en-US" sz="900" b="0">
                          <a:solidFill>
                            <a:schemeClr val="tx1"/>
                          </a:solidFill>
                          <a:latin typeface="+mn-ea"/>
                          <a:cs typeface="+mn-ea"/>
                        </a:rPr>
                        <a:t>设备通过控制面板或中控系统智能控制，可按照已编制的搅拌工艺流程自动运行；</a:t>
                      </a:r>
                      <a:endParaRPr lang="zh-CN" altLang="en-US" sz="900" b="0">
                        <a:solidFill>
                          <a:schemeClr val="tx1"/>
                        </a:solidFill>
                        <a:latin typeface="+mn-ea"/>
                        <a:cs typeface="+mn-ea"/>
                      </a:endParaRPr>
                    </a:p>
                    <a:p>
                      <a:pPr algn="l">
                        <a:buNone/>
                      </a:pPr>
                      <a:r>
                        <a:rPr lang="zh-CN" altLang="en-US" sz="900" b="0">
                          <a:solidFill>
                            <a:schemeClr val="tx1"/>
                          </a:solidFill>
                          <a:latin typeface="+mn-ea"/>
                          <a:cs typeface="+mn-ea"/>
                        </a:rPr>
                        <a:t>配套两个螺旋式搅拌浆和两组锯齿形分散盘，采用双行星结构分别驱动，可满足各类粉体与液体之间的高效混合，经过搅拌、及分散等过程，控制颗粒大小，颗粒分布的均匀性，粘度的一致性；同时搅拌桶具有快速更换及真空密封功能，通过抽真空的方式，可消除浆料中的气泡；从而满足搅拌、成浆工艺要求。</a:t>
                      </a:r>
                      <a:endParaRPr lang="zh-CN" altLang="en-US" sz="900" b="0">
                        <a:solidFill>
                          <a:schemeClr val="tx1"/>
                        </a:solidFill>
                        <a:latin typeface="+mn-ea"/>
                        <a:cs typeface="+mn-ea"/>
                      </a:endParaRPr>
                    </a:p>
                    <a:p>
                      <a:pPr algn="l">
                        <a:buNone/>
                      </a:pPr>
                      <a:r>
                        <a:rPr lang="zh-CN" altLang="en-US" sz="900" b="0">
                          <a:solidFill>
                            <a:schemeClr val="tx1"/>
                          </a:solidFill>
                          <a:latin typeface="+mn-ea"/>
                          <a:cs typeface="+mn-ea"/>
                        </a:rPr>
                        <a:t>The equipment can operate automatically according to the prepared mixing process by intelligent control panel or central control system;</a:t>
                      </a:r>
                      <a:endParaRPr lang="zh-CN" altLang="en-US" sz="900" b="0">
                        <a:solidFill>
                          <a:schemeClr val="tx1"/>
                        </a:solidFill>
                        <a:latin typeface="+mn-ea"/>
                        <a:cs typeface="+mn-ea"/>
                      </a:endParaRPr>
                    </a:p>
                    <a:p>
                      <a:pPr algn="l">
                        <a:buNone/>
                      </a:pPr>
                      <a:r>
                        <a:rPr lang="zh-CN" altLang="en-US" sz="900" b="0">
                          <a:solidFill>
                            <a:schemeClr val="tx1"/>
                          </a:solidFill>
                          <a:latin typeface="+mn-ea"/>
                          <a:cs typeface="+mn-ea"/>
                        </a:rPr>
                        <a:t>It is equipped with two spiral-type mixing slurry and two groups of zigzag dispersion disks, respectively driven by double planetary structure, which can meet the efficient mixing between various powders and liquids. After stirring, dispersing and other processes, it can control the particle size, the uniformity of particle distribution and the consistency of viscosity; At the same time, the mixing barrel has the function of quick replacement and vacuum sealing, and the bubbles in the slurry can be eliminated by vacuuming; So as to meet the mixing, pulp process requirements.</a:t>
                      </a:r>
                      <a:endParaRPr lang="zh-CN" altLang="en-US" sz="900" b="0">
                        <a:solidFill>
                          <a:schemeClr val="tx1"/>
                        </a:solidFill>
                        <a:latin typeface="+mn-ea"/>
                        <a:cs typeface="+mn-ea"/>
                      </a:endParaRPr>
                    </a:p>
                  </a:txBody>
                  <a:tcPr/>
                </a:tc>
              </a:tr>
              <a:tr h="549275">
                <a:tc>
                  <a:txBody>
                    <a:bodyPr/>
                    <a:p>
                      <a:pPr algn="l">
                        <a:lnSpc>
                          <a:spcPct val="150000"/>
                        </a:lnSpc>
                        <a:buNone/>
                      </a:pPr>
                      <a:r>
                        <a:rPr lang="zh-CN" altLang="en-US" sz="900">
                          <a:latin typeface="+mn-ea"/>
                          <a:cs typeface="+mn-ea"/>
                        </a:rPr>
                        <a:t>设备组成</a:t>
                      </a:r>
                      <a:endParaRPr lang="zh-CN" altLang="en-US" sz="900">
                        <a:latin typeface="+mn-ea"/>
                        <a:cs typeface="+mn-ea"/>
                      </a:endParaRPr>
                    </a:p>
                    <a:p>
                      <a:pPr algn="l">
                        <a:lnSpc>
                          <a:spcPct val="150000"/>
                        </a:lnSpc>
                        <a:buNone/>
                      </a:pPr>
                      <a:r>
                        <a:rPr lang="zh-CN" altLang="en-US" sz="900">
                          <a:latin typeface="+mn-ea"/>
                          <a:cs typeface="+mn-ea"/>
                        </a:rPr>
                        <a:t>Equipment composition</a:t>
                      </a:r>
                      <a:endParaRPr lang="zh-CN" altLang="en-US" sz="900">
                        <a:latin typeface="+mn-ea"/>
                        <a:cs typeface="+mn-ea"/>
                      </a:endParaRPr>
                    </a:p>
                  </a:txBody>
                  <a:tcPr/>
                </a:tc>
                <a:tc>
                  <a:txBody>
                    <a:bodyPr/>
                    <a:p>
                      <a:pPr algn="l">
                        <a:buNone/>
                      </a:pPr>
                      <a:r>
                        <a:rPr lang="zh-CN" altLang="en-US" sz="900">
                          <a:latin typeface="+mn-ea"/>
                          <a:cs typeface="+mn-ea"/>
                        </a:rPr>
                        <a:t>该设备由立柱式结构、传动部分、密封容器、升降系统、控制系统等组成。</a:t>
                      </a:r>
                      <a:endParaRPr lang="zh-CN" altLang="en-US" sz="900">
                        <a:latin typeface="+mn-ea"/>
                        <a:cs typeface="+mn-ea"/>
                      </a:endParaRPr>
                    </a:p>
                    <a:p>
                      <a:pPr algn="l">
                        <a:buNone/>
                      </a:pPr>
                      <a:r>
                        <a:rPr lang="zh-CN" altLang="en-US" sz="900">
                          <a:latin typeface="+mn-ea"/>
                          <a:cs typeface="+mn-ea"/>
                        </a:rPr>
                        <a:t>The equipment is composed of column structure, transmission part, sealed container, lifting system, control system, etc.</a:t>
                      </a:r>
                      <a:endParaRPr lang="zh-CN" altLang="en-US" sz="900">
                        <a:latin typeface="+mn-ea"/>
                        <a:cs typeface="+mn-ea"/>
                      </a:endParaRPr>
                    </a:p>
                  </a:txBody>
                  <a:tcPr/>
                </a:tc>
              </a:tr>
              <a:tr h="549910">
                <a:tc>
                  <a:txBody>
                    <a:bodyPr/>
                    <a:p>
                      <a:pPr algn="l">
                        <a:lnSpc>
                          <a:spcPct val="150000"/>
                        </a:lnSpc>
                        <a:buNone/>
                      </a:pPr>
                      <a:r>
                        <a:rPr lang="zh-CN" altLang="en-US" sz="900">
                          <a:latin typeface="+mn-ea"/>
                          <a:cs typeface="+mn-ea"/>
                        </a:rPr>
                        <a:t>适用粉料</a:t>
                      </a:r>
                      <a:endParaRPr lang="zh-CN" altLang="en-US" sz="900">
                        <a:latin typeface="+mn-ea"/>
                        <a:cs typeface="+mn-ea"/>
                      </a:endParaRPr>
                    </a:p>
                    <a:p>
                      <a:pPr algn="l">
                        <a:lnSpc>
                          <a:spcPct val="150000"/>
                        </a:lnSpc>
                        <a:buNone/>
                      </a:pPr>
                      <a:r>
                        <a:rPr lang="zh-CN" altLang="en-US" sz="900">
                          <a:latin typeface="+mn-ea"/>
                          <a:cs typeface="+mn-ea"/>
                        </a:rPr>
                        <a:t>Applicable powder</a:t>
                      </a:r>
                      <a:endParaRPr lang="zh-CN" altLang="en-US" sz="900">
                        <a:latin typeface="+mn-ea"/>
                        <a:cs typeface="+mn-ea"/>
                      </a:endParaRPr>
                    </a:p>
                  </a:txBody>
                  <a:tcPr/>
                </a:tc>
                <a:tc>
                  <a:txBody>
                    <a:bodyPr/>
                    <a:p>
                      <a:pPr algn="l">
                        <a:buNone/>
                      </a:pPr>
                      <a:r>
                        <a:rPr lang="zh-CN" altLang="en-US" sz="900">
                          <a:latin typeface="+mn-ea"/>
                          <a:cs typeface="+mn-ea"/>
                        </a:rPr>
                        <a:t>PVDF、CMC、导电剂、磷酸铁锂、钴酸锂、三元、石墨等；</a:t>
                      </a:r>
                      <a:endParaRPr lang="zh-CN" altLang="en-US" sz="900">
                        <a:latin typeface="+mn-ea"/>
                        <a:cs typeface="+mn-ea"/>
                      </a:endParaRPr>
                    </a:p>
                    <a:p>
                      <a:pPr algn="l">
                        <a:buNone/>
                      </a:pPr>
                      <a:r>
                        <a:rPr lang="zh-CN" altLang="en-US" sz="900">
                          <a:latin typeface="+mn-ea"/>
                          <a:cs typeface="+mn-ea"/>
                        </a:rPr>
                        <a:t>PVDF, CMC, conductive agent, lithium iron phosphate, lithium cobalt, ternary, graphite, etc.;</a:t>
                      </a:r>
                      <a:endParaRPr lang="zh-CN" altLang="en-US" sz="900">
                        <a:latin typeface="+mn-ea"/>
                        <a:cs typeface="+mn-ea"/>
                      </a:endParaRPr>
                    </a:p>
                  </a:txBody>
                  <a:tcPr/>
                </a:tc>
              </a:tr>
              <a:tr h="549275">
                <a:tc>
                  <a:txBody>
                    <a:bodyPr/>
                    <a:p>
                      <a:pPr algn="l">
                        <a:lnSpc>
                          <a:spcPct val="150000"/>
                        </a:lnSpc>
                        <a:buNone/>
                      </a:pPr>
                      <a:r>
                        <a:rPr lang="zh-CN" altLang="en-US" sz="900">
                          <a:latin typeface="+mn-ea"/>
                          <a:cs typeface="+mn-ea"/>
                        </a:rPr>
                        <a:t>生产浆料</a:t>
                      </a:r>
                      <a:r>
                        <a:rPr lang="zh-CN" altLang="en-US" sz="900">
                          <a:latin typeface="+mn-ea"/>
                          <a:cs typeface="+mn-ea"/>
                          <a:sym typeface="+mn-ea"/>
                        </a:rPr>
                        <a:t>粘度</a:t>
                      </a:r>
                      <a:endParaRPr lang="zh-CN" altLang="en-US" sz="900">
                        <a:latin typeface="+mn-ea"/>
                        <a:cs typeface="+mn-ea"/>
                        <a:sym typeface="+mn-ea"/>
                      </a:endParaRPr>
                    </a:p>
                    <a:p>
                      <a:pPr algn="l">
                        <a:lnSpc>
                          <a:spcPct val="150000"/>
                        </a:lnSpc>
                        <a:buNone/>
                      </a:pPr>
                      <a:r>
                        <a:rPr lang="zh-CN" altLang="en-US" sz="900">
                          <a:latin typeface="+mn-ea"/>
                          <a:cs typeface="+mn-ea"/>
                          <a:sym typeface="+mn-ea"/>
                        </a:rPr>
                        <a:t>Production of slurry viscosity</a:t>
                      </a:r>
                      <a:endParaRPr lang="zh-CN" altLang="en-US" sz="900">
                        <a:latin typeface="+mn-ea"/>
                        <a:cs typeface="+mn-ea"/>
                      </a:endParaRPr>
                    </a:p>
                  </a:txBody>
                  <a:tcPr/>
                </a:tc>
                <a:tc>
                  <a:txBody>
                    <a:bodyPr/>
                    <a:p>
                      <a:pPr algn="l">
                        <a:buNone/>
                      </a:pPr>
                      <a:r>
                        <a:rPr lang="zh-CN" altLang="en-US" sz="900">
                          <a:latin typeface="+mn-ea"/>
                          <a:cs typeface="+mn-ea"/>
                        </a:rPr>
                        <a:t>1 千-10 万 MPa.s，固含量适用 30%-70%，及 85%-100%，</a:t>
                      </a:r>
                      <a:endParaRPr lang="zh-CN" altLang="en-US" sz="900">
                        <a:latin typeface="+mn-ea"/>
                        <a:cs typeface="+mn-ea"/>
                      </a:endParaRPr>
                    </a:p>
                    <a:p>
                      <a:pPr algn="l">
                        <a:buNone/>
                      </a:pPr>
                      <a:r>
                        <a:rPr lang="zh-CN" altLang="en-US" sz="900">
                          <a:latin typeface="+mn-ea"/>
                          <a:cs typeface="+mn-ea"/>
                        </a:rPr>
                        <a:t>1000-100,000 MPa.s, solid content is applicable to 30%-70%, and 85%-100%,</a:t>
                      </a:r>
                      <a:endParaRPr lang="zh-CN" altLang="en-US" sz="900">
                        <a:latin typeface="+mn-ea"/>
                        <a:cs typeface="+mn-ea"/>
                      </a:endParaRPr>
                    </a:p>
                  </a:txBody>
                  <a:tcPr/>
                </a:tc>
              </a:tr>
              <a:tr h="504190">
                <a:tc>
                  <a:txBody>
                    <a:bodyPr/>
                    <a:p>
                      <a:pPr algn="l">
                        <a:lnSpc>
                          <a:spcPct val="150000"/>
                        </a:lnSpc>
                        <a:buNone/>
                      </a:pPr>
                      <a:r>
                        <a:rPr lang="zh-CN" altLang="en-US" sz="900">
                          <a:latin typeface="+mn-ea"/>
                          <a:cs typeface="+mn-ea"/>
                        </a:rPr>
                        <a:t>行星箱转</a:t>
                      </a:r>
                      <a:r>
                        <a:rPr lang="en-US" altLang="zh-CN" sz="900">
                          <a:latin typeface="+mn-ea"/>
                          <a:cs typeface="+mn-ea"/>
                        </a:rPr>
                        <a:t> </a:t>
                      </a:r>
                      <a:r>
                        <a:rPr lang="zh-CN" altLang="en-US" sz="900">
                          <a:latin typeface="+mn-ea"/>
                          <a:cs typeface="+mn-ea"/>
                        </a:rPr>
                        <a:t>（公转）</a:t>
                      </a:r>
                      <a:endParaRPr lang="zh-CN" altLang="en-US" sz="900">
                        <a:latin typeface="+mn-ea"/>
                        <a:cs typeface="+mn-ea"/>
                      </a:endParaRPr>
                    </a:p>
                    <a:p>
                      <a:pPr algn="l">
                        <a:lnSpc>
                          <a:spcPct val="150000"/>
                        </a:lnSpc>
                        <a:buNone/>
                      </a:pPr>
                      <a:r>
                        <a:rPr lang="zh-CN" altLang="en-US" sz="900">
                          <a:latin typeface="+mn-ea"/>
                          <a:cs typeface="+mn-ea"/>
                        </a:rPr>
                        <a:t>Planetary rotation（revolution）</a:t>
                      </a:r>
                      <a:endParaRPr lang="zh-CN" altLang="en-US" sz="900">
                        <a:latin typeface="+mn-ea"/>
                        <a:cs typeface="+mn-ea"/>
                      </a:endParaRPr>
                    </a:p>
                  </a:txBody>
                  <a:tcPr/>
                </a:tc>
                <a:tc>
                  <a:txBody>
                    <a:bodyPr/>
                    <a:p>
                      <a:pPr algn="l">
                        <a:buNone/>
                      </a:pPr>
                      <a:r>
                        <a:rPr lang="zh-CN" altLang="en-US" sz="900">
                          <a:latin typeface="+mn-ea"/>
                        </a:rPr>
                        <a:t>0-35rpm</a:t>
                      </a:r>
                      <a:endParaRPr lang="zh-CN" altLang="en-US" sz="900">
                        <a:latin typeface="+mn-ea"/>
                      </a:endParaRPr>
                    </a:p>
                  </a:txBody>
                  <a:tcPr/>
                </a:tc>
              </a:tr>
              <a:tr h="544830">
                <a:tc>
                  <a:txBody>
                    <a:bodyPr/>
                    <a:p>
                      <a:pPr algn="l">
                        <a:lnSpc>
                          <a:spcPct val="150000"/>
                        </a:lnSpc>
                        <a:buNone/>
                      </a:pPr>
                      <a:r>
                        <a:rPr lang="zh-CN" altLang="en-US" sz="900">
                          <a:latin typeface="+mn-ea"/>
                          <a:cs typeface="+mn-ea"/>
                        </a:rPr>
                        <a:t>搅拌桨转速</a:t>
                      </a:r>
                      <a:r>
                        <a:rPr lang="en-US" altLang="zh-CN" sz="900">
                          <a:latin typeface="+mn-ea"/>
                          <a:cs typeface="+mn-ea"/>
                        </a:rPr>
                        <a:t>   </a:t>
                      </a:r>
                      <a:r>
                        <a:rPr lang="zh-CN" altLang="en-US" sz="900">
                          <a:latin typeface="+mn-ea"/>
                          <a:cs typeface="+mn-ea"/>
                        </a:rPr>
                        <a:t>（自转）</a:t>
                      </a:r>
                      <a:endParaRPr lang="zh-CN" altLang="en-US" sz="900">
                        <a:latin typeface="+mn-ea"/>
                        <a:cs typeface="+mn-ea"/>
                      </a:endParaRPr>
                    </a:p>
                    <a:p>
                      <a:pPr algn="l">
                        <a:lnSpc>
                          <a:spcPct val="150000"/>
                        </a:lnSpc>
                        <a:buNone/>
                      </a:pPr>
                      <a:r>
                        <a:rPr lang="zh-CN" altLang="en-US" sz="900">
                          <a:latin typeface="+mn-ea"/>
                          <a:cs typeface="+mn-ea"/>
                        </a:rPr>
                        <a:t>Propeller speed（autorotation）</a:t>
                      </a:r>
                      <a:endParaRPr lang="zh-CN" altLang="en-US" sz="900">
                        <a:latin typeface="+mn-ea"/>
                        <a:cs typeface="+mn-ea"/>
                      </a:endParaRPr>
                    </a:p>
                  </a:txBody>
                  <a:tcPr/>
                </a:tc>
                <a:tc>
                  <a:txBody>
                    <a:bodyPr/>
                    <a:p>
                      <a:pPr algn="l">
                        <a:buNone/>
                      </a:pPr>
                      <a:r>
                        <a:rPr lang="zh-CN" altLang="en-US" sz="900">
                          <a:latin typeface="+mn-ea"/>
                        </a:rPr>
                        <a:t>0-60rpm</a:t>
                      </a:r>
                      <a:endParaRPr lang="zh-CN" altLang="en-US" sz="900">
                        <a:latin typeface="+mn-ea"/>
                      </a:endParaRPr>
                    </a:p>
                  </a:txBody>
                  <a:tcPr/>
                </a:tc>
              </a:tr>
              <a:tr h="549910">
                <a:tc>
                  <a:txBody>
                    <a:bodyPr/>
                    <a:p>
                      <a:pPr algn="l">
                        <a:lnSpc>
                          <a:spcPct val="150000"/>
                        </a:lnSpc>
                        <a:buNone/>
                      </a:pPr>
                      <a:r>
                        <a:rPr lang="zh-CN" altLang="en-US" sz="900">
                          <a:latin typeface="+mn-ea"/>
                          <a:cs typeface="+mn-ea"/>
                        </a:rPr>
                        <a:t>分散转速</a:t>
                      </a:r>
                      <a:endParaRPr lang="zh-CN" altLang="en-US" sz="900">
                        <a:latin typeface="+mn-ea"/>
                        <a:cs typeface="+mn-ea"/>
                      </a:endParaRPr>
                    </a:p>
                    <a:p>
                      <a:pPr algn="l">
                        <a:lnSpc>
                          <a:spcPct val="150000"/>
                        </a:lnSpc>
                        <a:buNone/>
                      </a:pPr>
                      <a:r>
                        <a:rPr lang="zh-CN" altLang="en-US" sz="900">
                          <a:latin typeface="+mn-ea"/>
                          <a:cs typeface="+mn-ea"/>
                        </a:rPr>
                        <a:t>Dispersion speed</a:t>
                      </a:r>
                      <a:endParaRPr lang="zh-CN" altLang="en-US" sz="900">
                        <a:latin typeface="+mn-ea"/>
                        <a:cs typeface="+mn-ea"/>
                      </a:endParaRPr>
                    </a:p>
                  </a:txBody>
                  <a:tcPr/>
                </a:tc>
                <a:tc>
                  <a:txBody>
                    <a:bodyPr/>
                    <a:p>
                      <a:pPr algn="l">
                        <a:buNone/>
                      </a:pPr>
                      <a:r>
                        <a:rPr lang="zh-CN" altLang="en-US" sz="900">
                          <a:latin typeface="+mn-ea"/>
                          <a:cs typeface="+mn-ea"/>
                        </a:rPr>
                        <a:t>0~5000 转/分，变频调速</a:t>
                      </a:r>
                      <a:endParaRPr lang="zh-CN" altLang="en-US" sz="900">
                        <a:latin typeface="+mn-ea"/>
                        <a:cs typeface="+mn-ea"/>
                      </a:endParaRPr>
                    </a:p>
                    <a:p>
                      <a:pPr algn="l">
                        <a:buNone/>
                      </a:pPr>
                      <a:r>
                        <a:rPr lang="zh-CN" altLang="en-US" sz="900">
                          <a:latin typeface="+mn-ea"/>
                          <a:cs typeface="+mn-ea"/>
                        </a:rPr>
                        <a:t>0~5000 RPM, variable frequency speed regulation</a:t>
                      </a:r>
                      <a:endParaRPr lang="zh-CN" altLang="en-US" sz="900">
                        <a:latin typeface="+mn-ea"/>
                        <a:cs typeface="+mn-ea"/>
                      </a:endParaRPr>
                    </a:p>
                  </a:txBody>
                  <a:tcPr/>
                </a:tc>
              </a:tr>
              <a:tr h="549275">
                <a:tc>
                  <a:txBody>
                    <a:bodyPr/>
                    <a:p>
                      <a:pPr algn="l">
                        <a:lnSpc>
                          <a:spcPct val="150000"/>
                        </a:lnSpc>
                        <a:buNone/>
                      </a:pPr>
                      <a:r>
                        <a:rPr lang="zh-CN" altLang="en-US" sz="900">
                          <a:latin typeface="+mn-ea"/>
                          <a:cs typeface="+mn-ea"/>
                        </a:rPr>
                        <a:t>混料参数控制</a:t>
                      </a:r>
                      <a:endParaRPr lang="zh-CN" altLang="en-US" sz="900">
                        <a:latin typeface="+mn-ea"/>
                        <a:cs typeface="+mn-ea"/>
                      </a:endParaRPr>
                    </a:p>
                    <a:p>
                      <a:pPr algn="l">
                        <a:lnSpc>
                          <a:spcPct val="150000"/>
                        </a:lnSpc>
                        <a:buNone/>
                      </a:pPr>
                      <a:r>
                        <a:rPr lang="zh-CN" altLang="en-US" sz="900">
                          <a:latin typeface="+mn-ea"/>
                          <a:cs typeface="+mn-ea"/>
                        </a:rPr>
                        <a:t>Mixing parameter control</a:t>
                      </a:r>
                      <a:endParaRPr lang="zh-CN" altLang="en-US" sz="900">
                        <a:latin typeface="+mn-ea"/>
                        <a:cs typeface="+mn-ea"/>
                      </a:endParaRPr>
                    </a:p>
                  </a:txBody>
                  <a:tcPr/>
                </a:tc>
                <a:tc>
                  <a:txBody>
                    <a:bodyPr/>
                    <a:p>
                      <a:pPr algn="l">
                        <a:buNone/>
                      </a:pPr>
                      <a:r>
                        <a:rPr lang="zh-CN" altLang="en-US" sz="900">
                          <a:latin typeface="+mn-ea"/>
                          <a:cs typeface="+mn-ea"/>
                        </a:rPr>
                        <a:t>搅拌和分散的时间、转速及真空、温度PLC自动控制</a:t>
                      </a:r>
                      <a:endParaRPr lang="zh-CN" altLang="en-US" sz="900">
                        <a:latin typeface="+mn-ea"/>
                        <a:cs typeface="+mn-ea"/>
                      </a:endParaRPr>
                    </a:p>
                    <a:p>
                      <a:pPr algn="l">
                        <a:buNone/>
                      </a:pPr>
                      <a:r>
                        <a:rPr lang="zh-CN" altLang="en-US" sz="900">
                          <a:latin typeface="+mn-ea"/>
                          <a:cs typeface="+mn-ea"/>
                        </a:rPr>
                        <a:t>Mixing and dispersing time, speed and vacuum, temperature PLC automatic control</a:t>
                      </a:r>
                      <a:endParaRPr lang="zh-CN" altLang="en-US" sz="900">
                        <a:latin typeface="+mn-ea"/>
                        <a:cs typeface="+mn-ea"/>
                      </a:endParaRPr>
                    </a:p>
                  </a:txBody>
                  <a:tcPr/>
                </a:tc>
              </a:tr>
            </a:tbl>
          </a:graphicData>
        </a:graphic>
      </p:graphicFrame>
      <p:pic>
        <p:nvPicPr>
          <p:cNvPr id="2" name="图片 1" descr="1"/>
          <p:cNvPicPr>
            <a:picLocks noChangeAspect="1"/>
          </p:cNvPicPr>
          <p:nvPr/>
        </p:nvPicPr>
        <p:blipFill>
          <a:blip r:embed="rId5"/>
          <a:stretch>
            <a:fillRect/>
          </a:stretch>
        </p:blipFill>
        <p:spPr>
          <a:xfrm>
            <a:off x="1219200" y="1129665"/>
            <a:ext cx="2031365" cy="246316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902529" y="6564086"/>
            <a:ext cx="8289471" cy="293914"/>
          </a:xfrm>
          <a:custGeom>
            <a:avLst/>
            <a:gdLst>
              <a:gd name="connsiteX0" fmla="*/ 0 w 8289471"/>
              <a:gd name="connsiteY0" fmla="*/ 0 h 293914"/>
              <a:gd name="connsiteX1" fmla="*/ 8289471 w 8289471"/>
              <a:gd name="connsiteY1" fmla="*/ 0 h 293914"/>
              <a:gd name="connsiteX2" fmla="*/ 8289471 w 8289471"/>
              <a:gd name="connsiteY2" fmla="*/ 293914 h 293914"/>
              <a:gd name="connsiteX3" fmla="*/ 0 w 8289471"/>
              <a:gd name="connsiteY3" fmla="*/ 293914 h 293914"/>
              <a:gd name="connsiteX4" fmla="*/ 0 w 8289471"/>
              <a:gd name="connsiteY4" fmla="*/ 0 h 293914"/>
              <a:gd name="connsiteX0-1" fmla="*/ 179615 w 8289471"/>
              <a:gd name="connsiteY0-2" fmla="*/ 32657 h 293914"/>
              <a:gd name="connsiteX1-3" fmla="*/ 8289471 w 8289471"/>
              <a:gd name="connsiteY1-4" fmla="*/ 0 h 293914"/>
              <a:gd name="connsiteX2-5" fmla="*/ 8289471 w 8289471"/>
              <a:gd name="connsiteY2-6" fmla="*/ 293914 h 293914"/>
              <a:gd name="connsiteX3-7" fmla="*/ 0 w 8289471"/>
              <a:gd name="connsiteY3-8" fmla="*/ 293914 h 293914"/>
              <a:gd name="connsiteX4-9" fmla="*/ 179615 w 8289471"/>
              <a:gd name="connsiteY4-10" fmla="*/ 32657 h 293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289471" h="293914">
                <a:moveTo>
                  <a:pt x="179615" y="32657"/>
                </a:moveTo>
                <a:lnTo>
                  <a:pt x="8289471" y="0"/>
                </a:lnTo>
                <a:lnTo>
                  <a:pt x="8289471" y="293914"/>
                </a:lnTo>
                <a:lnTo>
                  <a:pt x="0" y="293914"/>
                </a:lnTo>
                <a:lnTo>
                  <a:pt x="179615" y="32657"/>
                </a:lnTo>
                <a:close/>
              </a:path>
            </a:pathLst>
          </a:cu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t="18370" b="38483"/>
          <a:stretch>
            <a:fillRect/>
          </a:stretch>
        </p:blipFill>
        <p:spPr>
          <a:xfrm>
            <a:off x="0" y="1514902"/>
            <a:ext cx="12192000" cy="3493827"/>
          </a:xfrm>
          <a:prstGeom prst="rect">
            <a:avLst/>
          </a:prstGeom>
        </p:spPr>
      </p:pic>
      <p:sp>
        <p:nvSpPr>
          <p:cNvPr id="16" name="矩形 15"/>
          <p:cNvSpPr/>
          <p:nvPr/>
        </p:nvSpPr>
        <p:spPr>
          <a:xfrm>
            <a:off x="-1" y="1682368"/>
            <a:ext cx="12192000" cy="3493827"/>
          </a:xfrm>
          <a:prstGeom prst="rect">
            <a:avLst/>
          </a:prstGeom>
          <a:gradFill>
            <a:gsLst>
              <a:gs pos="16000">
                <a:srgbClr val="394454"/>
              </a:gs>
              <a:gs pos="98000">
                <a:srgbClr val="394454">
                  <a:alpha val="46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5" name="组 14"/>
          <p:cNvGrpSpPr/>
          <p:nvPr/>
        </p:nvGrpSpPr>
        <p:grpSpPr>
          <a:xfrm>
            <a:off x="627797" y="832513"/>
            <a:ext cx="3862317" cy="1992574"/>
            <a:chOff x="955343" y="1201002"/>
            <a:chExt cx="3862317" cy="1992574"/>
          </a:xfrm>
          <a:effectLst>
            <a:outerShdw blurRad="50800" dist="76200" dir="5400000" algn="t" rotWithShape="0">
              <a:prstClr val="black">
                <a:alpha val="22000"/>
              </a:prstClr>
            </a:outerShdw>
          </a:effectLst>
        </p:grpSpPr>
        <p:sp>
          <p:nvSpPr>
            <p:cNvPr id="7" name="矩形 6"/>
            <p:cNvSpPr/>
            <p:nvPr/>
          </p:nvSpPr>
          <p:spPr>
            <a:xfrm>
              <a:off x="955343" y="1392072"/>
              <a:ext cx="3862317" cy="1801504"/>
            </a:xfrm>
            <a:prstGeom prst="rect">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14" name="三角形 13"/>
            <p:cNvSpPr/>
            <p:nvPr/>
          </p:nvSpPr>
          <p:spPr>
            <a:xfrm>
              <a:off x="2714097" y="1201002"/>
              <a:ext cx="344809" cy="245660"/>
            </a:xfrm>
            <a:prstGeom prst="triangle">
              <a:avLst/>
            </a:prstGeom>
            <a:solidFill>
              <a:srgbClr val="3944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7" name="矩形 36"/>
            <p:cNvSpPr/>
            <p:nvPr/>
          </p:nvSpPr>
          <p:spPr>
            <a:xfrm>
              <a:off x="955343" y="3002018"/>
              <a:ext cx="3862317" cy="191557"/>
            </a:xfrm>
            <a:prstGeom prst="rect">
              <a:avLst/>
            </a:prstGeom>
            <a:solidFill>
              <a:srgbClr val="D0A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17" name="文本框 16"/>
          <p:cNvSpPr txBox="1"/>
          <p:nvPr/>
        </p:nvSpPr>
        <p:spPr>
          <a:xfrm>
            <a:off x="1451619" y="1078172"/>
            <a:ext cx="1426210" cy="1445260"/>
          </a:xfrm>
          <a:prstGeom prst="rect">
            <a:avLst/>
          </a:prstGeom>
          <a:noFill/>
        </p:spPr>
        <p:txBody>
          <a:bodyPr wrap="none" rtlCol="0">
            <a:spAutoFit/>
          </a:bodyPr>
          <a:lstStyle/>
          <a:p>
            <a:r>
              <a:rPr kumimoji="1" lang="en-US" altLang="zh-CN" sz="8800">
                <a:solidFill>
                  <a:schemeClr val="bg1"/>
                </a:solidFill>
                <a:cs typeface="+mn-ea"/>
                <a:sym typeface="+mn-lt"/>
              </a:rPr>
              <a:t>03</a:t>
            </a:r>
            <a:endParaRPr kumimoji="1" lang="zh-CN" altLang="en-US" sz="8800">
              <a:solidFill>
                <a:schemeClr val="bg1"/>
              </a:solidFill>
              <a:cs typeface="+mn-ea"/>
              <a:sym typeface="+mn-lt"/>
            </a:endParaRPr>
          </a:p>
        </p:txBody>
      </p:sp>
      <p:sp>
        <p:nvSpPr>
          <p:cNvPr id="18" name="文本框 17"/>
          <p:cNvSpPr txBox="1"/>
          <p:nvPr/>
        </p:nvSpPr>
        <p:spPr>
          <a:xfrm rot="16200000">
            <a:off x="2699428" y="1704120"/>
            <a:ext cx="1160475" cy="261610"/>
          </a:xfrm>
          <a:prstGeom prst="rect">
            <a:avLst/>
          </a:prstGeom>
          <a:noFill/>
        </p:spPr>
        <p:txBody>
          <a:bodyPr wrap="square" rtlCol="0">
            <a:spAutoFit/>
          </a:bodyPr>
          <a:lstStyle/>
          <a:p>
            <a:pPr algn="dist"/>
            <a:r>
              <a:rPr kumimoji="1" lang="en-US" altLang="zh-CN" sz="1100">
                <a:solidFill>
                  <a:schemeClr val="bg1"/>
                </a:solidFill>
                <a:cs typeface="+mn-ea"/>
                <a:sym typeface="+mn-lt"/>
              </a:rPr>
              <a:t>PART </a:t>
            </a:r>
            <a:endParaRPr kumimoji="1" lang="zh-CN" altLang="en-US" sz="1100">
              <a:solidFill>
                <a:schemeClr val="bg1"/>
              </a:solidFill>
              <a:cs typeface="+mn-ea"/>
              <a:sym typeface="+mn-lt"/>
            </a:endParaRPr>
          </a:p>
        </p:txBody>
      </p:sp>
      <p:sp>
        <p:nvSpPr>
          <p:cNvPr id="54" name="文本框 53"/>
          <p:cNvSpPr txBox="1"/>
          <p:nvPr/>
        </p:nvSpPr>
        <p:spPr>
          <a:xfrm>
            <a:off x="6096000" y="2633529"/>
            <a:ext cx="1725295" cy="1322070"/>
          </a:xfrm>
          <a:prstGeom prst="rect">
            <a:avLst/>
          </a:prstGeom>
          <a:noFill/>
        </p:spPr>
        <p:txBody>
          <a:bodyPr wrap="none" rtlCol="0">
            <a:spAutoFit/>
          </a:bodyPr>
          <a:lstStyle/>
          <a:p>
            <a:pPr algn="l"/>
            <a:r>
              <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涂布</a:t>
            </a:r>
            <a:endParaRPr lang="zh-CN" altLang="zh-CN"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a:p>
            <a:pPr algn="l"/>
            <a:r>
              <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rPr>
              <a:t>coating</a:t>
            </a:r>
            <a:endParaRPr lang="zh-CN" altLang="en-US" sz="4000" b="1" dirty="0">
              <a:solidFill>
                <a:schemeClr val="bg1"/>
              </a:solidFill>
              <a:latin typeface="Calibri" panose="020F0502020204030204" pitchFamily="34" charset="0"/>
              <a:ea typeface="微软雅黑" panose="020B0503020204020204" pitchFamily="34" charset="-122"/>
              <a:cs typeface="Arial" panose="020B0604020202020204" pitchFamily="34" charset="0"/>
            </a:endParaRPr>
          </a:p>
        </p:txBody>
      </p:sp>
      <p:sp>
        <p:nvSpPr>
          <p:cNvPr id="55" name="文本框 54"/>
          <p:cNvSpPr txBox="1"/>
          <p:nvPr/>
        </p:nvSpPr>
        <p:spPr>
          <a:xfrm>
            <a:off x="5935287" y="4039697"/>
            <a:ext cx="4967785" cy="400110"/>
          </a:xfrm>
          <a:prstGeom prst="rect">
            <a:avLst/>
          </a:prstGeom>
          <a:noFill/>
        </p:spPr>
        <p:txBody>
          <a:bodyPr wrap="square" rtlCol="0">
            <a:spAutoFit/>
          </a:bodyPr>
          <a:lstStyle/>
          <a:p>
            <a:pPr algn="ctr"/>
            <a:r>
              <a:rPr lang="zh-CN" altLang="en-US" sz="2000">
                <a:solidFill>
                  <a:schemeClr val="bg1"/>
                </a:solidFill>
                <a:cs typeface="+mn-ea"/>
                <a:sym typeface="+mn-lt"/>
              </a:rPr>
              <a:t>专业诚信    务实高效</a:t>
            </a:r>
            <a:endParaRPr lang="en-US" altLang="zh-CN" sz="2000">
              <a:solidFill>
                <a:schemeClr val="bg1"/>
              </a:solidFill>
              <a:cs typeface="+mn-ea"/>
              <a:sym typeface="+mn-lt"/>
            </a:endParaRPr>
          </a:p>
        </p:txBody>
      </p:sp>
      <p:cxnSp>
        <p:nvCxnSpPr>
          <p:cNvPr id="20" name="直线连接符 19"/>
          <p:cNvCxnSpPr/>
          <p:nvPr/>
        </p:nvCxnSpPr>
        <p:spPr>
          <a:xfrm flipH="1">
            <a:off x="636477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6" name="直线连接符 55"/>
          <p:cNvCxnSpPr/>
          <p:nvPr/>
        </p:nvCxnSpPr>
        <p:spPr>
          <a:xfrm flipH="1">
            <a:off x="9722962" y="4239762"/>
            <a:ext cx="750627" cy="0"/>
          </a:xfrm>
          <a:prstGeom prst="line">
            <a:avLst/>
          </a:prstGeom>
          <a:ln>
            <a:solidFill>
              <a:srgbClr val="F7F7F7"/>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9828486" y="190803"/>
            <a:ext cx="2002087" cy="904738"/>
            <a:chOff x="5279" y="3026"/>
            <a:chExt cx="3533" cy="1556"/>
          </a:xfrm>
        </p:grpSpPr>
        <p:pic>
          <p:nvPicPr>
            <p:cNvPr id="3" name="图片 2" descr="C:\Users\Administrator\Desktop\亿鑫丰LOGO6.png亿鑫丰LOGO6"/>
            <p:cNvPicPr>
              <a:picLocks noChangeAspect="1"/>
            </p:cNvPicPr>
            <p:nvPr/>
          </p:nvPicPr>
          <p:blipFill>
            <a:blip r:embed="rId2"/>
            <a:srcRect/>
            <a:stretch>
              <a:fillRect/>
            </a:stretch>
          </p:blipFill>
          <p:spPr>
            <a:xfrm>
              <a:off x="5279" y="3026"/>
              <a:ext cx="3533" cy="833"/>
            </a:xfrm>
            <a:prstGeom prst="rect">
              <a:avLst/>
            </a:prstGeom>
          </p:spPr>
        </p:pic>
        <p:sp>
          <p:nvSpPr>
            <p:cNvPr id="4" name="文本框 99"/>
            <p:cNvSpPr txBox="1"/>
            <p:nvPr/>
          </p:nvSpPr>
          <p:spPr>
            <a:xfrm>
              <a:off x="5515" y="4002"/>
              <a:ext cx="3079" cy="580"/>
            </a:xfrm>
            <a:prstGeom prst="rect">
              <a:avLst/>
            </a:prstGeom>
            <a:noFill/>
            <a:ln w="9525">
              <a:noFill/>
            </a:ln>
          </p:spPr>
          <p:txBody>
            <a:bodyPr wrap="square">
              <a:spAutoFit/>
            </a:bodyPr>
            <a:lstStyle/>
            <a:p>
              <a:pPr indent="0"/>
              <a:r>
                <a:rPr lang="zh-CN" altLang="en-US" sz="1400">
                  <a:solidFill>
                    <a:schemeClr val="tx1">
                      <a:lumMod val="85000"/>
                      <a:lumOff val="15000"/>
                    </a:schemeClr>
                  </a:solidFill>
                  <a:cs typeface="+mn-ea"/>
                  <a:sym typeface="+mn-lt"/>
                </a:rPr>
                <a:t>股票代码</a:t>
              </a:r>
              <a:r>
                <a:rPr lang="zh-CN" altLang="en-US" sz="1400" b="1">
                  <a:solidFill>
                    <a:schemeClr val="tx1">
                      <a:lumMod val="85000"/>
                      <a:lumOff val="15000"/>
                    </a:schemeClr>
                  </a:solidFill>
                  <a:cs typeface="+mn-ea"/>
                  <a:sym typeface="+mn-lt"/>
                </a:rPr>
                <a:t>：</a:t>
              </a:r>
              <a:r>
                <a:rPr lang="en-US" altLang="zh-CN" sz="1400" b="1">
                  <a:solidFill>
                    <a:schemeClr val="tx1">
                      <a:lumMod val="85000"/>
                      <a:lumOff val="15000"/>
                    </a:schemeClr>
                  </a:solidFill>
                  <a:cs typeface="+mn-ea"/>
                  <a:sym typeface="+mn-lt"/>
                </a:rPr>
                <a:t>839073</a:t>
              </a:r>
              <a:r>
                <a:rPr lang="en-US" altLang="zh-CN" sz="1600" b="1">
                  <a:solidFill>
                    <a:schemeClr val="tx1">
                      <a:lumMod val="85000"/>
                      <a:lumOff val="15000"/>
                    </a:schemeClr>
                  </a:solidFill>
                  <a:cs typeface="+mn-ea"/>
                  <a:sym typeface="+mn-lt"/>
                </a:rPr>
                <a:t>   </a:t>
              </a:r>
              <a:endParaRPr lang="en-US" altLang="zh-CN" sz="1600" b="1">
                <a:solidFill>
                  <a:schemeClr val="tx1">
                    <a:lumMod val="85000"/>
                    <a:lumOff val="15000"/>
                  </a:schemeClr>
                </a:solidFill>
                <a:cs typeface="+mn-ea"/>
                <a:sym typeface="+mn-lt"/>
              </a:endParaRPr>
            </a:p>
          </p:txBody>
        </p:sp>
      </p:grpSp>
      <p:sp>
        <p:nvSpPr>
          <p:cNvPr id="6" name="文本框 5"/>
          <p:cNvSpPr txBox="1"/>
          <p:nvPr>
            <p:custDataLst>
              <p:tags r:id="rId3"/>
            </p:custDataLst>
          </p:nvPr>
        </p:nvSpPr>
        <p:spPr>
          <a:xfrm>
            <a:off x="6364605" y="4410075"/>
            <a:ext cx="4700270" cy="368300"/>
          </a:xfrm>
          <a:prstGeom prst="rect">
            <a:avLst/>
          </a:prstGeom>
          <a:noFill/>
        </p:spPr>
        <p:txBody>
          <a:bodyPr wrap="square" rtlCol="0">
            <a:spAutoFit/>
          </a:bodyPr>
          <a:p>
            <a:r>
              <a:rPr lang="zh-CN" altLang="en-US">
                <a:solidFill>
                  <a:schemeClr val="bg1"/>
                </a:solidFill>
              </a:rPr>
              <a:t>Challenges and opportunities coexist</a:t>
            </a:r>
            <a:endParaRPr lang="zh-CN" altLang="en-US">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7050_1*a*1"/>
  <p:tag name="KSO_WM_TEMPLATE_CATEGORY" val="diagram"/>
  <p:tag name="KSO_WM_TEMPLATE_INDEX" val="2021705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f4365f2790914a939acada6e6471ff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d6b9a4b34a014d75a9a0a81d1e3edcc7"/>
  <p:tag name="KSO_WM_UNIT_TEXT_FILL_FORE_SCHEMECOLOR_INDEX_BRIGHTNESS" val="0"/>
  <p:tag name="KSO_WM_UNIT_TEXT_FILL_FORE_SCHEMECOLOR_INDEX" val="13"/>
  <p:tag name="KSO_WM_UNIT_TEXT_FILL_TYPE" val="1"/>
  <p:tag name="KSO_WM_TEMPLATE_ASSEMBLE_XID" val="606570444054ed1e2fb814a6"/>
  <p:tag name="KSO_WM_TEMPLATE_ASSEMBLE_GROUPID" val="606570444054ed1e2fb814a6"/>
</p:tagLst>
</file>

<file path=ppt/tags/tag10.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17.8},&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00.xml><?xml version="1.0" encoding="utf-8"?>
<p:tagLst xmlns:p="http://schemas.openxmlformats.org/presentationml/2006/main">
  <p:tag name="KSO_WM_UNIT_TABLE_BEAUTIFY" val="smartTable{4083f036-d9e6-4cec-9584-2e4839d4d996}"/>
  <p:tag name="TABLE_ENDDRAG_ORIGIN_RECT" val="643*426"/>
  <p:tag name="TABLE_ENDDRAG_RECT" val="293*83*643*426"/>
  <p:tag name="KSO_WM_BEAUTIFY_FLAG" val=""/>
</p:tagLst>
</file>

<file path=ppt/tags/tag101.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0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03.xml><?xml version="1.0" encoding="utf-8"?>
<p:tagLst xmlns:p="http://schemas.openxmlformats.org/presentationml/2006/main">
  <p:tag name="KSO_WM_UNIT_TABLE_BEAUTIFY" val="smartTable{4fce8dc1-4bfa-42de-90e6-3fd8fe3627cc}"/>
  <p:tag name="TABLE_ENDDRAG_ORIGIN_RECT" val="664*374"/>
  <p:tag name="TABLE_ENDDRAG_RECT" val="272*81*664*374"/>
  <p:tag name="KSO_WM_BEAUTIFY_FLAG" val=""/>
</p:tagLst>
</file>

<file path=ppt/tags/tag104.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0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06.xml><?xml version="1.0" encoding="utf-8"?>
<p:tagLst xmlns:p="http://schemas.openxmlformats.org/presentationml/2006/main">
  <p:tag name="KSO_WM_UNIT_TABLE_BEAUTIFY" val="smartTable{14adae8d-d3d6-4e13-8ec3-537e8fab04df}"/>
  <p:tag name="TABLE_ENDDRAG_ORIGIN_RECT" val="664*350"/>
  <p:tag name="TABLE_ENDDRAG_RECT" val="272*81*664*350"/>
  <p:tag name="KSO_WM_BEAUTIFY_FLAG" val=""/>
</p:tagLst>
</file>

<file path=ppt/tags/tag107.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0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09.xml><?xml version="1.0" encoding="utf-8"?>
<p:tagLst xmlns:p="http://schemas.openxmlformats.org/presentationml/2006/main">
  <p:tag name="KSO_WM_UNIT_TABLE_BEAUTIFY" val="smartTable{f3d61ef4-401c-49ab-871c-0a6cc3213d59}"/>
  <p:tag name="TABLE_ENDDRAG_ORIGIN_RECT" val="664*420"/>
  <p:tag name="TABLE_ENDDRAG_RECT" val="272*89*664*420"/>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1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12.xml><?xml version="1.0" encoding="utf-8"?>
<p:tagLst xmlns:p="http://schemas.openxmlformats.org/presentationml/2006/main">
  <p:tag name="KSO_WM_UNIT_TABLE_BEAUTIFY" val="smartTable{ef80b5ee-a261-428e-b411-ecbd7195eebc}"/>
  <p:tag name="TABLE_ENDDRAG_ORIGIN_RECT" val="664*382"/>
  <p:tag name="TABLE_ENDDRAG_RECT" val="272*81*664*382"/>
  <p:tag name="KSO_WM_BEAUTIFY_FLAG" val=""/>
</p:tagLst>
</file>

<file path=ppt/tags/tag113.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14.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15.xml><?xml version="1.0" encoding="utf-8"?>
<p:tagLst xmlns:p="http://schemas.openxmlformats.org/presentationml/2006/main">
  <p:tag name="KSO_WM_UNIT_TABLE_BEAUTIFY" val="smartTable{36f6150a-f171-454f-b49f-c749a693bef0}"/>
  <p:tag name="TABLE_ENDDRAG_ORIGIN_RECT" val="664*420"/>
  <p:tag name="TABLE_ENDDRAG_RECT" val="272*89*664*420"/>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20.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21.xml><?xml version="1.0" encoding="utf-8"?>
<p:tagLst xmlns:p="http://schemas.openxmlformats.org/presentationml/2006/main">
  <p:tag name="KSO_WM_UNIT_TABLE_BEAUTIFY" val="smartTable{e21ded60-f671-49b3-8a5e-079b5015bb0c}"/>
  <p:tag name="TABLE_ENDDRAG_ORIGIN_RECT" val="675*435"/>
  <p:tag name="TABLE_ENDDRAG_RECT" val="276*71*675*435"/>
  <p:tag name="KSO_WM_BEAUTIFY_FLAG" val=""/>
</p:tagLst>
</file>

<file path=ppt/tags/tag122.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2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24.xml><?xml version="1.0" encoding="utf-8"?>
<p:tagLst xmlns:p="http://schemas.openxmlformats.org/presentationml/2006/main">
  <p:tag name="KSO_WM_UNIT_TABLE_BEAUTIFY" val="smartTable{3a29cd3a-b2dc-42fc-89c5-69bf06e5c98d}"/>
  <p:tag name="TABLE_ENDDRAG_ORIGIN_RECT" val="675*392"/>
  <p:tag name="TABLE_ENDDRAG_RECT" val="276*83*675*392"/>
  <p:tag name="KSO_WM_BEAUTIFY_FLAG" val=""/>
</p:tagLst>
</file>

<file path=ppt/tags/tag125.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26.xml><?xml version="1.0" encoding="utf-8"?>
<p:tagLst xmlns:p="http://schemas.openxmlformats.org/presentationml/2006/main">
  <p:tag name="KSO_WM_UNIT_PLACING_PICTURE_USER_VIEWPORT" val="{&quot;height&quot;:763,&quot;width&quot;:2259}"/>
</p:tagLst>
</file>

<file path=ppt/tags/tag12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8_1*a*1"/>
  <p:tag name="KSO_WM_TEMPLATE_CATEGORY" val="diagram"/>
  <p:tag name="KSO_WM_TEMPLATE_INDEX" val="20229658"/>
  <p:tag name="KSO_WM_UNIT_LAYERLEVEL" val="1"/>
  <p:tag name="KSO_WM_TAG_VERSION" val="1.0"/>
  <p:tag name="KSO_WM_BEAUTIFY_FLAG" val=""/>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e6ac9b84253c41c8a637d04086c4c31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cc7a00e8ad14bcf82d644675fbd5129"/>
  <p:tag name="KSO_WM_UNIT_TEXT_FILL_FORE_SCHEMECOLOR_INDEX_BRIGHTNESS" val="0"/>
  <p:tag name="KSO_WM_UNIT_TEXT_FILL_FORE_SCHEMECOLOR_INDEX" val="13"/>
  <p:tag name="KSO_WM_UNIT_TEXT_FILL_TYPE" val="1"/>
  <p:tag name="KSO_WM_TEMPLATE_ASSEMBLE_XID" val="639aeb060c9383becde692ea"/>
  <p:tag name="KSO_WM_TEMPLATE_ASSEMBLE_GROUPID" val="639aeb060c9383becde692ea"/>
</p:tagLst>
</file>

<file path=ppt/tags/tag128.xml><?xml version="1.0" encoding="utf-8"?>
<p:tagLst xmlns:p="http://schemas.openxmlformats.org/presentationml/2006/main">
  <p:tag name="KSO_WM_BEAUTIFY_FLAG" val="#wm#"/>
  <p:tag name="KSO_WM_TEMPLATE_CATEGORY" val="diagram"/>
  <p:tag name="KSO_WM_TEMPLATE_INDEX" val="2022965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BACKGROUND" val="[&quot;general&quot;]"/>
  <p:tag name="KSO_WM_SLIDE_RATIO" val="1.777778"/>
  <p:tag name="KSO_WM_SLIDE_CAN_ADD_NAVIGATION" val="1"/>
  <p:tag name="KSO_WM_SLIDE_ID" val="diagram20229658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4*396"/>
  <p:tag name="KSO_WM_SLIDE_POSITION" val="48*48"/>
  <p:tag name="KSO_WM_TAG_VERSION" val="1.0"/>
  <p:tag name="KSO_WM_SLIDE_LAYOUT" val="a_f"/>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0"/>
  <p:tag name="KSO_WM_TEMPLATE_ASSEMBLE_XID" val="639aeb060c9383becde692ea"/>
  <p:tag name="KSO_WM_TEMPLATE_ASSEMBLE_GROUPID" val="639aeb060c9383becde692ea"/>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17.8},&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Lst>
</file>

<file path=ppt/tags/tag129.xml><?xml version="1.0" encoding="utf-8"?>
<p:tagLst xmlns:p="http://schemas.openxmlformats.org/presentationml/2006/main">
  <p:tag name="KSO_WM_UNIT_PLACING_PICTURE_USER_VIEWPORT" val="{&quot;height&quot;:763,&quot;width&quot;:2259}"/>
</p:tagLst>
</file>

<file path=ppt/tags/tag13.xml><?xml version="1.0" encoding="utf-8"?>
<p:tagLst xmlns:p="http://schemas.openxmlformats.org/presentationml/2006/main">
  <p:tag name="KSO_WM_BEAUTIFY_FLAG" val=""/>
  <p:tag name="KSO_WM_UNIT_PLACING_PICTURE_USER_VIEWPORT" val="{&quot;height&quot;:2971,&quot;width&quot;:5796}"/>
</p:tagLst>
</file>

<file path=ppt/tags/tag130.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8_1*a*1"/>
  <p:tag name="KSO_WM_TEMPLATE_CATEGORY" val="diagram"/>
  <p:tag name="KSO_WM_TEMPLATE_INDEX" val="20229658"/>
  <p:tag name="KSO_WM_UNIT_LAYERLEVEL" val="1"/>
  <p:tag name="KSO_WM_TAG_VERSION" val="1.0"/>
  <p:tag name="KSO_WM_BEAUTIFY_FLAG" val=""/>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e6ac9b84253c41c8a637d04086c4c31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ecc7a00e8ad14bcf82d644675fbd5129"/>
  <p:tag name="KSO_WM_UNIT_TEXT_FILL_FORE_SCHEMECOLOR_INDEX_BRIGHTNESS" val="0"/>
  <p:tag name="KSO_WM_UNIT_TEXT_FILL_FORE_SCHEMECOLOR_INDEX" val="13"/>
  <p:tag name="KSO_WM_UNIT_TEXT_FILL_TYPE" val="1"/>
  <p:tag name="KSO_WM_TEMPLATE_ASSEMBLE_XID" val="639aeb060c9383becde692ea"/>
  <p:tag name="KSO_WM_TEMPLATE_ASSEMBLE_GROUPID" val="639aeb060c9383becde692ea"/>
</p:tagLst>
</file>

<file path=ppt/tags/tag131.xml><?xml version="1.0" encoding="utf-8"?>
<p:tagLst xmlns:p="http://schemas.openxmlformats.org/presentationml/2006/main">
  <p:tag name="TABLE_ENDDRAG_ORIGIN_RECT" val="702*320"/>
  <p:tag name="TABLE_ENDDRAG_RECT" val="61*155*702*320"/>
  <p:tag name="KSO_WM_BEAUTIFY_FLAG" val=""/>
</p:tagLst>
</file>

<file path=ppt/tags/tag132.xml><?xml version="1.0" encoding="utf-8"?>
<p:tagLst xmlns:p="http://schemas.openxmlformats.org/presentationml/2006/main">
  <p:tag name="KSO_WM_BEAUTIFY_FLAG" val="#wm#"/>
  <p:tag name="KSO_WM_TEMPLATE_CATEGORY" val="diagram"/>
  <p:tag name="KSO_WM_TEMPLATE_INDEX" val="2022965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BACKGROUND" val="[&quot;general&quot;]"/>
  <p:tag name="KSO_WM_SLIDE_RATIO" val="1.777778"/>
  <p:tag name="KSO_WM_SLIDE_CAN_ADD_NAVIGATION" val="1"/>
  <p:tag name="KSO_WM_SLIDE_ID" val="diagram20229658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4*396"/>
  <p:tag name="KSO_WM_SLIDE_POSITION" val="48*48"/>
  <p:tag name="KSO_WM_TAG_VERSION" val="1.0"/>
  <p:tag name="KSO_WM_SLIDE_LAYOUT" val="a_f"/>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0"/>
  <p:tag name="KSO_WM_TEMPLATE_ASSEMBLE_XID" val="639aeb060c9383becde692ea"/>
  <p:tag name="KSO_WM_TEMPLATE_ASSEMBLE_GROUPID" val="639aeb060c9383becde692ea"/>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17.8},&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Lst>
</file>

<file path=ppt/tags/tag13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34.xml><?xml version="1.0" encoding="utf-8"?>
<p:tagLst xmlns:p="http://schemas.openxmlformats.org/presentationml/2006/main">
  <p:tag name="KSO_WM_UNIT_TABLE_BEAUTIFY" val="smartTable{df4e7384-f34f-47b7-9567-863fee1ffdc7}"/>
  <p:tag name="TABLE_ENDDRAG_ORIGIN_RECT" val="480*391"/>
  <p:tag name="TABLE_ENDDRAG_RECT" val="239*7*480*391"/>
  <p:tag name="KSO_WM_BEAUTIFY_FLAG" val=""/>
</p:tagLst>
</file>

<file path=ppt/tags/tag135.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36.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37.xml><?xml version="1.0" encoding="utf-8"?>
<p:tagLst xmlns:p="http://schemas.openxmlformats.org/presentationml/2006/main">
  <p:tag name="KSO_WM_UNIT_TABLE_BEAUTIFY" val="smartTable{630367bc-3f9f-4bc2-84e1-6ba6b8f1d04d}"/>
  <p:tag name="TABLE_ENDDRAG_ORIGIN_RECT" val="480*391"/>
  <p:tag name="TABLE_ENDDRAG_RECT" val="239*7*480*391"/>
  <p:tag name="KSO_WM_BEAUTIFY_FLAG" val=""/>
</p:tagLst>
</file>

<file path=ppt/tags/tag138.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3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4.xml><?xml version="1.0" encoding="utf-8"?>
<p:tagLst xmlns:p="http://schemas.openxmlformats.org/presentationml/2006/main">
  <p:tag name="KSO_WM_UNIT_TABLE_BEAUTIFY" val="smartTable{713c3514-ffd3-480e-8581-f0c09734ad79}"/>
  <p:tag name="TABLE_ENDDRAG_ORIGIN_RECT" val="594*450"/>
  <p:tag name="TABLE_ENDDRAG_RECT" val="349*49*594*450"/>
  <p:tag name="KSO_WM_BEAUTIFY_FLAG" val=""/>
</p:tagLst>
</file>

<file path=ppt/tags/tag140.xml><?xml version="1.0" encoding="utf-8"?>
<p:tagLst xmlns:p="http://schemas.openxmlformats.org/presentationml/2006/main">
  <p:tag name="KSO_WM_UNIT_TABLE_BEAUTIFY" val="smartTable{005b1f7a-8b18-4aa1-af94-6f649919b1d2}"/>
  <p:tag name="TABLE_ENDDRAG_ORIGIN_RECT" val="709*389"/>
  <p:tag name="TABLE_ENDDRAG_RECT" val="236*100*709*389"/>
  <p:tag name="KSO_WM_BEAUTIFY_FLAG" val=""/>
</p:tagLst>
</file>

<file path=ppt/tags/tag141.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42.xml><?xml version="1.0" encoding="utf-8"?>
<p:tagLst xmlns:p="http://schemas.openxmlformats.org/presentationml/2006/main">
  <p:tag name="ISPRING_PRESENTATION_TITLE" val="高端稳重商务报告销售述职报告PPT模板"/>
  <p:tag name="KSO_WPP_MARK_KEY" val="51946c00-20e3-4c1d-a2bc-eeb05506cc68"/>
  <p:tag name="COMMONDATA" val="eyJoZGlkIjoiOGU4NTBjMzU1ZjU3ZTNjZjdkYmY2ZGVhMmFlNWI1OGIifQ=="/>
</p:tagLst>
</file>

<file path=ppt/tags/tag15.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17.8},&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wm#"/>
  <p:tag name="KSO_WM_TEMPLATE_CATEGORY" val="diagram"/>
  <p:tag name="KSO_WM_TEMPLATE_INDEX" val="20217050"/>
  <p:tag name="KSO_WM_SLIDE_LAYOUT_INFO" val="{&quot;direction&quot;:1,&quot;id&quot;:&quot;2021-04-01T16:15:46&quot;,&quot;maxSize&quot;:{&quot;size1&quot;:63.69967177708944},&quot;minSize&quot;:{&quot;size1&quot;:43.799671777089436},&quot;normalSize&quot;:{&quot;size1&quot;:57.91842177708945},&quot;subLayout&quot;:[{&quot;id&quot;:&quot;2021-04-01T16:15:46&quot;,&quot;maxSize&quot;:{&quot;size1&quot;:55.405540398315146},&quot;minSize&quot;:{&quot;size1&quot;:19.80554039831515},&quot;normalSize&quot;:{&quot;size1&quot;:21.705540398315144},&quot;subLayout&quot;:[{&quot;id&quot;:&quot;2021-04-01T16:15:46&quot;,&quot;margin&quot;:{&quot;bottom&quot;:0.02600000612437725,&quot;left&quot;:2.5399999618530273,&quot;right&quot;:1.6670000553131104,&quot;top&quot;:1.6929999589920044},&quot;type&quot;:0},{&quot;id&quot;:&quot;2021-04-01T16:15:46&quot;,&quot;margin&quot;:{&quot;bottom&quot;:1.6929999589920044,&quot;left&quot;:2.5399999618530273,&quot;right&quot;:1.6670000553131104,&quot;top&quot;:0.8199999928474426},&quot;type&quot;:0}],&quot;type&quot;:0},{&quot;id&quot;:&quot;2021-04-01T16:15:46&quot;,&quot;margin&quot;:{&quot;bottom&quot;:1.6929999589920044,&quot;left&quot;:0.02600000612437725,&quot;right&quot;:1.6929999589920044,&quot;top&quot;:1.6929999589920044},&quot;type&quot;:0}],&quot;type&quot;:0}"/>
  <p:tag name="KSO_WM_SLIDE_ID" val="diagram20217050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e54998712faa657a885"/>
  <p:tag name="KSO_WM_CHIP_FILLPROP" val="[[{&quot;text_align&quot;:&quot;cm&quot;,&quot;text_direction&quot;:&quot;horizontal&quot;,&quot;support_features&quot;:[&quot;creativepic&quot;],&quot;support_big_font&quot;:false,&quot;picture_toward&quot;:1,&quot;picture_dockside&quot;:[],&quot;fill_id&quot;:&quot;ea24516ef22941bda3c0fadbdb233f5f&quot;,&quot;fill_align&quot;:&quot;cm&quot;,&quot;chip_types&quot;:[&quot;picture&quot;]},{&quot;text_align&quot;:&quot;lb&quot;,&quot;text_direction&quot;:&quot;horizontal&quot;,&quot;support_big_font&quot;:false,&quot;picture_toward&quot;:0,&quot;picture_dockside&quot;:[],&quot;fill_id&quot;:&quot;e64d6b39dbcb4f5e8b45c2814b499727&quot;,&quot;fill_align&quot;:&quot;lb&quot;,&quot;chip_types&quot;:[&quot;text&quot;,&quot;header&quot;]},{&quot;text_align&quot;:&quot;lt&quot;,&quot;text_direction&quot;:&quot;horizontal&quot;,&quot;support_big_font&quot;:false,&quot;picture_toward&quot;:0,&quot;picture_dockside&quot;:[],&quot;fill_id&quot;:&quot;4cac0ce68cb84566b51d233488c6b209&quot;,&quot;fill_align&quot;:&quot;lt&quot;,&quot;chip_types&quot;:[&quot;text&quot;]}]]"/>
  <p:tag name="KSO_WM_CHIP_DECFILLPROP" val="[]"/>
  <p:tag name="KSO_WM_SLIDE_RATIO" val="1.777778"/>
  <p:tag name="KSO_WM_SLIDE_TYPE" val="text"/>
  <p:tag name="KSO_WM_SLIDE_SIZE" val="816*348"/>
  <p:tag name="KSO_WM_SLIDE_POSITION" val="72*95"/>
  <p:tag name="KSO_WM_CHIP_GROUPID" val="5facfe54998712faa657a884"/>
  <p:tag name="KSO_WM_SLIDE_BK_DARK_LIGHT" val="2"/>
  <p:tag name="KSO_WM_SLIDE_BACKGROUND_TYPE" val="general"/>
  <p:tag name="KSO_WM_SLIDE_SUPPORT_FEATURE_TYPE" val="8"/>
  <p:tag name="KSO_WM_SLIDE_SUBTYPE" val="picTxt"/>
  <p:tag name="KSO_WM_TEMPLATE_ASSEMBLE_XID" val="606570444054ed1e2fb814a6"/>
  <p:tag name="KSO_WM_TEMPLATE_ASSEMBLE_GROUPID" val="606570444054ed1e2fb814a6"/>
</p:tagLst>
</file>

<file path=ppt/tags/tag20.xml><?xml version="1.0" encoding="utf-8"?>
<p:tagLst xmlns:p="http://schemas.openxmlformats.org/presentationml/2006/main">
  <p:tag name="KSO_WM_UNIT_TABLE_BEAUTIFY" val="smartTable{63767e5d-b30d-41a0-9c05-d776540c2754}"/>
  <p:tag name="TABLE_ENDDRAG_ORIGIN_RECT" val="574*482"/>
  <p:tag name="TABLE_ENDDRAG_RECT" val="370*5*574*482"/>
  <p:tag name="KSO_WM_BEAUTIFY_FLAG" val=""/>
</p:tagLst>
</file>

<file path=ppt/tags/tag21.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2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23.xml><?xml version="1.0" encoding="utf-8"?>
<p:tagLst xmlns:p="http://schemas.openxmlformats.org/presentationml/2006/main">
  <p:tag name="KSO_WM_UNIT_TABLE_BEAUTIFY" val="smartTable{4ed0c50b-f44d-4720-a220-d1807de73616}"/>
  <p:tag name="TABLE_ENDDRAG_ORIGIN_RECT" val="574*482"/>
  <p:tag name="TABLE_ENDDRAG_RECT" val="370*5*574*482"/>
  <p:tag name="KSO_WM_BEAUTIFY_FLAG" val=""/>
</p:tagLst>
</file>

<file path=ppt/tags/tag24.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2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26.xml><?xml version="1.0" encoding="utf-8"?>
<p:tagLst xmlns:p="http://schemas.openxmlformats.org/presentationml/2006/main">
  <p:tag name="KSO_WM_UNIT_TABLE_BEAUTIFY" val="smartTable{f6a44a2a-e7ed-4341-becf-3f00eabb0325}"/>
  <p:tag name="TABLE_ENDDRAG_ORIGIN_RECT" val="574*482"/>
  <p:tag name="TABLE_ENDDRAG_RECT" val="370*5*574*482"/>
  <p:tag name="KSO_WM_BEAUTIFY_FLAG" val=""/>
</p:tagLst>
</file>

<file path=ppt/tags/tag27.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2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29.xml><?xml version="1.0" encoding="utf-8"?>
<p:tagLst xmlns:p="http://schemas.openxmlformats.org/presentationml/2006/main">
  <p:tag name="KSO_WM_UNIT_TABLE_BEAUTIFY" val="smartTable{ff26b87e-33e8-40a7-8a16-50da1c869811}"/>
  <p:tag name="TABLE_ENDDRAG_ORIGIN_RECT" val="574*310"/>
  <p:tag name="TABLE_ENDDRAG_RECT" val="373*81*574*310"/>
  <p:tag name="KSO_WM_BEAUTIFY_FLAG" val=""/>
</p:tagLst>
</file>

<file path=ppt/tags/tag3.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7050_1*a*1"/>
  <p:tag name="KSO_WM_TEMPLATE_CATEGORY" val="diagram"/>
  <p:tag name="KSO_WM_TEMPLATE_INDEX" val="2021705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f4365f2790914a939acada6e6471ff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d6b9a4b34a014d75a9a0a81d1e3edcc7"/>
  <p:tag name="KSO_WM_UNIT_TEXT_FILL_FORE_SCHEMECOLOR_INDEX_BRIGHTNESS" val="0"/>
  <p:tag name="KSO_WM_UNIT_TEXT_FILL_FORE_SCHEMECOLOR_INDEX" val="13"/>
  <p:tag name="KSO_WM_UNIT_TEXT_FILL_TYPE" val="1"/>
  <p:tag name="KSO_WM_TEMPLATE_ASSEMBLE_XID" val="606570444054ed1e2fb814a6"/>
  <p:tag name="KSO_WM_TEMPLATE_ASSEMBLE_GROUPID" val="606570444054ed1e2fb814a6"/>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UNIT_TABLE_BEAUTIFY" val="smartTable{b2b9d812-9eb4-44de-bd7f-8740208a1121}"/>
  <p:tag name="TABLE_ENDDRAG_ORIGIN_RECT" val="560*417"/>
  <p:tag name="TABLE_ENDDRAG_RECT" val="372*66*560*417"/>
  <p:tag name="KSO_WM_BEAUTIFY_FLAG" val=""/>
</p:tagLst>
</file>

<file path=ppt/tags/tag37.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3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wm#"/>
  <p:tag name="KSO_WM_TEMPLATE_CATEGORY" val="diagram"/>
  <p:tag name="KSO_WM_TEMPLATE_INDEX" val="20217050"/>
  <p:tag name="KSO_WM_SLIDE_LAYOUT_INFO" val="{&quot;direction&quot;:1,&quot;id&quot;:&quot;2021-04-01T16:15:46&quot;,&quot;maxSize&quot;:{&quot;size1&quot;:63.69967177708944},&quot;minSize&quot;:{&quot;size1&quot;:43.799671777089436},&quot;normalSize&quot;:{&quot;size1&quot;:57.91842177708945},&quot;subLayout&quot;:[{&quot;id&quot;:&quot;2021-04-01T16:15:46&quot;,&quot;maxSize&quot;:{&quot;size1&quot;:55.405540398315146},&quot;minSize&quot;:{&quot;size1&quot;:19.80554039831515},&quot;normalSize&quot;:{&quot;size1&quot;:21.705540398315144},&quot;subLayout&quot;:[{&quot;id&quot;:&quot;2021-04-01T16:15:46&quot;,&quot;margin&quot;:{&quot;bottom&quot;:0.02600000612437725,&quot;left&quot;:2.5399999618530273,&quot;right&quot;:1.6670000553131104,&quot;top&quot;:1.6929999589920044},&quot;type&quot;:0},{&quot;id&quot;:&quot;2021-04-01T16:15:46&quot;,&quot;margin&quot;:{&quot;bottom&quot;:1.6929999589920044,&quot;left&quot;:2.5399999618530273,&quot;right&quot;:1.6670000553131104,&quot;top&quot;:0.8199999928474426},&quot;type&quot;:0}],&quot;type&quot;:0},{&quot;id&quot;:&quot;2021-04-01T16:15:46&quot;,&quot;margin&quot;:{&quot;bottom&quot;:1.6929999589920044,&quot;left&quot;:0.02600000612437725,&quot;right&quot;:1.6929999589920044,&quot;top&quot;:1.6929999589920044},&quot;type&quot;:0}],&quot;type&quot;:0}"/>
  <p:tag name="KSO_WM_SLIDE_ID" val="diagram20217050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e54998712faa657a885"/>
  <p:tag name="KSO_WM_CHIP_FILLPROP" val="[[{&quot;text_align&quot;:&quot;cm&quot;,&quot;text_direction&quot;:&quot;horizontal&quot;,&quot;support_features&quot;:[&quot;creativepic&quot;],&quot;support_big_font&quot;:false,&quot;picture_toward&quot;:1,&quot;picture_dockside&quot;:[],&quot;fill_id&quot;:&quot;ea24516ef22941bda3c0fadbdb233f5f&quot;,&quot;fill_align&quot;:&quot;cm&quot;,&quot;chip_types&quot;:[&quot;picture&quot;]},{&quot;text_align&quot;:&quot;lb&quot;,&quot;text_direction&quot;:&quot;horizontal&quot;,&quot;support_big_font&quot;:false,&quot;picture_toward&quot;:0,&quot;picture_dockside&quot;:[],&quot;fill_id&quot;:&quot;e64d6b39dbcb4f5e8b45c2814b499727&quot;,&quot;fill_align&quot;:&quot;lb&quot;,&quot;chip_types&quot;:[&quot;text&quot;,&quot;header&quot;]},{&quot;text_align&quot;:&quot;lt&quot;,&quot;text_direction&quot;:&quot;horizontal&quot;,&quot;support_big_font&quot;:false,&quot;picture_toward&quot;:0,&quot;picture_dockside&quot;:[],&quot;fill_id&quot;:&quot;4cac0ce68cb84566b51d233488c6b209&quot;,&quot;fill_align&quot;:&quot;lt&quot;,&quot;chip_types&quot;:[&quot;text&quot;]}]]"/>
  <p:tag name="KSO_WM_CHIP_DECFILLPROP" val="[]"/>
  <p:tag name="KSO_WM_SLIDE_RATIO" val="1.777778"/>
  <p:tag name="KSO_WM_SLIDE_TYPE" val="text"/>
  <p:tag name="KSO_WM_SLIDE_SIZE" val="816*348"/>
  <p:tag name="KSO_WM_SLIDE_POSITION" val="72*95"/>
  <p:tag name="KSO_WM_CHIP_GROUPID" val="5facfe54998712faa657a884"/>
  <p:tag name="KSO_WM_SLIDE_BK_DARK_LIGHT" val="2"/>
  <p:tag name="KSO_WM_SLIDE_BACKGROUND_TYPE" val="general"/>
  <p:tag name="KSO_WM_SLIDE_SUPPORT_FEATURE_TYPE" val="8"/>
  <p:tag name="KSO_WM_SLIDE_SUBTYPE" val="picTxt"/>
  <p:tag name="KSO_WM_TEMPLATE_ASSEMBLE_XID" val="606570444054ed1e2fb814a6"/>
  <p:tag name="KSO_WM_TEMPLATE_ASSEMBLE_GROUPID" val="606570444054ed1e2fb814a6"/>
</p:tagLst>
</file>

<file path=ppt/tags/tag40.xml><?xml version="1.0" encoding="utf-8"?>
<p:tagLst xmlns:p="http://schemas.openxmlformats.org/presentationml/2006/main">
  <p:tag name="KSO_WM_UNIT_TABLE_BEAUTIFY" val="smartTable{92e68436-6614-4add-9c28-7940199216ac}"/>
  <p:tag name="TABLE_ENDDRAG_ORIGIN_RECT" val="533*397"/>
  <p:tag name="TABLE_ENDDRAG_RECT" val="395*77*533*397"/>
  <p:tag name="KSO_WM_BEAUTIFY_FLAG" val=""/>
</p:tagLst>
</file>

<file path=ppt/tags/tag41.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4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UNIT_TABLE_BEAUTIFY" val="smartTable{f8342a2b-613c-4fa7-9dae-e0c1b0a97998}"/>
  <p:tag name="TABLE_ENDDRAG_ORIGIN_RECT" val="581*393"/>
  <p:tag name="TABLE_ENDDRAG_RECT" val="359*99*581*393"/>
  <p:tag name="KSO_WM_BEAUTIFY_FLAG" val=""/>
</p:tagLst>
</file>

<file path=ppt/tags/tag45.xml><?xml version="1.0" encoding="utf-8"?>
<p:tagLst xmlns:p="http://schemas.openxmlformats.org/presentationml/2006/main">
  <p:tag name="KSO_WM_UNIT_PLACING_PICTURE_USER_VIEWPORT" val="{&quot;height&quot;:2948.35905511811,&quot;width&quot;:6387.710236220472}"/>
  <p:tag name="KSO_WM_BEAUTIFY_FLAG" val=""/>
</p:tagLst>
</file>

<file path=ppt/tags/tag46.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47.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48.xml><?xml version="1.0" encoding="utf-8"?>
<p:tagLst xmlns:p="http://schemas.openxmlformats.org/presentationml/2006/main">
  <p:tag name="KSO_WM_UNIT_TABLE_BEAUTIFY" val="smartTable{8ea3f85b-b18e-4efa-838e-732ae7e1bc0f}"/>
  <p:tag name="TABLE_ENDDRAG_ORIGIN_RECT" val="581*318"/>
  <p:tag name="TABLE_ENDDRAG_RECT" val="359*99*581*318"/>
  <p:tag name="KSO_WM_BEAUTIFY_FLAG" val=""/>
</p:tagLst>
</file>

<file path=ppt/tags/tag49.xml><?xml version="1.0" encoding="utf-8"?>
<p:tagLst xmlns:p="http://schemas.openxmlformats.org/presentationml/2006/main">
  <p:tag name="KSO_WM_UNIT_PLACING_PICTURE_USER_VIEWPORT" val="{&quot;height&quot;:3768.8015748031494,&quot;width&quot;:6544.311811023622}"/>
  <p:tag name="KSO_WM_BEAUTIFY_FLAG" val=""/>
</p:tagLst>
</file>

<file path=ppt/tags/tag5.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7050_1*a*1"/>
  <p:tag name="KSO_WM_TEMPLATE_CATEGORY" val="diagram"/>
  <p:tag name="KSO_WM_TEMPLATE_INDEX" val="2021705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f4365f2790914a939acada6e6471ff3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d6b9a4b34a014d75a9a0a81d1e3edcc7"/>
  <p:tag name="KSO_WM_UNIT_TEXT_FILL_FORE_SCHEMECOLOR_INDEX_BRIGHTNESS" val="0"/>
  <p:tag name="KSO_WM_UNIT_TEXT_FILL_FORE_SCHEMECOLOR_INDEX" val="13"/>
  <p:tag name="KSO_WM_UNIT_TEXT_FILL_TYPE" val="1"/>
  <p:tag name="KSO_WM_TEMPLATE_ASSEMBLE_XID" val="606570444054ed1e2fb814a6"/>
  <p:tag name="KSO_WM_TEMPLATE_ASSEMBLE_GROUPID" val="606570444054ed1e2fb814a6"/>
</p:tagLst>
</file>

<file path=ppt/tags/tag50.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5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52.xml><?xml version="1.0" encoding="utf-8"?>
<p:tagLst xmlns:p="http://schemas.openxmlformats.org/presentationml/2006/main">
  <p:tag name="KSO_WM_UNIT_TABLE_BEAUTIFY" val="smartTable{48454561-23de-40fb-bad3-7d496007d18e}"/>
  <p:tag name="TABLE_ENDDRAG_ORIGIN_RECT" val="581*318"/>
  <p:tag name="TABLE_ENDDRAG_RECT" val="359*99*581*318"/>
  <p:tag name="KSO_WM_BEAUTIFY_FLAG" val=""/>
</p:tagLst>
</file>

<file path=ppt/tags/tag53.xml><?xml version="1.0" encoding="utf-8"?>
<p:tagLst xmlns:p="http://schemas.openxmlformats.org/presentationml/2006/main">
  <p:tag name="KSO_WM_UNIT_PLACING_PICTURE_USER_VIEWPORT" val="{&quot;height&quot;:3768.8015748031494,&quot;width&quot;:6544.311811023622}"/>
  <p:tag name="KSO_WM_BEAUTIFY_FLAG" val=""/>
</p:tagLst>
</file>

<file path=ppt/tags/tag54.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5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56.xml><?xml version="1.0" encoding="utf-8"?>
<p:tagLst xmlns:p="http://schemas.openxmlformats.org/presentationml/2006/main">
  <p:tag name="KSO_WM_UNIT_TABLE_BEAUTIFY" val="smartTable{5f7ba17d-0d5a-4de5-87ef-1c6ec3ca583c}"/>
  <p:tag name="TABLE_ENDDRAG_ORIGIN_RECT" val="581*318"/>
  <p:tag name="TABLE_ENDDRAG_RECT" val="359*99*581*318"/>
  <p:tag name="KSO_WM_BEAUTIFY_FLAG" val=""/>
</p:tagLst>
</file>

<file path=ppt/tags/tag57.xml><?xml version="1.0" encoding="utf-8"?>
<p:tagLst xmlns:p="http://schemas.openxmlformats.org/presentationml/2006/main">
  <p:tag name="KSO_WM_UNIT_PLACING_PICTURE_USER_VIEWPORT" val="{&quot;height&quot;:3768.8015748031494,&quot;width&quot;:6544.311811023622}"/>
  <p:tag name="KSO_WM_BEAUTIFY_FLAG" val=""/>
</p:tagLst>
</file>

<file path=ppt/tags/tag58.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wm#"/>
  <p:tag name="KSO_WM_TEMPLATE_CATEGORY" val="diagram"/>
  <p:tag name="KSO_WM_TEMPLATE_INDEX" val="20217050"/>
  <p:tag name="KSO_WM_SLIDE_LAYOUT_INFO" val="{&quot;direction&quot;:1,&quot;id&quot;:&quot;2021-04-01T16:15:46&quot;,&quot;maxSize&quot;:{&quot;size1&quot;:63.69967177708944},&quot;minSize&quot;:{&quot;size1&quot;:43.799671777089436},&quot;normalSize&quot;:{&quot;size1&quot;:57.91842177708945},&quot;subLayout&quot;:[{&quot;id&quot;:&quot;2021-04-01T16:15:46&quot;,&quot;maxSize&quot;:{&quot;size1&quot;:55.405540398315146},&quot;minSize&quot;:{&quot;size1&quot;:19.80554039831515},&quot;normalSize&quot;:{&quot;size1&quot;:21.705540398315144},&quot;subLayout&quot;:[{&quot;id&quot;:&quot;2021-04-01T16:15:46&quot;,&quot;margin&quot;:{&quot;bottom&quot;:0.02600000612437725,&quot;left&quot;:2.5399999618530273,&quot;right&quot;:1.6670000553131104,&quot;top&quot;:1.6929999589920044},&quot;type&quot;:0},{&quot;id&quot;:&quot;2021-04-01T16:15:46&quot;,&quot;margin&quot;:{&quot;bottom&quot;:1.6929999589920044,&quot;left&quot;:2.5399999618530273,&quot;right&quot;:1.6670000553131104,&quot;top&quot;:0.8199999928474426},&quot;type&quot;:0}],&quot;type&quot;:0},{&quot;id&quot;:&quot;2021-04-01T16:15:46&quot;,&quot;margin&quot;:{&quot;bottom&quot;:1.6929999589920044,&quot;left&quot;:0.02600000612437725,&quot;right&quot;:1.6929999589920044,&quot;top&quot;:1.6929999589920044},&quot;type&quot;:0}],&quot;type&quot;:0}"/>
  <p:tag name="KSO_WM_SLIDE_ID" val="diagram20217050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e54998712faa657a885"/>
  <p:tag name="KSO_WM_CHIP_FILLPROP" val="[[{&quot;text_align&quot;:&quot;cm&quot;,&quot;text_direction&quot;:&quot;horizontal&quot;,&quot;support_features&quot;:[&quot;creativepic&quot;],&quot;support_big_font&quot;:false,&quot;picture_toward&quot;:1,&quot;picture_dockside&quot;:[],&quot;fill_id&quot;:&quot;ea24516ef22941bda3c0fadbdb233f5f&quot;,&quot;fill_align&quot;:&quot;cm&quot;,&quot;chip_types&quot;:[&quot;picture&quot;]},{&quot;text_align&quot;:&quot;lb&quot;,&quot;text_direction&quot;:&quot;horizontal&quot;,&quot;support_big_font&quot;:false,&quot;picture_toward&quot;:0,&quot;picture_dockside&quot;:[],&quot;fill_id&quot;:&quot;e64d6b39dbcb4f5e8b45c2814b499727&quot;,&quot;fill_align&quot;:&quot;lb&quot;,&quot;chip_types&quot;:[&quot;text&quot;,&quot;header&quot;]},{&quot;text_align&quot;:&quot;lt&quot;,&quot;text_direction&quot;:&quot;horizontal&quot;,&quot;support_big_font&quot;:false,&quot;picture_toward&quot;:0,&quot;picture_dockside&quot;:[],&quot;fill_id&quot;:&quot;4cac0ce68cb84566b51d233488c6b209&quot;,&quot;fill_align&quot;:&quot;lt&quot;,&quot;chip_types&quot;:[&quot;text&quot;]}]]"/>
  <p:tag name="KSO_WM_CHIP_DECFILLPROP" val="[]"/>
  <p:tag name="KSO_WM_SLIDE_RATIO" val="1.777778"/>
  <p:tag name="KSO_WM_SLIDE_TYPE" val="text"/>
  <p:tag name="KSO_WM_SLIDE_SIZE" val="816*348"/>
  <p:tag name="KSO_WM_SLIDE_POSITION" val="72*95"/>
  <p:tag name="KSO_WM_CHIP_GROUPID" val="5facfe54998712faa657a884"/>
  <p:tag name="KSO_WM_SLIDE_BK_DARK_LIGHT" val="2"/>
  <p:tag name="KSO_WM_SLIDE_BACKGROUND_TYPE" val="general"/>
  <p:tag name="KSO_WM_SLIDE_SUPPORT_FEATURE_TYPE" val="8"/>
  <p:tag name="KSO_WM_SLIDE_SUBTYPE" val="picTxt"/>
  <p:tag name="KSO_WM_TEMPLATE_ASSEMBLE_XID" val="606570444054ed1e2fb814a6"/>
  <p:tag name="KSO_WM_TEMPLATE_ASSEMBLE_GROUPID" val="606570444054ed1e2fb814a6"/>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62.xml><?xml version="1.0" encoding="utf-8"?>
<p:tagLst xmlns:p="http://schemas.openxmlformats.org/presentationml/2006/main">
  <p:tag name="KSO_WM_UNIT_TABLE_BEAUTIFY" val="smartTable{8da297e8-d011-4d7f-8c1a-d66b1511dcc4}"/>
  <p:tag name="TABLE_ENDDRAG_ORIGIN_RECT" val="640*497"/>
  <p:tag name="TABLE_ENDDRAG_RECT" val="307*71*640*497"/>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6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66.xml><?xml version="1.0" encoding="utf-8"?>
<p:tagLst xmlns:p="http://schemas.openxmlformats.org/presentationml/2006/main">
  <p:tag name="KSO_WM_UNIT_TABLE_BEAUTIFY" val="smartTable{1d012c2a-1dfc-4c9c-9e22-2b845700a29f}"/>
  <p:tag name="TABLE_ENDDRAG_ORIGIN_RECT" val="609*284"/>
  <p:tag name="TABLE_ENDDRAG_RECT" val="338*82*609*284"/>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6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TABLE_BEAUTIFY" val="smartTable{8bffa9fb-44d0-45c3-84d5-a09734c30592}"/>
  <p:tag name="TABLE_ENDDRAG_ORIGIN_RECT" val="631*441"/>
  <p:tag name="TABLE_ENDDRAG_RECT" val="316*84*631*441"/>
  <p:tag name="KSO_WM_BEAUTIFY_FLAG" val=""/>
</p:tagLst>
</file>

<file path=ppt/tags/tag71.xml><?xml version="1.0" encoding="utf-8"?>
<p:tagLst xmlns:p="http://schemas.openxmlformats.org/presentationml/2006/main">
  <p:tag name="KSO_WM_UNIT_PLACING_PICTURE_USER_VIEWPORT" val="{&quot;height&quot;:3768.8015748031494,&quot;width&quot;:6544.311811023622}"/>
  <p:tag name="KSO_WM_BEAUTIFY_FLAG" val=""/>
</p:tagLst>
</file>

<file path=ppt/tags/tag72.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7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74.xml><?xml version="1.0" encoding="utf-8"?>
<p:tagLst xmlns:p="http://schemas.openxmlformats.org/presentationml/2006/main">
  <p:tag name="KSO_WM_UNIT_TABLE_BEAUTIFY" val="smartTable{736d17a9-f5f2-4a1c-b80e-ff7f3714679d}"/>
  <p:tag name="TABLE_ENDDRAG_ORIGIN_RECT" val="638*436"/>
  <p:tag name="TABLE_ENDDRAG_RECT" val="309*85*638*436"/>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UNIT_PLACING_PICTURE_USER_VIEWPORT" val="{&quot;height&quot;:3768.8015748031494,&quot;width&quot;:6544.311811023622}"/>
  <p:tag name="KSO_WM_BEAUTIFY_FLAG" val=""/>
</p:tagLst>
</file>

<file path=ppt/tags/tag77.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7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80.xml><?xml version="1.0" encoding="utf-8"?>
<p:tagLst xmlns:p="http://schemas.openxmlformats.org/presentationml/2006/main">
  <p:tag name="KSO_WM_UNIT_TABLE_BEAUTIFY" val="smartTable{064fad24-2e48-421a-8b2f-cf11c525cf16}"/>
  <p:tag name="TABLE_ENDDRAG_ORIGIN_RECT" val="415*393"/>
  <p:tag name="TABLE_ENDDRAG_RECT" val="302*4*415*393"/>
  <p:tag name="KSO_WM_BEAUTIFY_FLAG" val=""/>
</p:tagLst>
</file>

<file path=ppt/tags/tag81.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82.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TABLE_BEAUTIFY" val="smartTable{4436e35e-9f32-4e28-a0b2-e46a1782eb97}"/>
  <p:tag name="TABLE_ENDDRAG_ORIGIN_RECT" val="591*416"/>
  <p:tag name="TABLE_ENDDRAG_RECT" val="351*83*591*416"/>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UNIT_TABLE_BEAUTIFY" val="smartTable{66ebf249-cced-43ef-bd39-f6a2e1abba96}"/>
  <p:tag name="TABLE_ENDDRAG_ORIGIN_RECT" val="630*434"/>
  <p:tag name="TABLE_ENDDRAG_RECT" val="305*71*630*434"/>
  <p:tag name="KSO_WM_BEAUTIFY_FLAG" val=""/>
</p:tagLst>
</file>

<file path=ppt/tags/tag92.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93.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94.xml><?xml version="1.0" encoding="utf-8"?>
<p:tagLst xmlns:p="http://schemas.openxmlformats.org/presentationml/2006/main">
  <p:tag name="KSO_WM_UNIT_TABLE_BEAUTIFY" val="smartTable{daab94e1-54b3-4a42-9323-c4cbaae99d7c}"/>
  <p:tag name="TABLE_ENDDRAG_ORIGIN_RECT" val="664*420"/>
  <p:tag name="TABLE_ENDDRAG_RECT" val="272*89*664*420"/>
  <p:tag name="KSO_WM_BEAUTIFY_FLAG" val=""/>
</p:tagLst>
</file>

<file path=ppt/tags/tag95.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96.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ags/tag97.xml><?xml version="1.0" encoding="utf-8"?>
<p:tagLst xmlns:p="http://schemas.openxmlformats.org/presentationml/2006/main">
  <p:tag name="KSO_WM_UNIT_TABLE_BEAUTIFY" val="smartTable{c550678f-a915-4dc4-b3fb-41de4de435eb}"/>
  <p:tag name="TABLE_ENDDRAG_ORIGIN_RECT" val="668*488"/>
  <p:tag name="TABLE_ENDDRAG_RECT" val="267*81*668*488"/>
  <p:tag name="KSO_WM_BEAUTIFY_FLAG" val=""/>
</p:tagLst>
</file>

<file path=ppt/tags/tag98.xml><?xml version="1.0" encoding="utf-8"?>
<p:tagLst xmlns:p="http://schemas.openxmlformats.org/presentationml/2006/main">
  <p:tag name="KSO_WM_BEAUTIFY_FLAG" val="#wm#"/>
  <p:tag name="KSO_WM_TEMPLATE_CATEGORY" val="diagram"/>
  <p:tag name="KSO_WM_TEMPLATE_INDEX" val="2022965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LAYOUT_INFO" val="{&quot;backgroundInfo&quot;:[{&quot;bottom&quot;:0,&quot;bottomAbs&quot;:false,&quot;left&quot;:0,&quot;leftAbs&quot;:false,&quot;right&quot;:0,&quot;rightAbs&quot;:false,&quot;top&quot;:0,&quot;topAbs&quot;:false,&quot;type&quot;:&quot;general&quot;}],&quot;id&quot;:&quot;2022-12-15T17:38:14&quot;,&quot;maxSize&quot;:{&quot;size1&quot;:31.1},&quot;minSize&quot;:{&quot;size1&quot;:17.8},&quot;normalSize&quot;:{&quot;size1&quot;:23.633333333333333},&quot;subLayout&quot;:[{&quot;id&quot;:&quot;2022-12-15T17:38:14&quot;,&quot;margin&quot;:{&quot;bottom&quot;:0,&quot;left&quot;:1.6929999589920044,&quot;right&quot;:1.6929999589920044,&quot;top&quot;:1.6929999589920044},&quot;type&quot;:0},{&quot;id&quot;:&quot;2022-12-15T17:38:14&quot;,&quot;margin&quot;:{&quot;bottom&quot;:0.847000002861023,&quot;left&quot;:0.847000002861023,&quot;right&quot;:0.847000002861023,&quot;top&quot;:0.847000002861023},&quot;type&quot;:0}],&quot;type&quot;:0}"/>
  <p:tag name="KSO_WM_SLIDE_BACKGROUND" val="[&quot;general&quot;]"/>
  <p:tag name="KSO_WM_SLIDE_RATIO" val="1.777778"/>
  <p:tag name="KSO_WM_SLIDE_CAN_ADD_NAVIGATION" val="1"/>
  <p:tag name="KSO_WM_SLIDE_ID" val="diagram2022965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396"/>
  <p:tag name="KSO_WM_SLIDE_POSITION" val="48*48"/>
  <p:tag name="KSO_WM_TAG_VERSION" val="1.0"/>
  <p:tag name="KSO_WM_SLIDE_LAYOUT" val="a_d"/>
  <p:tag name="KSO_WM_SLIDE_LAYOUT_CNT" val="1_1"/>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t&quot;,&quot;text_direction&quot;:&quot;horizontal&quot;,&quot;support_big_font&quot;:false,&quot;picture_toward&quot;:0,&quot;picture_dockside&quot;:[],&quot;fill_id&quot;:&quot;736496b0653343f1bfd4c6dc9c47e1b4&quot;,&quot;fill_align&quot;:&quot;lt&quot;,&quot;chip_types&quot;:[&quot;text&quot;]}],[{&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fbc1d1c81b9c4bca8f09873cfc4ac6db&quot;,&quot;fill_align&quot;:&quot;cm&quot;,&quot;chip_types&quot;:[&quot;text&quot;,&quot;header&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text_align&quot;:&quot;c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picture&quot;]}],[{&quot;text_align&quot;:&quot;lm&quot;,&quot;text_direction&quot;:&quot;horizontal&quot;,&quot;support_big_font&quot;:false,&quot;picture_toward&quot;:0,&quot;picture_dockside&quot;:[],&quot;fill_id&quot;:&quot;fbc1d1c81b9c4bca8f09873cfc4ac6db&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736496b0653343f1bfd4c6dc9c47e1b4&quot;,&quot;fill_align&quot;:&quot;cm&quot;,&quot;chip_types&quot;:[&quot;diagram&quot;,&quot;text&quot;,&quot;picture&quot;,&quot;chart&quot;,&quot;table&quot;,&quot;video&quot;]}]]"/>
  <p:tag name="KSO_WM_CHIP_GROUPID" val="5f5ee1ca4d6848d78f644aec"/>
  <p:tag name="KSO_WM_CHIP_XID" val="5f696419553136823a5e6172"/>
  <p:tag name="FIXED_XID_TMP" val="5f5ee1ca4d6848d78f644aec"/>
  <p:tag name="KSO_WM_CHIP_DECFILLPROP" val="[]"/>
  <p:tag name="KSO_WM_SLIDE_BK_DARK_LIGHT" val="2"/>
  <p:tag name="KSO_WM_SLIDE_BACKGROUND_TYPE" val="general"/>
  <p:tag name="KSO_WM_SLIDE_SUPPORT_FEATURE_TYPE" val="3"/>
  <p:tag name="KSO_WM_TEMPLATE_ASSEMBLE_XID" val="639aeb060c9383becde692eb"/>
  <p:tag name="KSO_WM_TEMPLATE_ASSEMBLE_GROUPID" val="639aeb060c9383becde692eb"/>
</p:tagLst>
</file>

<file path=ppt/tags/tag9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29659_1*a*1"/>
  <p:tag name="KSO_WM_TEMPLATE_CATEGORY" val="diagram"/>
  <p:tag name="KSO_WM_TEMPLATE_INDEX" val="2022965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141ff84feda4e1b8c93024c49d83b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f838c81d35e8409fa7d112c8e6498224"/>
  <p:tag name="KSO_WM_UNIT_TEXT_FILL_FORE_SCHEMECOLOR_INDEX_BRIGHTNESS" val="0"/>
  <p:tag name="KSO_WM_UNIT_TEXT_FILL_FORE_SCHEMECOLOR_INDEX" val="13"/>
  <p:tag name="KSO_WM_UNIT_TEXT_FILL_TYPE" val="1"/>
  <p:tag name="KSO_WM_TEMPLATE_ASSEMBLE_XID" val="639aeb060c9383becde692eb"/>
  <p:tag name="KSO_WM_TEMPLATE_ASSEMBLE_GROUPID" val="639aeb060c9383becde692eb"/>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2lchssg">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43681</Words>
  <Application>WPS 演示</Application>
  <PresentationFormat>自定义</PresentationFormat>
  <Paragraphs>1735</Paragraphs>
  <Slides>44</Slides>
  <Notes>34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44</vt:i4>
      </vt:variant>
    </vt:vector>
  </HeadingPairs>
  <TitlesOfParts>
    <vt:vector size="61" baseType="lpstr">
      <vt:lpstr>Arial</vt:lpstr>
      <vt:lpstr>宋体</vt:lpstr>
      <vt:lpstr>Wingdings</vt:lpstr>
      <vt:lpstr>Arial</vt:lpstr>
      <vt:lpstr>微软雅黑</vt:lpstr>
      <vt:lpstr>迷你简粗倩</vt:lpstr>
      <vt:lpstr>Segoe Print</vt:lpstr>
      <vt:lpstr>华文中宋</vt:lpstr>
      <vt:lpstr>Agency FB</vt:lpstr>
      <vt:lpstr>Calibri</vt:lpstr>
      <vt:lpstr>Arial Unicode MS</vt:lpstr>
      <vt:lpstr>等线</vt:lpstr>
      <vt:lpstr>Wingdings</vt:lpstr>
      <vt:lpstr>楷体</vt:lpstr>
      <vt:lpstr>经典舒同体简</vt:lpstr>
      <vt:lpstr>微软简行楷</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高端稳重商务报告销售述职报告PPT模板</dc:title>
  <dc:creator>Miffy Chan</dc:creator>
  <cp:lastModifiedBy>（东莞）熊宝银</cp:lastModifiedBy>
  <cp:revision>981</cp:revision>
  <dcterms:created xsi:type="dcterms:W3CDTF">2018-06-26T02:40:00Z</dcterms:created>
  <dcterms:modified xsi:type="dcterms:W3CDTF">2024-03-01T05:40:48Z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8311D1DE11614071AFE52B312B5E1D4D_13</vt:lpwstr>
  </property>
  <property fmtid="{D5CDD505-2E9C-101B-9397-08002B2CF9AE}" pid="3" name="KSOProductBuildVer">
    <vt:lpwstr>2052-12.1.0.16388</vt:lpwstr>
  </property>
</Properties>
</file>