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7" r:id="rId3"/>
    <p:sldId id="1597" r:id="rId5"/>
    <p:sldId id="1711" r:id="rId6"/>
    <p:sldId id="1712" r:id="rId7"/>
    <p:sldId id="1745" r:id="rId8"/>
    <p:sldId id="1744" r:id="rId9"/>
    <p:sldId id="1746" r:id="rId10"/>
    <p:sldId id="1599" r:id="rId11"/>
    <p:sldId id="1747" r:id="rId12"/>
    <p:sldId id="1628" r:id="rId13"/>
    <p:sldId id="1629" r:id="rId14"/>
    <p:sldId id="1788" r:id="rId15"/>
    <p:sldId id="1630" r:id="rId16"/>
    <p:sldId id="1789" r:id="rId17"/>
    <p:sldId id="1790" r:id="rId18"/>
    <p:sldId id="1748" r:id="rId19"/>
    <p:sldId id="1631" r:id="rId20"/>
    <p:sldId id="1791" r:id="rId21"/>
    <p:sldId id="1632" r:id="rId22"/>
    <p:sldId id="1756" r:id="rId23"/>
    <p:sldId id="1633" r:id="rId24"/>
    <p:sldId id="1816" r:id="rId25"/>
    <p:sldId id="1817" r:id="rId26"/>
    <p:sldId id="1818" r:id="rId27"/>
    <p:sldId id="1819" r:id="rId28"/>
    <p:sldId id="1820" r:id="rId29"/>
    <p:sldId id="1821" r:id="rId30"/>
    <p:sldId id="269"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 Miffy" initials="CM" lastIdx="2" clrIdx="0"/>
  <p:cmAuthor id="2" name="ghjy" initials="g" lastIdx="4" clrIdx="1"/>
  <p:cmAuthor id="3" name="wang yihong" initials="wy"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AA8C"/>
    <a:srgbClr val="5D708A"/>
    <a:srgbClr val="FBCEAC"/>
    <a:srgbClr val="394454"/>
    <a:srgbClr val="F08519"/>
    <a:srgbClr val="05CDF6"/>
    <a:srgbClr val="01DDB6"/>
    <a:srgbClr val="EFEFE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2"/>
    <p:restoredTop sz="95322" autoAdjust="0"/>
  </p:normalViewPr>
  <p:slideViewPr>
    <p:cSldViewPr snapToGrid="0" snapToObjects="1" showGuides="1">
      <p:cViewPr>
        <p:scale>
          <a:sx n="110" d="100"/>
          <a:sy n="110" d="100"/>
        </p:scale>
        <p:origin x="-714" y="-48"/>
      </p:cViewPr>
      <p:guideLst>
        <p:guide orient="horz" pos="2075"/>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99.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8F500-3ECF-441C-98A1-2C07793E5C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A8D43-DC74-4C90-A497-0FAFBE7BF7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923A8D43-DC74-4C90-A497-0FAFBE7BF7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3A8D43-DC74-4C90-A497-0FAFBE7BF74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3A8D43-DC74-4C90-A497-0FAFBE7BF74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感谢各位的聆听</a:t>
            </a:r>
            <a:endParaRPr lang="zh-CN" altLang="en-US"/>
          </a:p>
        </p:txBody>
      </p:sp>
      <p:sp>
        <p:nvSpPr>
          <p:cNvPr id="4" name="灯片编号占位符 3"/>
          <p:cNvSpPr>
            <a:spLocks noGrp="1"/>
          </p:cNvSpPr>
          <p:nvPr>
            <p:ph type="sldNum" sz="quarter" idx="10"/>
          </p:nvPr>
        </p:nvSpPr>
        <p:spPr/>
        <p:txBody>
          <a:bodyPr/>
          <a:lstStyle/>
          <a:p>
            <a:fld id="{923A8D43-DC74-4C90-A497-0FAFBE7BF7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3A8D43-DC74-4C90-A497-0FAFBE7BF74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3A8D43-DC74-4C90-A497-0FAFBE7BF74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a:p>
        </p:txBody>
      </p:sp>
      <p:sp>
        <p:nvSpPr>
          <p:cNvPr id="4" name="灯片编号占位符 3"/>
          <p:cNvSpPr>
            <a:spLocks noGrp="1"/>
          </p:cNvSpPr>
          <p:nvPr>
            <p:ph type="sldNum" sz="quarter" idx="5"/>
          </p:nvPr>
        </p:nvSpPr>
        <p:spPr/>
        <p:txBody>
          <a:bodyPr/>
          <a:lstStyle/>
          <a:p>
            <a:fld id="{EF7D8AD0-1C8B-4668-895D-9EEDB6A2BA2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3A8D43-DC74-4C90-A497-0FAFBE7BF74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12"/>
          <p:cNvSpPr/>
          <p:nvPr userDrawn="1"/>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259308" y="272955"/>
            <a:ext cx="687809" cy="354842"/>
            <a:chOff x="955343" y="1201002"/>
            <a:chExt cx="3862317" cy="1992574"/>
          </a:xfrm>
          <a:effectLst>
            <a:outerShdw blurRad="50800" dist="76200" dir="5400000" algn="t" rotWithShape="0">
              <a:prstClr val="black">
                <a:alpha val="22000"/>
              </a:prstClr>
            </a:outerShdw>
          </a:effectLst>
        </p:grpSpPr>
        <p:sp>
          <p:nvSpPr>
            <p:cNvPr id="9" name="矩形 8"/>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三角形 9"/>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flipV="1">
              <a:off x="955343" y="2580477"/>
              <a:ext cx="3862317" cy="421536"/>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2" name="图片 1" descr="C:\Users\Administrator\Desktop\亿鑫丰LOGO6.png亿鑫丰LOGO6"/>
          <p:cNvPicPr>
            <a:picLocks noChangeAspect="1"/>
          </p:cNvPicPr>
          <p:nvPr userDrawn="1"/>
        </p:nvPicPr>
        <p:blipFill>
          <a:blip r:embed="rId2"/>
          <a:srcRect/>
          <a:stretch>
            <a:fillRect/>
          </a:stretch>
        </p:blipFill>
        <p:spPr>
          <a:xfrm>
            <a:off x="10571908" y="253373"/>
            <a:ext cx="1360784" cy="320816"/>
          </a:xfrm>
          <a:prstGeom prst="rect">
            <a:avLst/>
          </a:prstGeom>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7" name="组 7"/>
          <p:cNvGrpSpPr/>
          <p:nvPr userDrawn="1"/>
        </p:nvGrpSpPr>
        <p:grpSpPr>
          <a:xfrm>
            <a:off x="259308" y="272955"/>
            <a:ext cx="687809" cy="354842"/>
            <a:chOff x="955343" y="1201002"/>
            <a:chExt cx="3862317" cy="1992574"/>
          </a:xfrm>
          <a:effectLst>
            <a:outerShdw blurRad="50800" dist="76200" dir="5400000" algn="t" rotWithShape="0">
              <a:prstClr val="black">
                <a:alpha val="22000"/>
              </a:prstClr>
            </a:outerShdw>
          </a:effectLst>
        </p:grpSpPr>
        <p:sp>
          <p:nvSpPr>
            <p:cNvPr id="8" name="矩形 7"/>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三角形 9"/>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flipV="1">
              <a:off x="955343" y="2580477"/>
              <a:ext cx="3862317" cy="421536"/>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11" name="图片 10" descr="C:\Users\Administrator\Desktop\亿鑫丰LOGO6.png亿鑫丰LOGO6"/>
          <p:cNvPicPr>
            <a:picLocks noChangeAspect="1"/>
          </p:cNvPicPr>
          <p:nvPr userDrawn="1"/>
        </p:nvPicPr>
        <p:blipFill>
          <a:blip r:embed="rId2"/>
          <a:srcRect/>
          <a:stretch>
            <a:fillRect/>
          </a:stretch>
        </p:blipFill>
        <p:spPr>
          <a:xfrm>
            <a:off x="10571908" y="253373"/>
            <a:ext cx="1360784" cy="320816"/>
          </a:xfrm>
          <a:prstGeom prst="rect">
            <a:avLst/>
          </a:prstGeom>
        </p:spPr>
      </p:pic>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7" name="矩形 12"/>
          <p:cNvSpPr/>
          <p:nvPr userDrawn="1"/>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F08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259308" y="272955"/>
            <a:ext cx="687809" cy="354842"/>
            <a:chOff x="955343" y="1201002"/>
            <a:chExt cx="3862317" cy="1992574"/>
          </a:xfrm>
          <a:effectLst>
            <a:outerShdw blurRad="50800" dist="76200" dir="5400000" algn="t" rotWithShape="0">
              <a:prstClr val="black">
                <a:alpha val="22000"/>
              </a:prstClr>
            </a:outerShdw>
          </a:effectLst>
        </p:grpSpPr>
        <p:sp>
          <p:nvSpPr>
            <p:cNvPr id="9" name="矩形 8"/>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三角形 9"/>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flipV="1">
              <a:off x="955343" y="2580477"/>
              <a:ext cx="3862317" cy="421536"/>
            </a:xfrm>
            <a:prstGeom prst="rect">
              <a:avLst/>
            </a:prstGeom>
            <a:solidFill>
              <a:srgbClr val="F08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2" name="图片 1" descr="C:\Users\Administrator\Desktop\亿鑫丰LOGO6.png亿鑫丰LOGO6"/>
          <p:cNvPicPr>
            <a:picLocks noChangeAspect="1"/>
          </p:cNvPicPr>
          <p:nvPr userDrawn="1"/>
        </p:nvPicPr>
        <p:blipFill>
          <a:blip r:embed="rId2"/>
          <a:srcRect/>
          <a:stretch>
            <a:fillRect/>
          </a:stretch>
        </p:blipFill>
        <p:spPr>
          <a:xfrm>
            <a:off x="10571908" y="253373"/>
            <a:ext cx="1360784" cy="320816"/>
          </a:xfrm>
          <a:prstGeom prst="rect">
            <a:avLst/>
          </a:prstGeom>
        </p:spPr>
      </p:pic>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1331924" y="1219168"/>
            <a:ext cx="9528152" cy="2954655"/>
          </a:xfrm>
          <a:prstGeom prst="rect">
            <a:avLst/>
          </a:prstGeom>
        </p:spPr>
        <p:txBody>
          <a:bodyPr wrap="square">
            <a:spAutoFit/>
          </a:bodyPr>
          <a:lstStyle/>
          <a:p>
            <a:pPr algn="ctr">
              <a:lnSpc>
                <a:spcPct val="150000"/>
              </a:lnSpc>
            </a:pPr>
            <a:r>
              <a:rPr lang="zh-CN" altLang="en-US" sz="2800" b="1">
                <a:solidFill>
                  <a:srgbClr val="394454"/>
                </a:solidFill>
                <a:latin typeface="微软雅黑" panose="020B0503020204020204" pitchFamily="34" charset="-122"/>
                <a:ea typeface="微软雅黑" panose="020B0503020204020204" pitchFamily="34" charset="-122"/>
              </a:rPr>
              <a:t>版权声明</a:t>
            </a:r>
            <a:endParaRPr lang="zh-CN" altLang="en-US" sz="2800" b="1">
              <a:solidFill>
                <a:srgbClr val="394454"/>
              </a:solidFill>
              <a:latin typeface="微软雅黑" panose="020B0503020204020204" pitchFamily="34" charset="-122"/>
              <a:ea typeface="微软雅黑" panose="020B0503020204020204" pitchFamily="34" charset="-122"/>
            </a:endParaRPr>
          </a:p>
          <a:p>
            <a:pPr algn="just">
              <a:lnSpc>
                <a:spcPct val="150000"/>
              </a:lnSpc>
            </a:pPr>
            <a:endParaRPr lang="zh-CN" altLang="en-US" sz="1200">
              <a:solidFill>
                <a:srgbClr val="394454"/>
              </a:solidFill>
              <a:latin typeface="微软雅黑" panose="020B0503020204020204" pitchFamily="34" charset="-122"/>
              <a:ea typeface="微软雅黑" panose="020B0503020204020204" pitchFamily="34" charset="-122"/>
            </a:endParaRPr>
          </a:p>
          <a:p>
            <a:pPr algn="just">
              <a:lnSpc>
                <a:spcPct val="150000"/>
              </a:lnSpc>
            </a:pPr>
            <a:r>
              <a:rPr lang="zh-CN" altLang="en-US" sz="1200">
                <a:solidFill>
                  <a:srgbClr val="394454"/>
                </a:solidFill>
                <a:latin typeface="微软雅黑" panose="020B0503020204020204" pitchFamily="34" charset="-122"/>
                <a:ea typeface="微软雅黑" panose="020B0503020204020204" pitchFamily="34" charset="-122"/>
              </a:rPr>
              <a:t>感谢您下载觅知网平台上提供的</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200">
              <a:solidFill>
                <a:srgbClr val="394454"/>
              </a:solidFill>
              <a:latin typeface="微软雅黑" panose="020B0503020204020204" pitchFamily="34" charset="-122"/>
              <a:ea typeface="微软雅黑" panose="020B0503020204020204" pitchFamily="34" charset="-122"/>
            </a:endParaRPr>
          </a:p>
          <a:p>
            <a:pPr algn="just">
              <a:lnSpc>
                <a:spcPct val="150000"/>
              </a:lnSpc>
            </a:pPr>
            <a:endParaRPr lang="zh-CN" altLang="en-US" sz="1200">
              <a:solidFill>
                <a:srgbClr val="394454"/>
              </a:solidFill>
              <a:latin typeface="微软雅黑" panose="020B0503020204020204" pitchFamily="34" charset="-122"/>
              <a:ea typeface="微软雅黑" panose="020B0503020204020204" pitchFamily="34" charset="-122"/>
            </a:endParaRPr>
          </a:p>
          <a:p>
            <a:pPr algn="just">
              <a:lnSpc>
                <a:spcPct val="150000"/>
              </a:lnSpc>
            </a:pPr>
            <a:r>
              <a:rPr lang="en-US" altLang="zh-CN" sz="1200">
                <a:solidFill>
                  <a:srgbClr val="394454"/>
                </a:solidFill>
                <a:latin typeface="微软雅黑" panose="020B0503020204020204" pitchFamily="34" charset="-122"/>
                <a:ea typeface="微软雅黑" panose="020B0503020204020204" pitchFamily="34" charset="-122"/>
              </a:rPr>
              <a:t>1.</a:t>
            </a:r>
            <a:r>
              <a:rPr lang="zh-CN" altLang="en-US" sz="1200">
                <a:solidFill>
                  <a:srgbClr val="394454"/>
                </a:solidFill>
                <a:latin typeface="微软雅黑" panose="020B0503020204020204" pitchFamily="34" charset="-122"/>
                <a:ea typeface="微软雅黑" panose="020B0503020204020204" pitchFamily="34" charset="-122"/>
              </a:rPr>
              <a:t>在觅知网出售的</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模板是免版税类（</a:t>
            </a:r>
            <a:r>
              <a:rPr lang="en-US" altLang="zh-CN" sz="1200">
                <a:solidFill>
                  <a:srgbClr val="394454"/>
                </a:solidFill>
                <a:latin typeface="微软雅黑" panose="020B0503020204020204" pitchFamily="34" charset="-122"/>
                <a:ea typeface="微软雅黑" panose="020B0503020204020204" pitchFamily="34" charset="-122"/>
              </a:rPr>
              <a:t>RF</a:t>
            </a:r>
            <a:r>
              <a:rPr lang="zh-CN" altLang="en-US" sz="1200">
                <a:solidFill>
                  <a:srgbClr val="394454"/>
                </a:solidFill>
                <a:latin typeface="微软雅黑" panose="020B0503020204020204" pitchFamily="34" charset="-122"/>
                <a:ea typeface="微软雅黑" panose="020B0503020204020204" pitchFamily="34" charset="-122"/>
              </a:rPr>
              <a:t>：</a:t>
            </a:r>
            <a:r>
              <a:rPr lang="en-US" altLang="zh-CN" sz="1200">
                <a:solidFill>
                  <a:srgbClr val="394454"/>
                </a:solidFill>
                <a:latin typeface="微软雅黑" panose="020B0503020204020204" pitchFamily="34" charset="-122"/>
                <a:ea typeface="微软雅黑" panose="020B0503020204020204" pitchFamily="34" charset="-122"/>
              </a:rPr>
              <a:t>Royalty-Free</a:t>
            </a:r>
            <a:r>
              <a:rPr lang="zh-CN" altLang="en-US" sz="1200">
                <a:solidFill>
                  <a:srgbClr val="394454"/>
                </a:solidFill>
                <a:latin typeface="微软雅黑" panose="020B0503020204020204" pitchFamily="34" charset="-122"/>
                <a:ea typeface="微软雅黑" panose="020B0503020204020204" pitchFamily="34" charset="-122"/>
              </a:rPr>
              <a:t>）正版受</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中国人民共和国著作法</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和</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世界版权公约</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模板素材的使用权。</a:t>
            </a:r>
            <a:endParaRPr lang="zh-CN" altLang="en-US" sz="1200">
              <a:solidFill>
                <a:srgbClr val="394454"/>
              </a:solidFill>
              <a:latin typeface="微软雅黑" panose="020B0503020204020204" pitchFamily="34" charset="-122"/>
              <a:ea typeface="微软雅黑" panose="020B0503020204020204" pitchFamily="34" charset="-122"/>
            </a:endParaRPr>
          </a:p>
          <a:p>
            <a:pPr algn="just">
              <a:lnSpc>
                <a:spcPct val="150000"/>
              </a:lnSpc>
            </a:pPr>
            <a:r>
              <a:rPr lang="en-US" altLang="zh-CN" sz="1200">
                <a:solidFill>
                  <a:srgbClr val="394454"/>
                </a:solidFill>
                <a:latin typeface="微软雅黑" panose="020B0503020204020204" pitchFamily="34" charset="-122"/>
                <a:ea typeface="微软雅黑" panose="020B0503020204020204" pitchFamily="34" charset="-122"/>
              </a:rPr>
              <a:t>2.</a:t>
            </a:r>
            <a:r>
              <a:rPr lang="zh-CN" altLang="en-US" sz="1200">
                <a:solidFill>
                  <a:srgbClr val="394454"/>
                </a:solidFill>
                <a:latin typeface="微软雅黑" panose="020B0503020204020204" pitchFamily="34" charset="-122"/>
                <a:ea typeface="微软雅黑" panose="020B0503020204020204" pitchFamily="34" charset="-122"/>
              </a:rPr>
              <a:t>不得将觅知网的</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模板、</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200">
              <a:solidFill>
                <a:srgbClr val="394454"/>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374469" y="4943480"/>
            <a:ext cx="11652068" cy="377411"/>
          </a:xfrm>
          <a:prstGeom prst="rect">
            <a:avLst/>
          </a:prstGeom>
        </p:spPr>
        <p:txBody>
          <a:bodyPr wrap="square">
            <a:spAutoFit/>
          </a:bodyPr>
          <a:lstStyle/>
          <a:p>
            <a:pPr algn="ctr">
              <a:lnSpc>
                <a:spcPct val="150000"/>
              </a:lnSpc>
            </a:pPr>
            <a:r>
              <a:rPr lang="zh-CN" altLang="en-US" sz="1400" b="1">
                <a:solidFill>
                  <a:srgbClr val="D0AA8C"/>
                </a:solidFill>
                <a:latin typeface="微软雅黑" panose="020B0503020204020204" pitchFamily="34" charset="-122"/>
                <a:ea typeface="微软雅黑" panose="020B0503020204020204" pitchFamily="34" charset="-122"/>
              </a:rPr>
              <a:t>更多模板烦请登陆：</a:t>
            </a:r>
            <a:r>
              <a:rPr lang="en-US" altLang="zh-CN" sz="1400" b="1">
                <a:solidFill>
                  <a:srgbClr val="D0AA8C"/>
                </a:solidFill>
                <a:latin typeface="微软雅黑" panose="020B0503020204020204" pitchFamily="34" charset="-122"/>
                <a:ea typeface="微软雅黑" panose="020B0503020204020204" pitchFamily="34" charset="-122"/>
              </a:rPr>
              <a:t>http://www.51miz.com/ppt/</a:t>
            </a:r>
            <a:endParaRPr lang="zh-CN" altLang="en-US" sz="1400" b="1">
              <a:solidFill>
                <a:srgbClr val="D0AA8C"/>
              </a:solidFill>
              <a:latin typeface="微软雅黑" panose="020B0503020204020204" pitchFamily="34" charset="-122"/>
              <a:ea typeface="微软雅黑" panose="020B0503020204020204" pitchFamily="34" charset="-122"/>
            </a:endParaRPr>
          </a:p>
        </p:txBody>
      </p:sp>
      <p:sp>
        <p:nvSpPr>
          <p:cNvPr id="9" name="矩形 12"/>
          <p:cNvSpPr/>
          <p:nvPr userDrawn="1"/>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A69820-0A4D-4943-A113-69168C5CA63A}"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B0B362B1-62BA-C043-8DDC-4CB7A3552C02}" type="slidenum">
              <a:rPr kumimoji="1" lang="zh-CN" altLang="en-US" smtClean="0"/>
            </a:fld>
            <a:endParaRPr kumimoji="1"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69820-0A4D-4943-A113-69168C5CA63A}"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362B1-62BA-C043-8DDC-4CB7A3552C02}"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2.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13.jpeg"/><Relationship Id="rId4" Type="http://schemas.openxmlformats.org/officeDocument/2006/relationships/tags" Target="../tags/tag22.xml"/><Relationship Id="rId3" Type="http://schemas.openxmlformats.org/officeDocument/2006/relationships/image" Target="../media/image12.jpeg"/><Relationship Id="rId2" Type="http://schemas.openxmlformats.org/officeDocument/2006/relationships/tags" Target="../tags/tag21.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tags" Target="../tags/tag28.xml"/><Relationship Id="rId5" Type="http://schemas.openxmlformats.org/officeDocument/2006/relationships/image" Target="../media/image15.png"/><Relationship Id="rId4" Type="http://schemas.openxmlformats.org/officeDocument/2006/relationships/tags" Target="../tags/tag27.xml"/><Relationship Id="rId3" Type="http://schemas.openxmlformats.org/officeDocument/2006/relationships/image" Target="../media/image14.jpeg"/><Relationship Id="rId2" Type="http://schemas.openxmlformats.org/officeDocument/2006/relationships/tags" Target="../tags/tag26.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tags" Target="../tags/tag33.xml"/><Relationship Id="rId6" Type="http://schemas.openxmlformats.org/officeDocument/2006/relationships/image" Target="../media/image17.jpeg"/><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16.jpeg"/><Relationship Id="rId2" Type="http://schemas.openxmlformats.org/officeDocument/2006/relationships/tags" Target="../tags/tag30.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image" Target="../media/image18.png"/><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image" Target="../media/image18.png"/><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image" Target="../media/image18.png"/><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46.xml"/><Relationship Id="rId2" Type="http://schemas.openxmlformats.org/officeDocument/2006/relationships/image" Target="../media/image1.pn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2.xml"/><Relationship Id="rId7" Type="http://schemas.openxmlformats.org/officeDocument/2006/relationships/tags" Target="../tags/tag51.xml"/><Relationship Id="rId6" Type="http://schemas.openxmlformats.org/officeDocument/2006/relationships/image" Target="../media/image20.png"/><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19.png"/><Relationship Id="rId1" Type="http://schemas.openxmlformats.org/officeDocument/2006/relationships/tags" Target="../tags/tag47.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image" Target="../media/image21.jpeg"/><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19.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image" Target="../media/image22.png"/><Relationship Id="rId15" Type="http://schemas.openxmlformats.org/officeDocument/2006/relationships/notesSlide" Target="../notesSlides/notesSlide19.xml"/><Relationship Id="rId14" Type="http://schemas.openxmlformats.org/officeDocument/2006/relationships/slideLayout" Target="../slideLayouts/slideLayout2.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tags" Target="../tags/tag56.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image" Target="../media/image1.pn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2.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tags" Target="../tags/tag69.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2.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image" Target="../media/image26.png"/><Relationship Id="rId4" Type="http://schemas.openxmlformats.org/officeDocument/2006/relationships/tags" Target="../tags/tag75.xml"/><Relationship Id="rId3" Type="http://schemas.openxmlformats.org/officeDocument/2006/relationships/image" Target="../media/image25.jpeg"/><Relationship Id="rId2" Type="http://schemas.openxmlformats.org/officeDocument/2006/relationships/tags" Target="../tags/tag74.xml"/><Relationship Id="rId1" Type="http://schemas.openxmlformats.org/officeDocument/2006/relationships/tags" Target="../tags/tag73.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2.xml"/><Relationship Id="rId6" Type="http://schemas.openxmlformats.org/officeDocument/2006/relationships/tags" Target="../tags/tag81.xml"/><Relationship Id="rId5" Type="http://schemas.openxmlformats.org/officeDocument/2006/relationships/image" Target="../media/image28.png"/><Relationship Id="rId4" Type="http://schemas.openxmlformats.org/officeDocument/2006/relationships/tags" Target="../tags/tag80.xml"/><Relationship Id="rId3" Type="http://schemas.openxmlformats.org/officeDocument/2006/relationships/image" Target="../media/image27.png"/><Relationship Id="rId2" Type="http://schemas.openxmlformats.org/officeDocument/2006/relationships/tags" Target="../tags/tag79.xml"/><Relationship Id="rId1" Type="http://schemas.openxmlformats.org/officeDocument/2006/relationships/tags" Target="../tags/tag78.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2.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image" Target="../media/image30.png"/><Relationship Id="rId4" Type="http://schemas.openxmlformats.org/officeDocument/2006/relationships/tags" Target="../tags/tag84.xml"/><Relationship Id="rId3" Type="http://schemas.openxmlformats.org/officeDocument/2006/relationships/image" Target="../media/image29.png"/><Relationship Id="rId2" Type="http://schemas.openxmlformats.org/officeDocument/2006/relationships/tags" Target="../tags/tag83.xml"/><Relationship Id="rId1" Type="http://schemas.openxmlformats.org/officeDocument/2006/relationships/tags" Target="../tags/tag82.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2.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image" Target="../media/image31.png"/><Relationship Id="rId2" Type="http://schemas.openxmlformats.org/officeDocument/2006/relationships/tags" Target="../tags/tag88.xml"/><Relationship Id="rId1" Type="http://schemas.openxmlformats.org/officeDocument/2006/relationships/tags" Target="../tags/tag87.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2.xml"/><Relationship Id="rId6" Type="http://schemas.openxmlformats.org/officeDocument/2006/relationships/tags" Target="../tags/tag94.xml"/><Relationship Id="rId5" Type="http://schemas.openxmlformats.org/officeDocument/2006/relationships/image" Target="../media/image33.jpeg"/><Relationship Id="rId4" Type="http://schemas.openxmlformats.org/officeDocument/2006/relationships/tags" Target="../tags/tag93.xml"/><Relationship Id="rId3" Type="http://schemas.openxmlformats.org/officeDocument/2006/relationships/image" Target="../media/image32.png"/><Relationship Id="rId2" Type="http://schemas.openxmlformats.org/officeDocument/2006/relationships/tags" Target="../tags/tag92.xml"/><Relationship Id="rId1" Type="http://schemas.openxmlformats.org/officeDocument/2006/relationships/tags" Target="../tags/tag91.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image" Target="../media/image34.png"/><Relationship Id="rId1" Type="http://schemas.openxmlformats.org/officeDocument/2006/relationships/tags" Target="../tags/tag95.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5.jpe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6.jpeg"/><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7.xml"/><Relationship Id="rId2" Type="http://schemas.openxmlformats.org/officeDocument/2006/relationships/image" Target="../media/image1.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image" Target="../media/image9.jpeg"/><Relationship Id="rId4" Type="http://schemas.openxmlformats.org/officeDocument/2006/relationships/tags" Target="../tags/tag10.xml"/><Relationship Id="rId3"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13.xml"/><Relationship Id="rId2" Type="http://schemas.openxmlformats.org/officeDocument/2006/relationships/image" Target="../media/image1.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image" Target="../media/image11.jpeg"/><Relationship Id="rId4" Type="http://schemas.openxmlformats.org/officeDocument/2006/relationships/tags" Target="../tags/tag16.xml"/><Relationship Id="rId3" Type="http://schemas.openxmlformats.org/officeDocument/2006/relationships/image" Target="../media/image10.png"/><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1.pn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6" name="梯形 6"/>
          <p:cNvSpPr/>
          <p:nvPr/>
        </p:nvSpPr>
        <p:spPr>
          <a:xfrm flipH="1" flipV="1">
            <a:off x="1855688" y="0"/>
            <a:ext cx="6620506" cy="6894751"/>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928617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636835"/>
              <a:gd name="connsiteY0-42" fmla="*/ 6888616 h 6888616"/>
              <a:gd name="connsiteX1-43" fmla="*/ 3977603 w 6636835"/>
              <a:gd name="connsiteY1-44" fmla="*/ 0 h 6888616"/>
              <a:gd name="connsiteX2-45" fmla="*/ 6636835 w 6636835"/>
              <a:gd name="connsiteY2-46" fmla="*/ 14287 h 6888616"/>
              <a:gd name="connsiteX3-47" fmla="*/ 6635833 w 6636835"/>
              <a:gd name="connsiteY3-48" fmla="*/ 6872287 h 6888616"/>
              <a:gd name="connsiteX4-49" fmla="*/ 0 w 6636835"/>
              <a:gd name="connsiteY4-50" fmla="*/ 6888616 h 6888616"/>
              <a:gd name="connsiteX0-51" fmla="*/ 0 w 6669492"/>
              <a:gd name="connsiteY0-52" fmla="*/ 6855959 h 6872287"/>
              <a:gd name="connsiteX1-53" fmla="*/ 4010260 w 6669492"/>
              <a:gd name="connsiteY1-54" fmla="*/ 0 h 6872287"/>
              <a:gd name="connsiteX2-55" fmla="*/ 6669492 w 6669492"/>
              <a:gd name="connsiteY2-56" fmla="*/ 14287 h 6872287"/>
              <a:gd name="connsiteX3-57" fmla="*/ 6668490 w 6669492"/>
              <a:gd name="connsiteY3-58" fmla="*/ 6872287 h 6872287"/>
              <a:gd name="connsiteX4-59" fmla="*/ 0 w 6669492"/>
              <a:gd name="connsiteY4-60" fmla="*/ 6855959 h 6872287"/>
              <a:gd name="connsiteX0-61" fmla="*/ 0 w 6702149"/>
              <a:gd name="connsiteY0-62" fmla="*/ 6872235 h 6872287"/>
              <a:gd name="connsiteX1-63" fmla="*/ 4042917 w 6702149"/>
              <a:gd name="connsiteY1-64" fmla="*/ 0 h 6872287"/>
              <a:gd name="connsiteX2-65" fmla="*/ 6702149 w 6702149"/>
              <a:gd name="connsiteY2-66" fmla="*/ 14287 h 6872287"/>
              <a:gd name="connsiteX3-67" fmla="*/ 6701147 w 6702149"/>
              <a:gd name="connsiteY3-68" fmla="*/ 6872287 h 6872287"/>
              <a:gd name="connsiteX4-69" fmla="*/ 0 w 6702149"/>
              <a:gd name="connsiteY4-70" fmla="*/ 6872235 h 6872287"/>
              <a:gd name="connsiteX0-71" fmla="*/ 0 w 6620506"/>
              <a:gd name="connsiteY0-72" fmla="*/ 6872235 h 6872287"/>
              <a:gd name="connsiteX1-73" fmla="*/ 3961274 w 6620506"/>
              <a:gd name="connsiteY1-74" fmla="*/ 0 h 6872287"/>
              <a:gd name="connsiteX2-75" fmla="*/ 6620506 w 6620506"/>
              <a:gd name="connsiteY2-76" fmla="*/ 14287 h 6872287"/>
              <a:gd name="connsiteX3-77" fmla="*/ 6619504 w 6620506"/>
              <a:gd name="connsiteY3-78" fmla="*/ 6872287 h 6872287"/>
              <a:gd name="connsiteX4-79" fmla="*/ 0 w 6620506"/>
              <a:gd name="connsiteY4-80" fmla="*/ 6872235 h 68722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20506" h="6872287">
                <a:moveTo>
                  <a:pt x="0" y="6872235"/>
                </a:moveTo>
                <a:lnTo>
                  <a:pt x="3961274" y="0"/>
                </a:lnTo>
                <a:lnTo>
                  <a:pt x="6620506" y="14287"/>
                </a:lnTo>
                <a:lnTo>
                  <a:pt x="6619504" y="6872287"/>
                </a:lnTo>
                <a:lnTo>
                  <a:pt x="0" y="6872235"/>
                </a:lnTo>
                <a:close/>
              </a:path>
            </a:pathLst>
          </a:cu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梯形 6"/>
          <p:cNvSpPr/>
          <p:nvPr/>
        </p:nvSpPr>
        <p:spPr>
          <a:xfrm flipH="1">
            <a:off x="1872106" y="30615"/>
            <a:ext cx="6587849" cy="6892699"/>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657155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587849"/>
              <a:gd name="connsiteY0-42" fmla="*/ 6888606 h 6888606"/>
              <a:gd name="connsiteX1-43" fmla="*/ 3918412 w 6587849"/>
              <a:gd name="connsiteY1-44" fmla="*/ 0 h 6888606"/>
              <a:gd name="connsiteX2-45" fmla="*/ 6587849 w 6587849"/>
              <a:gd name="connsiteY2-46" fmla="*/ 30606 h 6888606"/>
              <a:gd name="connsiteX3-47" fmla="*/ 6586847 w 6587849"/>
              <a:gd name="connsiteY3-48" fmla="*/ 6888606 h 6888606"/>
              <a:gd name="connsiteX4-49" fmla="*/ 0 w 6587849"/>
              <a:gd name="connsiteY4-50" fmla="*/ 6888606 h 6888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7849" h="6888606">
                <a:moveTo>
                  <a:pt x="0" y="6888606"/>
                </a:moveTo>
                <a:lnTo>
                  <a:pt x="3918412" y="0"/>
                </a:lnTo>
                <a:lnTo>
                  <a:pt x="6587849" y="30606"/>
                </a:lnTo>
                <a:lnTo>
                  <a:pt x="6586847" y="6888606"/>
                </a:lnTo>
                <a:lnTo>
                  <a:pt x="0" y="6888606"/>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梯形 6"/>
          <p:cNvSpPr/>
          <p:nvPr/>
        </p:nvSpPr>
        <p:spPr>
          <a:xfrm flipH="1" flipV="1">
            <a:off x="0" y="-11430"/>
            <a:ext cx="8512810" cy="6935470"/>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657155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702149"/>
              <a:gd name="connsiteY0-42" fmla="*/ 6872287 h 6872287"/>
              <a:gd name="connsiteX1-43" fmla="*/ 3771455 w 6702149"/>
              <a:gd name="connsiteY1-44" fmla="*/ 0 h 6872287"/>
              <a:gd name="connsiteX2-45" fmla="*/ 6702149 w 6702149"/>
              <a:gd name="connsiteY2-46" fmla="*/ 14287 h 6872287"/>
              <a:gd name="connsiteX3-47" fmla="*/ 6701147 w 6702149"/>
              <a:gd name="connsiteY3-48" fmla="*/ 6872287 h 6872287"/>
              <a:gd name="connsiteX4-49" fmla="*/ 0 w 6702149"/>
              <a:gd name="connsiteY4-50" fmla="*/ 6872287 h 6872287"/>
              <a:gd name="connsiteX0-51" fmla="*/ 0 w 6767463"/>
              <a:gd name="connsiteY0-52" fmla="*/ 6806972 h 6872287"/>
              <a:gd name="connsiteX1-53" fmla="*/ 3836769 w 6767463"/>
              <a:gd name="connsiteY1-54" fmla="*/ 0 h 6872287"/>
              <a:gd name="connsiteX2-55" fmla="*/ 6767463 w 6767463"/>
              <a:gd name="connsiteY2-56" fmla="*/ 14287 h 6872287"/>
              <a:gd name="connsiteX3-57" fmla="*/ 6766461 w 6767463"/>
              <a:gd name="connsiteY3-58" fmla="*/ 6872287 h 6872287"/>
              <a:gd name="connsiteX4-59" fmla="*/ 0 w 6767463"/>
              <a:gd name="connsiteY4-60" fmla="*/ 6806972 h 6872287"/>
              <a:gd name="connsiteX0-61" fmla="*/ 0 w 6816449"/>
              <a:gd name="connsiteY0-62" fmla="*/ 6855929 h 6872287"/>
              <a:gd name="connsiteX1-63" fmla="*/ 3885755 w 6816449"/>
              <a:gd name="connsiteY1-64" fmla="*/ 0 h 6872287"/>
              <a:gd name="connsiteX2-65" fmla="*/ 6816449 w 6816449"/>
              <a:gd name="connsiteY2-66" fmla="*/ 14287 h 6872287"/>
              <a:gd name="connsiteX3-67" fmla="*/ 6815447 w 6816449"/>
              <a:gd name="connsiteY3-68" fmla="*/ 6872287 h 6872287"/>
              <a:gd name="connsiteX4-69" fmla="*/ 0 w 6816449"/>
              <a:gd name="connsiteY4-70" fmla="*/ 6855929 h 6872287"/>
              <a:gd name="connsiteX0-71" fmla="*/ 0 w 6849106"/>
              <a:gd name="connsiteY0-72" fmla="*/ 6888567 h 6888567"/>
              <a:gd name="connsiteX1-73" fmla="*/ 3918412 w 6849106"/>
              <a:gd name="connsiteY1-74" fmla="*/ 0 h 6888567"/>
              <a:gd name="connsiteX2-75" fmla="*/ 6849106 w 6849106"/>
              <a:gd name="connsiteY2-76" fmla="*/ 14287 h 6888567"/>
              <a:gd name="connsiteX3-77" fmla="*/ 6848104 w 6849106"/>
              <a:gd name="connsiteY3-78" fmla="*/ 6872287 h 6888567"/>
              <a:gd name="connsiteX4-79" fmla="*/ 0 w 6849106"/>
              <a:gd name="connsiteY4-80" fmla="*/ 6888567 h 6888567"/>
              <a:gd name="connsiteX0-81" fmla="*/ 0 w 6849106"/>
              <a:gd name="connsiteY0-82" fmla="*/ 6904886 h 6904886"/>
              <a:gd name="connsiteX1-83" fmla="*/ 3188073 w 6849106"/>
              <a:gd name="connsiteY1-84" fmla="*/ 0 h 6904886"/>
              <a:gd name="connsiteX2-85" fmla="*/ 6849106 w 6849106"/>
              <a:gd name="connsiteY2-86" fmla="*/ 30606 h 6904886"/>
              <a:gd name="connsiteX3-87" fmla="*/ 6848104 w 6849106"/>
              <a:gd name="connsiteY3-88" fmla="*/ 6888606 h 6904886"/>
              <a:gd name="connsiteX4-89" fmla="*/ 0 w 6849106"/>
              <a:gd name="connsiteY4-90" fmla="*/ 6904886 h 6904886"/>
              <a:gd name="connsiteX0-91" fmla="*/ 0 w 6849106"/>
              <a:gd name="connsiteY0-92" fmla="*/ 6904886 h 6986001"/>
              <a:gd name="connsiteX1-93" fmla="*/ 3188073 w 6849106"/>
              <a:gd name="connsiteY1-94" fmla="*/ 0 h 6986001"/>
              <a:gd name="connsiteX2-95" fmla="*/ 6849106 w 6849106"/>
              <a:gd name="connsiteY2-96" fmla="*/ 30606 h 6986001"/>
              <a:gd name="connsiteX3-97" fmla="*/ 6848104 w 6849106"/>
              <a:gd name="connsiteY3-98" fmla="*/ 6986001 h 6986001"/>
              <a:gd name="connsiteX4-99" fmla="*/ 0 w 6849106"/>
              <a:gd name="connsiteY4-100" fmla="*/ 6904886 h 6986001"/>
              <a:gd name="connsiteX0-101" fmla="*/ 0 w 6914938"/>
              <a:gd name="connsiteY0-102" fmla="*/ 6969816 h 6986001"/>
              <a:gd name="connsiteX1-103" fmla="*/ 3253905 w 6914938"/>
              <a:gd name="connsiteY1-104" fmla="*/ 0 h 6986001"/>
              <a:gd name="connsiteX2-105" fmla="*/ 6914938 w 6914938"/>
              <a:gd name="connsiteY2-106" fmla="*/ 30606 h 6986001"/>
              <a:gd name="connsiteX3-107" fmla="*/ 6913936 w 6914938"/>
              <a:gd name="connsiteY3-108" fmla="*/ 6986001 h 6986001"/>
              <a:gd name="connsiteX4-109" fmla="*/ 0 w 6914938"/>
              <a:gd name="connsiteY4-110" fmla="*/ 6969816 h 6986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938" h="6986001">
                <a:moveTo>
                  <a:pt x="0" y="6969816"/>
                </a:moveTo>
                <a:lnTo>
                  <a:pt x="3253905" y="0"/>
                </a:lnTo>
                <a:lnTo>
                  <a:pt x="6914938" y="30606"/>
                </a:lnTo>
                <a:lnTo>
                  <a:pt x="6913936" y="6986001"/>
                </a:lnTo>
                <a:lnTo>
                  <a:pt x="0" y="6969816"/>
                </a:lnTo>
                <a:close/>
              </a:path>
            </a:pathLst>
          </a:cu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cs typeface="+mn-ea"/>
              <a:sym typeface="+mn-lt"/>
            </a:endParaRPr>
          </a:p>
        </p:txBody>
      </p:sp>
      <p:sp>
        <p:nvSpPr>
          <p:cNvPr id="19" name="文本框 18"/>
          <p:cNvSpPr txBox="1"/>
          <p:nvPr/>
        </p:nvSpPr>
        <p:spPr>
          <a:xfrm>
            <a:off x="614045" y="2966720"/>
            <a:ext cx="4838700" cy="583565"/>
          </a:xfrm>
          <a:prstGeom prst="rect">
            <a:avLst/>
          </a:prstGeom>
          <a:noFill/>
        </p:spPr>
        <p:txBody>
          <a:bodyPr wrap="square" rtlCol="0">
            <a:spAutoFit/>
          </a:bodyPr>
          <a:lstStyle/>
          <a:p>
            <a:pPr algn="l"/>
            <a:r>
              <a:rPr lang="zh-CN" altLang="en-US" sz="3200" dirty="0" smtClean="0">
                <a:ln w="0"/>
                <a:solidFill>
                  <a:schemeClr val="bg1"/>
                </a:solidFill>
                <a:effectLst>
                  <a:glow rad="101600">
                    <a:schemeClr val="accent1">
                      <a:lumMod val="75000"/>
                      <a:alpha val="40000"/>
                    </a:schemeClr>
                  </a:glow>
                  <a:outerShdw blurRad="38100" dist="19050" dir="2700000" algn="tl" rotWithShape="0">
                    <a:schemeClr val="dk1">
                      <a:alpha val="40000"/>
                    </a:schemeClr>
                  </a:outerShdw>
                </a:effectLst>
                <a:latin typeface="迷你简粗倩"/>
                <a:ea typeface="华文中宋" panose="02010600040101010101" pitchFamily="2" charset="-122"/>
                <a:sym typeface="+mn-ea"/>
              </a:rPr>
              <a:t>方形铝壳锂电池解决方案</a:t>
            </a:r>
            <a:endParaRPr kumimoji="1" lang="zh-CN" altLang="en-US" sz="3200" b="1" spc="300" dirty="0">
              <a:solidFill>
                <a:schemeClr val="bg1"/>
              </a:solidFill>
              <a:latin typeface="Agency FB" panose="020B0503020202020204" pitchFamily="34" charset="0"/>
              <a:ea typeface="微软雅黑" panose="020B0503020204020204" pitchFamily="34" charset="-122"/>
              <a:cs typeface="+mn-ea"/>
              <a:sym typeface="+mn-ea"/>
            </a:endParaRPr>
          </a:p>
        </p:txBody>
      </p:sp>
      <p:sp>
        <p:nvSpPr>
          <p:cNvPr id="21" name="文本框 20"/>
          <p:cNvSpPr txBox="1"/>
          <p:nvPr/>
        </p:nvSpPr>
        <p:spPr>
          <a:xfrm>
            <a:off x="578508" y="2317866"/>
            <a:ext cx="5569521" cy="338554"/>
          </a:xfrm>
          <a:prstGeom prst="rect">
            <a:avLst/>
          </a:prstGeom>
          <a:noFill/>
        </p:spPr>
        <p:txBody>
          <a:bodyPr wrap="square" rtlCol="0">
            <a:spAutoFit/>
          </a:bodyPr>
          <a:lstStyle/>
          <a:p>
            <a:pPr algn="dist"/>
            <a:r>
              <a:rPr kumimoji="1" lang="zh-CN" altLang="en-US" sz="1600" dirty="0">
                <a:solidFill>
                  <a:schemeClr val="bg1"/>
                </a:solidFill>
                <a:cs typeface="+mn-ea"/>
                <a:sym typeface="+mn-lt"/>
              </a:rPr>
              <a:t>广东亿鑫丰智能装备股份有限公司</a:t>
            </a:r>
            <a:endParaRPr kumimoji="1" lang="zh-CN" altLang="en-US" sz="1600" dirty="0">
              <a:solidFill>
                <a:schemeClr val="bg1"/>
              </a:solidFill>
              <a:cs typeface="+mn-ea"/>
              <a:sym typeface="+mn-lt"/>
            </a:endParaRPr>
          </a:p>
        </p:txBody>
      </p:sp>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68954" t="48339" b="36185"/>
          <a:stretch>
            <a:fillRect/>
          </a:stretch>
        </p:blipFill>
        <p:spPr>
          <a:xfrm>
            <a:off x="580865" y="865749"/>
            <a:ext cx="1347818" cy="1534706"/>
          </a:xfrm>
          <a:prstGeom prst="rect">
            <a:avLst/>
          </a:prstGeom>
        </p:spPr>
      </p:pic>
      <p:grpSp>
        <p:nvGrpSpPr>
          <p:cNvPr id="30" name="组 29"/>
          <p:cNvGrpSpPr/>
          <p:nvPr/>
        </p:nvGrpSpPr>
        <p:grpSpPr>
          <a:xfrm rot="16200000">
            <a:off x="7276628" y="1529048"/>
            <a:ext cx="4259803" cy="4941372"/>
            <a:chOff x="6209272" y="2109017"/>
            <a:chExt cx="3872175" cy="4491723"/>
          </a:xfrm>
        </p:grpSpPr>
        <p:sp>
          <p:nvSpPr>
            <p:cNvPr id="31" name="六边形 30"/>
            <p:cNvSpPr/>
            <p:nvPr/>
          </p:nvSpPr>
          <p:spPr>
            <a:xfrm rot="5400000">
              <a:off x="5899498" y="2418791"/>
              <a:ext cx="4491723" cy="3872175"/>
            </a:xfrm>
            <a:prstGeom prst="hexagon">
              <a:avLst>
                <a:gd name="adj" fmla="val 29486"/>
                <a:gd name="vf" fmla="val 115470"/>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2" name="六边形 31"/>
            <p:cNvSpPr/>
            <p:nvPr/>
          </p:nvSpPr>
          <p:spPr>
            <a:xfrm rot="5400000">
              <a:off x="6081111" y="2575354"/>
              <a:ext cx="4128496" cy="3559048"/>
            </a:xfrm>
            <a:prstGeom prst="hexagon">
              <a:avLst>
                <a:gd name="adj" fmla="val 29486"/>
                <a:gd name="vf" fmla="val 115470"/>
              </a:avLst>
            </a:prstGeom>
            <a:blipFill dpi="0" rotWithShape="0">
              <a:blip r:embed="rId2"/>
              <a:srcRect/>
              <a:stretch>
                <a:fillRect l="-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9" name="组合 8"/>
          <p:cNvGrpSpPr/>
          <p:nvPr/>
        </p:nvGrpSpPr>
        <p:grpSpPr>
          <a:xfrm>
            <a:off x="8429294" y="698283"/>
            <a:ext cx="2085956" cy="812869"/>
            <a:chOff x="5131" y="3026"/>
            <a:chExt cx="3681" cy="1398"/>
          </a:xfrm>
        </p:grpSpPr>
        <p:pic>
          <p:nvPicPr>
            <p:cNvPr id="10" name="图片 9" descr="C:\Users\Administrator\Desktop\亿鑫丰LOGO6.png亿鑫丰LOGO6"/>
            <p:cNvPicPr>
              <a:picLocks noChangeAspect="1"/>
            </p:cNvPicPr>
            <p:nvPr/>
          </p:nvPicPr>
          <p:blipFill>
            <a:blip r:embed="rId3"/>
            <a:srcRect/>
            <a:stretch>
              <a:fillRect/>
            </a:stretch>
          </p:blipFill>
          <p:spPr>
            <a:xfrm>
              <a:off x="5279" y="3026"/>
              <a:ext cx="3533" cy="833"/>
            </a:xfrm>
            <a:prstGeom prst="rect">
              <a:avLst/>
            </a:prstGeom>
          </p:spPr>
        </p:pic>
        <p:sp>
          <p:nvSpPr>
            <p:cNvPr id="11" name="文本框 99"/>
            <p:cNvSpPr txBox="1"/>
            <p:nvPr/>
          </p:nvSpPr>
          <p:spPr>
            <a:xfrm>
              <a:off x="5131" y="3844"/>
              <a:ext cx="3633" cy="580"/>
            </a:xfrm>
            <a:prstGeom prst="rect">
              <a:avLst/>
            </a:prstGeom>
            <a:noFill/>
            <a:ln w="9525">
              <a:noFill/>
            </a:ln>
          </p:spPr>
          <p:txBody>
            <a:bodyPr wrap="square">
              <a:spAutoFit/>
            </a:bodyPr>
            <a:lstStyle/>
            <a:p>
              <a:pPr indent="0" algn="dist"/>
              <a:r>
                <a:rPr lang="zh-CN" altLang="en-US" sz="1400" dirty="0">
                  <a:solidFill>
                    <a:schemeClr val="tx1">
                      <a:lumMod val="85000"/>
                      <a:lumOff val="15000"/>
                    </a:schemeClr>
                  </a:solidFill>
                  <a:cs typeface="+mn-ea"/>
                  <a:sym typeface="+mn-lt"/>
                </a:rPr>
                <a:t>股票代码</a:t>
              </a:r>
              <a:r>
                <a:rPr lang="zh-CN" altLang="en-US" sz="1400" b="1" dirty="0">
                  <a:solidFill>
                    <a:schemeClr val="tx1">
                      <a:lumMod val="85000"/>
                      <a:lumOff val="15000"/>
                    </a:schemeClr>
                  </a:solidFill>
                  <a:cs typeface="+mn-ea"/>
                  <a:sym typeface="+mn-lt"/>
                </a:rPr>
                <a:t>：</a:t>
              </a:r>
              <a:r>
                <a:rPr lang="en-US" altLang="zh-CN" sz="1400" b="1" dirty="0">
                  <a:solidFill>
                    <a:schemeClr val="tx1">
                      <a:lumMod val="85000"/>
                      <a:lumOff val="15000"/>
                    </a:schemeClr>
                  </a:solidFill>
                  <a:cs typeface="+mn-ea"/>
                  <a:sym typeface="+mn-lt"/>
                </a:rPr>
                <a:t>839073</a:t>
              </a:r>
              <a:r>
                <a:rPr lang="en-US" altLang="zh-CN" sz="1600" b="1" dirty="0">
                  <a:solidFill>
                    <a:schemeClr val="tx1">
                      <a:lumMod val="85000"/>
                      <a:lumOff val="15000"/>
                    </a:schemeClr>
                  </a:solidFill>
                  <a:cs typeface="+mn-ea"/>
                  <a:sym typeface="+mn-lt"/>
                </a:rPr>
                <a:t>   </a:t>
              </a:r>
              <a:endParaRPr lang="en-US" altLang="zh-CN" sz="1600" b="1" dirty="0">
                <a:solidFill>
                  <a:schemeClr val="tx1">
                    <a:lumMod val="85000"/>
                    <a:lumOff val="15000"/>
                  </a:schemeClr>
                </a:solidFill>
                <a:cs typeface="+mn-ea"/>
                <a:sym typeface="+mn-lt"/>
              </a:endParaRPr>
            </a:p>
          </p:txBody>
        </p:sp>
      </p:grpSp>
      <p:sp>
        <p:nvSpPr>
          <p:cNvPr id="12" name="文本框 11"/>
          <p:cNvSpPr txBox="1"/>
          <p:nvPr/>
        </p:nvSpPr>
        <p:spPr>
          <a:xfrm>
            <a:off x="375943" y="3563627"/>
            <a:ext cx="5263141" cy="306705"/>
          </a:xfrm>
          <a:prstGeom prst="rect">
            <a:avLst/>
          </a:prstGeom>
          <a:noFill/>
        </p:spPr>
        <p:txBody>
          <a:bodyPr wrap="square" rtlCol="0">
            <a:spAutoFit/>
          </a:bodyPr>
          <a:lstStyle/>
          <a:p>
            <a:pPr algn="dist"/>
            <a:r>
              <a:rPr lang="en-US" altLang="zh-CN" sz="1400" b="0" i="0" dirty="0">
                <a:solidFill>
                  <a:schemeClr val="bg1"/>
                </a:solidFill>
                <a:cs typeface="+mn-ea"/>
                <a:sym typeface="+mn-lt"/>
              </a:rPr>
              <a:t>Company and product profile</a:t>
            </a:r>
            <a:endParaRPr lang="en-US" altLang="zh-CN" sz="1400" b="0" i="0" dirty="0">
              <a:solidFill>
                <a:schemeClr val="bg1"/>
              </a:solidFill>
              <a:cs typeface="+mn-ea"/>
              <a:sym typeface="+mn-lt"/>
            </a:endParaRPr>
          </a:p>
        </p:txBody>
      </p:sp>
      <p:sp>
        <p:nvSpPr>
          <p:cNvPr id="2" name="文本框 1"/>
          <p:cNvSpPr txBox="1"/>
          <p:nvPr/>
        </p:nvSpPr>
        <p:spPr>
          <a:xfrm>
            <a:off x="551815" y="2613025"/>
            <a:ext cx="5596255" cy="306705"/>
          </a:xfrm>
          <a:prstGeom prst="rect">
            <a:avLst/>
          </a:prstGeom>
          <a:noFill/>
        </p:spPr>
        <p:txBody>
          <a:bodyPr wrap="square" rtlCol="0">
            <a:spAutoFit/>
          </a:bodyPr>
          <a:p>
            <a:r>
              <a:rPr lang="zh-CN" altLang="en-US" sz="1400">
                <a:solidFill>
                  <a:schemeClr val="bg1"/>
                </a:solidFill>
              </a:rPr>
              <a:t>Guangdong Yixinfeng intelligent equipment Co., LTD</a:t>
            </a:r>
            <a:endParaRPr lang="zh-CN" altLang="en-US" sz="1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172" y="86365"/>
            <a:ext cx="10972876" cy="100965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辊压机</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（Roller press）</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p:txBody>
      </p:sp>
      <p:pic>
        <p:nvPicPr>
          <p:cNvPr id="7" name="图片 6" descr="C:\Users\yxf\Desktop\3.jpg3"/>
          <p:cNvPicPr>
            <a:picLocks noChangeAspect="1"/>
          </p:cNvPicPr>
          <p:nvPr>
            <p:custDataLst>
              <p:tags r:id="rId2"/>
            </p:custDataLst>
          </p:nvPr>
        </p:nvPicPr>
        <p:blipFill>
          <a:blip r:embed="rId3"/>
          <a:srcRect t="3099" b="3099"/>
          <a:stretch>
            <a:fillRect/>
          </a:stretch>
        </p:blipFill>
        <p:spPr>
          <a:xfrm>
            <a:off x="397510" y="1398905"/>
            <a:ext cx="4159885" cy="2669540"/>
          </a:xfrm>
          <a:prstGeom prst="rect">
            <a:avLst/>
          </a:prstGeom>
        </p:spPr>
      </p:pic>
      <p:pic>
        <p:nvPicPr>
          <p:cNvPr id="5" name="图片 4" descr="C:\Users\yxf\Desktop\4.jpg4"/>
          <p:cNvPicPr>
            <a:picLocks noChangeAspect="1"/>
          </p:cNvPicPr>
          <p:nvPr>
            <p:custDataLst>
              <p:tags r:id="rId4"/>
            </p:custDataLst>
          </p:nvPr>
        </p:nvPicPr>
        <p:blipFill>
          <a:blip r:embed="rId5"/>
          <a:srcRect l="3229" r="3229"/>
          <a:stretch>
            <a:fillRect/>
          </a:stretch>
        </p:blipFill>
        <p:spPr>
          <a:xfrm>
            <a:off x="379095" y="4370705"/>
            <a:ext cx="4178300" cy="1966595"/>
          </a:xfrm>
          <a:prstGeom prst="rect">
            <a:avLst/>
          </a:prstGeom>
        </p:spPr>
      </p:pic>
      <p:graphicFrame>
        <p:nvGraphicFramePr>
          <p:cNvPr id="8" name="表格 7"/>
          <p:cNvGraphicFramePr/>
          <p:nvPr>
            <p:custDataLst>
              <p:tags r:id="rId6"/>
            </p:custDataLst>
          </p:nvPr>
        </p:nvGraphicFramePr>
        <p:xfrm>
          <a:off x="4730750" y="850265"/>
          <a:ext cx="7115810" cy="5244465"/>
        </p:xfrm>
        <a:graphic>
          <a:graphicData uri="http://schemas.openxmlformats.org/drawingml/2006/table">
            <a:tbl>
              <a:tblPr firstRow="1" bandRow="1">
                <a:tableStyleId>{5C22544A-7EE6-4342-B048-85BDC9FD1C3A}</a:tableStyleId>
              </a:tblPr>
              <a:tblGrid>
                <a:gridCol w="1781175"/>
                <a:gridCol w="5334635"/>
              </a:tblGrid>
              <a:tr h="1206500">
                <a:tc>
                  <a:txBody>
                    <a:bodyPr/>
                    <a:p>
                      <a:pPr indent="0" algn="l">
                        <a:lnSpc>
                          <a:spcPct val="100000"/>
                        </a:lnSpc>
                        <a:buFont typeface="Arial" panose="020B0604020202020204" pitchFamily="34" charset="0"/>
                        <a:buNone/>
                      </a:pPr>
                      <a:r>
                        <a:rPr lang="zh-CN" altLang="en-US" sz="1000">
                          <a:solidFill>
                            <a:schemeClr val="tx1"/>
                          </a:solidFill>
                        </a:rPr>
                        <a:t>原理与应用</a:t>
                      </a:r>
                      <a:endParaRPr lang="zh-CN" altLang="en-US" sz="1000">
                        <a:solidFill>
                          <a:schemeClr val="tx1"/>
                        </a:solidFill>
                      </a:endParaRPr>
                    </a:p>
                    <a:p>
                      <a:pPr indent="0" algn="l">
                        <a:lnSpc>
                          <a:spcPct val="100000"/>
                        </a:lnSpc>
                        <a:buFont typeface="Arial" panose="020B0604020202020204" pitchFamily="34" charset="0"/>
                        <a:buNone/>
                      </a:pPr>
                      <a:r>
                        <a:rPr lang="zh-CN" altLang="en-US" sz="1000">
                          <a:solidFill>
                            <a:schemeClr val="tx1"/>
                          </a:solidFill>
                        </a:rPr>
                        <a:t>Principle and application</a:t>
                      </a:r>
                      <a:endParaRPr lang="zh-CN" altLang="en-US" sz="1000">
                        <a:solidFill>
                          <a:schemeClr val="tx1"/>
                        </a:solidFill>
                      </a:endParaRPr>
                    </a:p>
                  </a:txBody>
                  <a:tcPr/>
                </a:tc>
                <a:tc>
                  <a:txBody>
                    <a:bodyPr/>
                    <a:p>
                      <a:pPr algn="l">
                        <a:buNone/>
                      </a:pPr>
                      <a:r>
                        <a:rPr lang="zh-CN" altLang="en-US" sz="1000" b="0">
                          <a:solidFill>
                            <a:schemeClr val="tx1"/>
                          </a:solidFill>
                        </a:rPr>
                        <a:t>设备通过包括放卷，前后张力控制，前后纠偏控制，拉伸机构，预热（仅正极）、辊压，测厚，收卷等组成，极片经辊压后涂覆层密度增加，厚度精度提高，满足恒张力放卷到恒压力碾压再到收卷自动完成，历史数据查询导出，关键参数实时显示、问题报警及原因追溯等功能。</a:t>
                      </a:r>
                      <a:endParaRPr lang="zh-CN" altLang="en-US" sz="1000" b="0">
                        <a:solidFill>
                          <a:schemeClr val="tx1"/>
                        </a:solidFill>
                      </a:endParaRPr>
                    </a:p>
                    <a:p>
                      <a:pPr algn="l">
                        <a:buNone/>
                      </a:pPr>
                      <a:r>
                        <a:rPr lang="zh-CN" altLang="en-US" sz="1000" b="0">
                          <a:solidFill>
                            <a:schemeClr val="tx1"/>
                          </a:solidFill>
                        </a:rPr>
                        <a:t>The equipment is composed of unwinding, front and rear tension control, front and rear correction control, stretching mechanism, preheating (only positive electrode), roll pressing, thickness measurement, winding and so on. After rolling the pole sheet, the coating layer density increases and the thickness accuracy improves, which can meet the requirement of constant tension unwinding to constant pressure rolling and then to automatic winding, and historical data query and export. Key parameter real-time display, problem alarm and cause tracing functions.</a:t>
                      </a:r>
                      <a:endParaRPr lang="zh-CN" altLang="en-US" sz="1000" b="0">
                        <a:solidFill>
                          <a:schemeClr val="tx1"/>
                        </a:solidFill>
                      </a:endParaRPr>
                    </a:p>
                  </a:txBody>
                  <a:tcPr/>
                </a:tc>
              </a:tr>
              <a:tr h="300355">
                <a:tc>
                  <a:txBody>
                    <a:bodyPr/>
                    <a:p>
                      <a:pPr algn="l">
                        <a:buNone/>
                      </a:pPr>
                      <a:r>
                        <a:rPr lang="zh-CN" altLang="en-US" sz="1000" b="0">
                          <a:solidFill>
                            <a:schemeClr val="tx1"/>
                          </a:solidFill>
                        </a:rPr>
                        <a:t>设备速度</a:t>
                      </a:r>
                      <a:endParaRPr lang="zh-CN" altLang="en-US" sz="1000" b="0">
                        <a:solidFill>
                          <a:schemeClr val="tx1"/>
                        </a:solidFill>
                      </a:endParaRPr>
                    </a:p>
                    <a:p>
                      <a:pPr algn="l">
                        <a:buNone/>
                      </a:pPr>
                      <a:r>
                        <a:rPr lang="zh-CN" altLang="en-US" sz="1000">
                          <a:sym typeface="+mn-ea"/>
                        </a:rPr>
                        <a:t>Equipment speed</a:t>
                      </a:r>
                      <a:endParaRPr lang="zh-CN" altLang="en-US" sz="1000" b="0">
                        <a:solidFill>
                          <a:schemeClr val="tx1"/>
                        </a:solidFill>
                      </a:endParaRPr>
                    </a:p>
                  </a:txBody>
                  <a:tcPr/>
                </a:tc>
                <a:tc>
                  <a:txBody>
                    <a:bodyPr/>
                    <a:p>
                      <a:pPr algn="l">
                        <a:buNone/>
                      </a:pPr>
                      <a:r>
                        <a:rPr lang="zh-CN" altLang="en-US" sz="1000" b="0">
                          <a:solidFill>
                            <a:schemeClr val="tx1"/>
                          </a:solidFill>
                        </a:rPr>
                        <a:t>10m/min（Max 15m/min）</a:t>
                      </a:r>
                      <a:endParaRPr lang="zh-CN" altLang="en-US" sz="1000" b="0">
                        <a:solidFill>
                          <a:schemeClr val="tx1"/>
                        </a:solidFill>
                      </a:endParaRPr>
                    </a:p>
                  </a:txBody>
                  <a:tcPr/>
                </a:tc>
              </a:tr>
              <a:tr h="369570">
                <a:tc>
                  <a:txBody>
                    <a:bodyPr/>
                    <a:p>
                      <a:pPr algn="l">
                        <a:buNone/>
                      </a:pPr>
                      <a:r>
                        <a:rPr lang="zh-CN" altLang="en-US" sz="1000" b="0">
                          <a:solidFill>
                            <a:schemeClr val="tx1"/>
                          </a:solidFill>
                        </a:rPr>
                        <a:t>箔材厚度</a:t>
                      </a:r>
                      <a:endParaRPr lang="zh-CN" altLang="en-US" sz="1000" b="0">
                        <a:solidFill>
                          <a:schemeClr val="tx1"/>
                        </a:solidFill>
                      </a:endParaRPr>
                    </a:p>
                    <a:p>
                      <a:pPr algn="l">
                        <a:buNone/>
                      </a:pPr>
                      <a:r>
                        <a:rPr lang="zh-CN" altLang="en-US" sz="1000" b="0">
                          <a:solidFill>
                            <a:schemeClr val="tx1"/>
                          </a:solidFill>
                        </a:rPr>
                        <a:t>Foil thickness</a:t>
                      </a:r>
                      <a:endParaRPr lang="zh-CN" altLang="en-US" sz="1000" b="0">
                        <a:solidFill>
                          <a:schemeClr val="tx1"/>
                        </a:solidFill>
                      </a:endParaRPr>
                    </a:p>
                  </a:txBody>
                  <a:tcPr/>
                </a:tc>
                <a:tc>
                  <a:txBody>
                    <a:bodyPr/>
                    <a:p>
                      <a:pPr algn="l">
                        <a:buNone/>
                      </a:pPr>
                      <a:r>
                        <a:rPr lang="zh-CN" altLang="en-US" sz="1000" b="0">
                          <a:solidFill>
                            <a:schemeClr val="tx1"/>
                          </a:solidFill>
                        </a:rPr>
                        <a:t>正：10～30um</a:t>
                      </a:r>
                      <a:endParaRPr lang="zh-CN" altLang="en-US" sz="1000" b="0">
                        <a:solidFill>
                          <a:schemeClr val="tx1"/>
                        </a:solidFill>
                      </a:endParaRPr>
                    </a:p>
                    <a:p>
                      <a:pPr algn="l">
                        <a:buNone/>
                      </a:pPr>
                      <a:r>
                        <a:rPr lang="zh-CN" altLang="en-US" sz="1000" b="0">
                          <a:solidFill>
                            <a:schemeClr val="tx1"/>
                          </a:solidFill>
                        </a:rPr>
                        <a:t>负：6～20um</a:t>
                      </a:r>
                      <a:endParaRPr lang="zh-CN" altLang="en-US" sz="1000" b="0">
                        <a:solidFill>
                          <a:schemeClr val="tx1"/>
                        </a:solidFill>
                      </a:endParaRPr>
                    </a:p>
                  </a:txBody>
                  <a:tcPr/>
                </a:tc>
              </a:tr>
              <a:tr h="478790">
                <a:tc>
                  <a:txBody>
                    <a:bodyPr/>
                    <a:p>
                      <a:pPr algn="l">
                        <a:buNone/>
                      </a:pPr>
                      <a:r>
                        <a:rPr lang="zh-CN" altLang="en-US" sz="1000" b="0">
                          <a:solidFill>
                            <a:schemeClr val="tx1"/>
                          </a:solidFill>
                        </a:rPr>
                        <a:t>极片厚度</a:t>
                      </a:r>
                      <a:endParaRPr lang="zh-CN" altLang="en-US" sz="1000" b="0">
                        <a:solidFill>
                          <a:schemeClr val="tx1"/>
                        </a:solidFill>
                      </a:endParaRPr>
                    </a:p>
                    <a:p>
                      <a:pPr algn="l">
                        <a:buNone/>
                      </a:pPr>
                      <a:r>
                        <a:rPr lang="zh-CN" altLang="en-US" sz="1000" b="0">
                          <a:solidFill>
                            <a:schemeClr val="tx1"/>
                          </a:solidFill>
                        </a:rPr>
                        <a:t>Pole plate thickness</a:t>
                      </a:r>
                      <a:endParaRPr lang="zh-CN" altLang="en-US" sz="1000" b="0">
                        <a:solidFill>
                          <a:schemeClr val="tx1"/>
                        </a:solidFill>
                      </a:endParaRPr>
                    </a:p>
                  </a:txBody>
                  <a:tcPr/>
                </a:tc>
                <a:tc>
                  <a:txBody>
                    <a:bodyPr/>
                    <a:p>
                      <a:pPr algn="l">
                        <a:buNone/>
                      </a:pPr>
                      <a:r>
                        <a:rPr lang="zh-CN" altLang="en-US" sz="1000" b="0">
                          <a:solidFill>
                            <a:schemeClr val="tx1"/>
                          </a:solidFill>
                        </a:rPr>
                        <a:t>50～300 µm</a:t>
                      </a:r>
                      <a:endParaRPr lang="zh-CN" altLang="en-US" sz="1000" b="0">
                        <a:solidFill>
                          <a:schemeClr val="tx1"/>
                        </a:solidFill>
                      </a:endParaRPr>
                    </a:p>
                  </a:txBody>
                  <a:tcPr/>
                </a:tc>
              </a:tr>
              <a:tr h="233680">
                <a:tc>
                  <a:txBody>
                    <a:bodyPr/>
                    <a:p>
                      <a:pPr algn="l">
                        <a:buNone/>
                      </a:pPr>
                      <a:r>
                        <a:rPr lang="zh-CN" altLang="en-US" sz="1000" b="0">
                          <a:solidFill>
                            <a:schemeClr val="tx1"/>
                          </a:solidFill>
                        </a:rPr>
                        <a:t>箔材宽度W1</a:t>
                      </a:r>
                      <a:endParaRPr lang="zh-CN" altLang="en-US" sz="1000" b="0">
                        <a:solidFill>
                          <a:schemeClr val="tx1"/>
                        </a:solidFill>
                      </a:endParaRPr>
                    </a:p>
                    <a:p>
                      <a:pPr algn="l">
                        <a:buNone/>
                      </a:pPr>
                      <a:r>
                        <a:rPr lang="zh-CN" altLang="en-US" sz="1000" b="0">
                          <a:solidFill>
                            <a:schemeClr val="tx1"/>
                          </a:solidFill>
                        </a:rPr>
                        <a:t>Foil width W1</a:t>
                      </a:r>
                      <a:endParaRPr lang="zh-CN" altLang="en-US" sz="1000" b="0">
                        <a:solidFill>
                          <a:schemeClr val="tx1"/>
                        </a:solidFill>
                      </a:endParaRPr>
                    </a:p>
                  </a:txBody>
                  <a:tcPr/>
                </a:tc>
                <a:tc>
                  <a:txBody>
                    <a:bodyPr/>
                    <a:p>
                      <a:pPr algn="l">
                        <a:buNone/>
                      </a:pPr>
                      <a:r>
                        <a:rPr lang="zh-CN" altLang="en-US" sz="1000" b="0">
                          <a:solidFill>
                            <a:schemeClr val="tx1"/>
                          </a:solidFill>
                        </a:rPr>
                        <a:t>≤400mm</a:t>
                      </a:r>
                      <a:endParaRPr lang="zh-CN" altLang="en-US" sz="1000" b="0">
                        <a:solidFill>
                          <a:schemeClr val="tx1"/>
                        </a:solidFill>
                      </a:endParaRPr>
                    </a:p>
                  </a:txBody>
                  <a:tcPr/>
                </a:tc>
              </a:tr>
              <a:tr h="458470">
                <a:tc>
                  <a:txBody>
                    <a:bodyPr/>
                    <a:p>
                      <a:pPr algn="l">
                        <a:buNone/>
                      </a:pPr>
                      <a:r>
                        <a:rPr lang="zh-CN" altLang="en-US" sz="1000" b="0">
                          <a:solidFill>
                            <a:schemeClr val="tx1"/>
                          </a:solidFill>
                        </a:rPr>
                        <a:t>辊压极片厚度精度</a:t>
                      </a:r>
                      <a:endParaRPr lang="zh-CN" altLang="en-US" sz="1000" b="0">
                        <a:solidFill>
                          <a:schemeClr val="tx1"/>
                        </a:solidFill>
                      </a:endParaRPr>
                    </a:p>
                    <a:p>
                      <a:pPr algn="l">
                        <a:buNone/>
                      </a:pPr>
                      <a:r>
                        <a:rPr lang="zh-CN" altLang="en-US" sz="1000" b="0">
                          <a:solidFill>
                            <a:schemeClr val="tx1"/>
                          </a:solidFill>
                        </a:rPr>
                        <a:t>Roll plate thickness accuracy</a:t>
                      </a:r>
                      <a:endParaRPr lang="zh-CN" altLang="en-US" sz="1000" b="0">
                        <a:solidFill>
                          <a:schemeClr val="tx1"/>
                        </a:solidFill>
                      </a:endParaRPr>
                    </a:p>
                  </a:txBody>
                  <a:tcPr/>
                </a:tc>
                <a:tc>
                  <a:txBody>
                    <a:bodyPr/>
                    <a:p>
                      <a:pPr algn="l">
                        <a:buNone/>
                      </a:pPr>
                      <a:r>
                        <a:rPr lang="zh-CN" altLang="en-US" sz="1000" b="0">
                          <a:solidFill>
                            <a:schemeClr val="tx1"/>
                          </a:solidFill>
                        </a:rPr>
                        <a:t>±2μm（正常区Normal area），CPK≥1.33</a:t>
                      </a:r>
                      <a:endParaRPr lang="zh-CN" altLang="en-US" sz="1000" b="0">
                        <a:solidFill>
                          <a:schemeClr val="tx1"/>
                        </a:solidFill>
                      </a:endParaRPr>
                    </a:p>
                    <a:p>
                      <a:pPr algn="l">
                        <a:buNone/>
                      </a:pPr>
                      <a:r>
                        <a:rPr lang="zh-CN" altLang="en-US" sz="1000" b="0">
                          <a:solidFill>
                            <a:schemeClr val="tx1"/>
                          </a:solidFill>
                        </a:rPr>
                        <a:t>±3μm（削薄区Thinned zone），CPK≥1.33</a:t>
                      </a:r>
                      <a:endParaRPr lang="zh-CN" altLang="en-US" sz="1000" b="0">
                        <a:solidFill>
                          <a:schemeClr val="tx1"/>
                        </a:solidFill>
                      </a:endParaRPr>
                    </a:p>
                  </a:txBody>
                  <a:tcPr/>
                </a:tc>
              </a:tr>
              <a:tr h="578485">
                <a:tc>
                  <a:txBody>
                    <a:bodyPr/>
                    <a:p>
                      <a:pPr algn="l">
                        <a:buNone/>
                      </a:pPr>
                      <a:r>
                        <a:rPr lang="zh-CN" altLang="en-US" sz="1000" b="0">
                          <a:solidFill>
                            <a:schemeClr val="tx1"/>
                          </a:solidFill>
                        </a:rPr>
                        <a:t>压实密度</a:t>
                      </a:r>
                      <a:endParaRPr lang="zh-CN" altLang="en-US" sz="1000" b="0">
                        <a:solidFill>
                          <a:schemeClr val="tx1"/>
                        </a:solidFill>
                      </a:endParaRPr>
                    </a:p>
                    <a:p>
                      <a:pPr algn="l">
                        <a:buNone/>
                      </a:pPr>
                      <a:r>
                        <a:rPr lang="zh-CN" altLang="en-US" sz="1000" b="0">
                          <a:solidFill>
                            <a:schemeClr val="tx1"/>
                          </a:solidFill>
                        </a:rPr>
                        <a:t>Compaction density</a:t>
                      </a:r>
                      <a:endParaRPr lang="zh-CN" altLang="en-US" sz="1000" b="0">
                        <a:solidFill>
                          <a:schemeClr val="tx1"/>
                        </a:solidFill>
                      </a:endParaRPr>
                    </a:p>
                  </a:txBody>
                  <a:tcPr/>
                </a:tc>
                <a:tc>
                  <a:txBody>
                    <a:bodyPr/>
                    <a:p>
                      <a:pPr algn="l">
                        <a:buNone/>
                      </a:pPr>
                      <a:r>
                        <a:rPr lang="zh-CN" altLang="en-US" sz="1000" b="0">
                          <a:solidFill>
                            <a:schemeClr val="tx1"/>
                          </a:solidFill>
                        </a:rPr>
                        <a:t>正极压实（Positive electrode compaction） 3.4 g/cm3~3.6 g/cm3（三元ternary），2.2g/cm3~2.6 g/cm3（铁锂Lithium iron）；负极压实（Negative electrode compaction） 1.5 g/cm3~1.7 g/cm3</a:t>
                      </a:r>
                      <a:endParaRPr lang="zh-CN" altLang="en-US" sz="1000" b="0">
                        <a:solidFill>
                          <a:schemeClr val="tx1"/>
                        </a:solidFill>
                      </a:endParaRPr>
                    </a:p>
                  </a:txBody>
                  <a:tcPr/>
                </a:tc>
              </a:tr>
              <a:tr h="417830">
                <a:tc>
                  <a:txBody>
                    <a:bodyPr/>
                    <a:p>
                      <a:pPr algn="l">
                        <a:buNone/>
                      </a:pPr>
                      <a:r>
                        <a:rPr lang="zh-CN" altLang="en-US" sz="1000" b="0">
                          <a:solidFill>
                            <a:schemeClr val="tx1"/>
                          </a:solidFill>
                        </a:rPr>
                        <a:t>收卷对齐度</a:t>
                      </a:r>
                      <a:endParaRPr lang="zh-CN" altLang="en-US" sz="1000" b="0">
                        <a:solidFill>
                          <a:schemeClr val="tx1"/>
                        </a:solidFill>
                      </a:endParaRPr>
                    </a:p>
                    <a:p>
                      <a:pPr algn="l">
                        <a:buNone/>
                      </a:pPr>
                      <a:r>
                        <a:rPr lang="zh-CN" altLang="en-US" sz="1000" b="0">
                          <a:solidFill>
                            <a:schemeClr val="tx1"/>
                          </a:solidFill>
                        </a:rPr>
                        <a:t>Winding alignment</a:t>
                      </a:r>
                      <a:endParaRPr lang="zh-CN" altLang="en-US" sz="1000" b="0">
                        <a:solidFill>
                          <a:schemeClr val="tx1"/>
                        </a:solidFill>
                      </a:endParaRPr>
                    </a:p>
                  </a:txBody>
                  <a:tcPr/>
                </a:tc>
                <a:tc>
                  <a:txBody>
                    <a:bodyPr/>
                    <a:p>
                      <a:pPr algn="l">
                        <a:buNone/>
                      </a:pPr>
                      <a:r>
                        <a:rPr lang="zh-CN" altLang="en-US" sz="1000" b="0">
                          <a:solidFill>
                            <a:schemeClr val="tx1"/>
                          </a:solidFill>
                        </a:rPr>
                        <a:t>±0.5mm</a:t>
                      </a:r>
                      <a:endParaRPr lang="zh-CN" altLang="en-US" sz="1000" b="0">
                        <a:solidFill>
                          <a:schemeClr val="tx1"/>
                        </a:solidFill>
                      </a:endParaRPr>
                    </a:p>
                  </a:txBody>
                  <a:tcPr/>
                </a:tc>
              </a:tr>
              <a:tr h="506730">
                <a:tc>
                  <a:txBody>
                    <a:bodyPr/>
                    <a:p>
                      <a:pPr algn="l">
                        <a:buNone/>
                      </a:pPr>
                      <a:r>
                        <a:rPr lang="zh-CN" altLang="en-US" sz="1000" b="0">
                          <a:solidFill>
                            <a:schemeClr val="tx1"/>
                          </a:solidFill>
                        </a:rPr>
                        <a:t>外观要求</a:t>
                      </a:r>
                      <a:endParaRPr lang="zh-CN" altLang="en-US" sz="1000" b="0">
                        <a:solidFill>
                          <a:schemeClr val="tx1"/>
                        </a:solidFill>
                      </a:endParaRPr>
                    </a:p>
                    <a:p>
                      <a:pPr algn="l">
                        <a:buNone/>
                      </a:pPr>
                      <a:r>
                        <a:rPr lang="zh-CN" altLang="en-US" sz="1000" b="0">
                          <a:solidFill>
                            <a:schemeClr val="tx1"/>
                          </a:solidFill>
                        </a:rPr>
                        <a:t>Appearance requirement</a:t>
                      </a:r>
                      <a:endParaRPr lang="zh-CN" altLang="en-US" sz="1000" b="0">
                        <a:solidFill>
                          <a:schemeClr val="tx1"/>
                        </a:solidFill>
                      </a:endParaRPr>
                    </a:p>
                  </a:txBody>
                  <a:tcPr/>
                </a:tc>
                <a:tc>
                  <a:txBody>
                    <a:bodyPr/>
                    <a:p>
                      <a:pPr indent="0" algn="l">
                        <a:buNone/>
                      </a:pPr>
                      <a:r>
                        <a:rPr lang="en-US" sz="1000" b="0">
                          <a:solidFill>
                            <a:schemeClr val="tx1"/>
                          </a:solidFill>
                          <a:latin typeface="宋体" panose="02010600030101010101" pitchFamily="2" charset="-122"/>
                          <a:ea typeface="宋体" panose="02010600030101010101" pitchFamily="2" charset="-122"/>
                          <a:cs typeface="宋体" panose="02010600030101010101" pitchFamily="2" charset="-122"/>
                        </a:rPr>
                        <a:t>无皱褶、无损坏、无波浪边，无划伤、无裂纹、无鼓包、无污染等</a:t>
                      </a:r>
                      <a:endParaRPr lang="en-US" sz="1000"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altLang="en-US" sz="1000" b="0">
                          <a:solidFill>
                            <a:schemeClr val="tx1"/>
                          </a:solidFill>
                          <a:latin typeface="宋体" panose="02010600030101010101" pitchFamily="2" charset="-122"/>
                          <a:ea typeface="宋体" panose="02010600030101010101" pitchFamily="2" charset="-122"/>
                          <a:cs typeface="宋体" panose="02010600030101010101" pitchFamily="2" charset="-122"/>
                        </a:rPr>
                        <a:t>No wrinkles, no damage, no wave edge, no scratch, no crack, no bulge, no pollution, etc</a:t>
                      </a:r>
                      <a:endParaRPr lang="en-US" altLang="en-US" sz="10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r>
            </a:tbl>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172" y="86365"/>
            <a:ext cx="10972876" cy="100965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分切机</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（Slitting machine）</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p:txBody>
      </p:sp>
      <p:pic>
        <p:nvPicPr>
          <p:cNvPr id="15" name="图片 3" descr="750气胀轴放卷2"/>
          <p:cNvPicPr>
            <a:picLocks noChangeAspect="1"/>
          </p:cNvPicPr>
          <p:nvPr>
            <p:custDataLst>
              <p:tags r:id="rId2"/>
            </p:custDataLst>
          </p:nvPr>
        </p:nvPicPr>
        <p:blipFill>
          <a:blip r:embed="rId3"/>
          <a:srcRect l="14439" r="15982"/>
          <a:stretch>
            <a:fillRect/>
          </a:stretch>
        </p:blipFill>
        <p:spPr>
          <a:xfrm>
            <a:off x="387350" y="1261745"/>
            <a:ext cx="3949700" cy="3193415"/>
          </a:xfrm>
          <a:prstGeom prst="rect">
            <a:avLst/>
          </a:prstGeom>
        </p:spPr>
      </p:pic>
      <p:graphicFrame>
        <p:nvGraphicFramePr>
          <p:cNvPr id="23" name="表格 22"/>
          <p:cNvGraphicFramePr/>
          <p:nvPr>
            <p:custDataLst>
              <p:tags r:id="rId4"/>
            </p:custDataLst>
          </p:nvPr>
        </p:nvGraphicFramePr>
        <p:xfrm>
          <a:off x="5019675" y="988060"/>
          <a:ext cx="6776720" cy="5052695"/>
        </p:xfrm>
        <a:graphic>
          <a:graphicData uri="http://schemas.openxmlformats.org/drawingml/2006/table">
            <a:tbl>
              <a:tblPr firstRow="1" bandRow="1">
                <a:tableStyleId>{5C22544A-7EE6-4342-B048-85BDC9FD1C3A}</a:tableStyleId>
              </a:tblPr>
              <a:tblGrid>
                <a:gridCol w="2343785"/>
                <a:gridCol w="4432935"/>
              </a:tblGrid>
              <a:tr h="1213485">
                <a:tc>
                  <a:txBody>
                    <a:bodyPr/>
                    <a:p>
                      <a:pPr algn="l">
                        <a:lnSpc>
                          <a:spcPct val="100000"/>
                        </a:lnSpc>
                        <a:buNone/>
                      </a:pPr>
                      <a:r>
                        <a:rPr lang="zh-CN" altLang="en-US" sz="1000" b="0">
                          <a:solidFill>
                            <a:schemeClr val="tx1"/>
                          </a:solidFill>
                          <a:sym typeface="+mn-ea"/>
                        </a:rPr>
                        <a:t>原理与应用</a:t>
                      </a:r>
                      <a:endParaRPr lang="zh-CN" altLang="en-US" sz="1000" b="0">
                        <a:solidFill>
                          <a:schemeClr val="tx1"/>
                        </a:solidFill>
                        <a:sym typeface="+mn-ea"/>
                      </a:endParaRPr>
                    </a:p>
                    <a:p>
                      <a:pPr algn="l">
                        <a:lnSpc>
                          <a:spcPct val="100000"/>
                        </a:lnSpc>
                        <a:buNone/>
                      </a:pPr>
                      <a:r>
                        <a:rPr lang="zh-CN" altLang="en-US" sz="1000" b="0">
                          <a:solidFill>
                            <a:schemeClr val="tx1"/>
                          </a:solidFill>
                          <a:sym typeface="+mn-ea"/>
                        </a:rPr>
                        <a:t>Principle and application</a:t>
                      </a:r>
                      <a:endParaRPr lang="zh-CN" altLang="en-US" sz="1000" b="0">
                        <a:solidFill>
                          <a:schemeClr val="tx1"/>
                        </a:solidFill>
                        <a:sym typeface="+mn-ea"/>
                      </a:endParaRPr>
                    </a:p>
                  </a:txBody>
                  <a:tcPr/>
                </a:tc>
                <a:tc>
                  <a:txBody>
                    <a:bodyPr/>
                    <a:p>
                      <a:pPr algn="l">
                        <a:lnSpc>
                          <a:spcPct val="100000"/>
                        </a:lnSpc>
                        <a:buNone/>
                      </a:pPr>
                      <a:r>
                        <a:rPr lang="zh-CN" altLang="en-US" sz="1000" b="0">
                          <a:solidFill>
                            <a:schemeClr val="tx1"/>
                          </a:solidFill>
                        </a:rPr>
                        <a:t>该设备的工作原理是采用磁粉被动放料，通过自动控制系统控制极片放卷张力，使极片经过环形分条刀时自动分切成需要的规格，工序完成后极片根据用户设定的张力值恒张力</a:t>
                      </a:r>
                      <a:endParaRPr lang="zh-CN" altLang="en-US" sz="1000" b="0">
                        <a:solidFill>
                          <a:schemeClr val="tx1"/>
                        </a:solidFill>
                      </a:endParaRPr>
                    </a:p>
                    <a:p>
                      <a:pPr algn="l">
                        <a:lnSpc>
                          <a:spcPct val="100000"/>
                        </a:lnSpc>
                        <a:buNone/>
                      </a:pPr>
                      <a:r>
                        <a:rPr lang="zh-CN" altLang="en-US" sz="1000" b="0">
                          <a:solidFill>
                            <a:schemeClr val="tx1"/>
                          </a:solidFill>
                        </a:rPr>
                        <a:t>The working principle of the equipment is to use magnetic powder passive discharge, through the automatic control system to control the tension of the pole sheet, so that the pole sheet through the ring slitter knife automatically cut into the required specifications, after the completion of the process, the pole sheet according to the tension value set by the user constant tension</a:t>
                      </a:r>
                      <a:endParaRPr lang="zh-CN" altLang="en-US" sz="1000" b="0">
                        <a:solidFill>
                          <a:schemeClr val="tx1"/>
                        </a:solidFill>
                      </a:endParaRPr>
                    </a:p>
                  </a:txBody>
                  <a:tcPr/>
                </a:tc>
              </a:tr>
              <a:tr h="467360">
                <a:tc>
                  <a:txBody>
                    <a:bodyPr/>
                    <a:p>
                      <a:pPr algn="l">
                        <a:lnSpc>
                          <a:spcPct val="100000"/>
                        </a:lnSpc>
                        <a:buNone/>
                      </a:pPr>
                      <a:r>
                        <a:rPr lang="zh-CN" altLang="en-US" sz="1000"/>
                        <a:t>生产速度</a:t>
                      </a:r>
                      <a:endParaRPr lang="zh-CN" altLang="en-US" sz="1000"/>
                    </a:p>
                    <a:p>
                      <a:pPr algn="l">
                        <a:lnSpc>
                          <a:spcPct val="100000"/>
                        </a:lnSpc>
                        <a:buNone/>
                      </a:pPr>
                      <a:r>
                        <a:rPr lang="zh-CN" altLang="en-US" sz="1000"/>
                        <a:t>Production rate</a:t>
                      </a:r>
                      <a:endParaRPr lang="zh-CN" altLang="en-US" sz="1000"/>
                    </a:p>
                  </a:txBody>
                  <a:tcPr/>
                </a:tc>
                <a:tc>
                  <a:txBody>
                    <a:bodyPr/>
                    <a:p>
                      <a:pPr algn="l">
                        <a:lnSpc>
                          <a:spcPct val="100000"/>
                        </a:lnSpc>
                        <a:buNone/>
                      </a:pPr>
                      <a:r>
                        <a:rPr lang="zh-CN" altLang="en-US" sz="1000" b="0"/>
                        <a:t>5～80m/min；</a:t>
                      </a:r>
                      <a:endParaRPr lang="zh-CN" altLang="en-US" sz="1000" b="0"/>
                    </a:p>
                  </a:txBody>
                  <a:tcPr/>
                </a:tc>
              </a:tr>
              <a:tr h="466090">
                <a:tc>
                  <a:txBody>
                    <a:bodyPr/>
                    <a:p>
                      <a:pPr algn="l">
                        <a:lnSpc>
                          <a:spcPct val="100000"/>
                        </a:lnSpc>
                        <a:buNone/>
                      </a:pPr>
                      <a:r>
                        <a:rPr lang="zh-CN" altLang="en-US" sz="1000"/>
                        <a:t>分切方式</a:t>
                      </a:r>
                      <a:endParaRPr lang="zh-CN" altLang="en-US" sz="1000"/>
                    </a:p>
                    <a:p>
                      <a:pPr algn="l">
                        <a:lnSpc>
                          <a:spcPct val="100000"/>
                        </a:lnSpc>
                        <a:buNone/>
                      </a:pPr>
                      <a:r>
                        <a:rPr lang="zh-CN" altLang="en-US" sz="1000"/>
                        <a:t>slitting</a:t>
                      </a:r>
                      <a:endParaRPr lang="zh-CN" altLang="en-US" sz="1000"/>
                    </a:p>
                  </a:txBody>
                  <a:tcPr/>
                </a:tc>
                <a:tc>
                  <a:txBody>
                    <a:bodyPr/>
                    <a:p>
                      <a:pPr algn="l">
                        <a:lnSpc>
                          <a:spcPct val="100000"/>
                        </a:lnSpc>
                        <a:buNone/>
                      </a:pPr>
                      <a:r>
                        <a:rPr lang="zh-CN" altLang="en-US" sz="1000" b="0"/>
                        <a:t>五金分切，一分二</a:t>
                      </a:r>
                      <a:r>
                        <a:rPr lang="en-US" altLang="zh-CN" sz="1000" b="0"/>
                        <a:t>.</a:t>
                      </a:r>
                      <a:r>
                        <a:rPr lang="zh-CN" altLang="en-US" sz="1000" b="0"/>
                        <a:t>一分四</a:t>
                      </a:r>
                      <a:r>
                        <a:rPr lang="en-US" altLang="zh-CN" sz="1000" b="0"/>
                        <a:t>.</a:t>
                      </a:r>
                      <a:r>
                        <a:rPr lang="zh-CN" altLang="en-US" sz="1000" b="0"/>
                        <a:t>一分六</a:t>
                      </a:r>
                      <a:r>
                        <a:rPr lang="en-US" altLang="zh-CN" sz="1000" b="0"/>
                        <a:t>~</a:t>
                      </a:r>
                      <a:r>
                        <a:rPr lang="zh-CN" altLang="en-US" sz="1000" b="0"/>
                        <a:t>等</a:t>
                      </a:r>
                      <a:endParaRPr lang="zh-CN" altLang="en-US" sz="1000" b="0"/>
                    </a:p>
                    <a:p>
                      <a:pPr algn="l">
                        <a:lnSpc>
                          <a:spcPct val="100000"/>
                        </a:lnSpc>
                        <a:buNone/>
                      </a:pPr>
                      <a:r>
                        <a:rPr lang="zh-CN" altLang="en-US" sz="1000" b="0"/>
                        <a:t>Hardware cut, one for two. Four for one. Six for one. Wait</a:t>
                      </a:r>
                      <a:endParaRPr lang="zh-CN" altLang="en-US" sz="1000" b="0"/>
                    </a:p>
                  </a:txBody>
                  <a:tcPr/>
                </a:tc>
              </a:tr>
              <a:tr h="622935">
                <a:tc>
                  <a:txBody>
                    <a:bodyPr/>
                    <a:p>
                      <a:pPr algn="l">
                        <a:lnSpc>
                          <a:spcPct val="100000"/>
                        </a:lnSpc>
                        <a:buNone/>
                      </a:pPr>
                      <a:r>
                        <a:rPr lang="zh-CN" altLang="en-US" sz="1000"/>
                        <a:t>厚度（含基材）</a:t>
                      </a:r>
                      <a:endParaRPr lang="zh-CN" altLang="en-US" sz="1000"/>
                    </a:p>
                    <a:p>
                      <a:pPr algn="l">
                        <a:lnSpc>
                          <a:spcPct val="100000"/>
                        </a:lnSpc>
                        <a:buNone/>
                      </a:pPr>
                      <a:r>
                        <a:rPr lang="zh-CN" altLang="en-US" sz="1000"/>
                        <a:t>Thickness (including substrate)</a:t>
                      </a:r>
                      <a:endParaRPr lang="zh-CN" altLang="en-US" sz="1000"/>
                    </a:p>
                  </a:txBody>
                  <a:tcPr/>
                </a:tc>
                <a:tc>
                  <a:txBody>
                    <a:bodyPr/>
                    <a:p>
                      <a:pPr indent="0" algn="l">
                        <a:lnSpc>
                          <a:spcPct val="100000"/>
                        </a:lnSpc>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正极Positive electrode50～200 µm（基材Base material：10～30μm）</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l">
                        <a:lnSpc>
                          <a:spcPct val="100000"/>
                        </a:lnSpc>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负极Negative electrode50～200 µm（基材Base material：4.5～20μm）</a:t>
                      </a:r>
                      <a:endParaRPr 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tc>
              </a:tr>
              <a:tr h="466725">
                <a:tc>
                  <a:txBody>
                    <a:bodyPr/>
                    <a:p>
                      <a:pPr algn="l">
                        <a:lnSpc>
                          <a:spcPct val="100000"/>
                        </a:lnSpc>
                        <a:buNone/>
                      </a:pPr>
                      <a:r>
                        <a:rPr lang="zh-CN" altLang="en-US" sz="1000"/>
                        <a:t>分切宽度偏差</a:t>
                      </a:r>
                      <a:endParaRPr lang="zh-CN" altLang="en-US" sz="1000"/>
                    </a:p>
                    <a:p>
                      <a:pPr algn="l">
                        <a:lnSpc>
                          <a:spcPct val="100000"/>
                        </a:lnSpc>
                        <a:buNone/>
                      </a:pPr>
                      <a:r>
                        <a:rPr lang="zh-CN" altLang="en-US" sz="1000"/>
                        <a:t>Slitting width deviation</a:t>
                      </a:r>
                      <a:endParaRPr lang="zh-CN" altLang="en-US" sz="1000"/>
                    </a:p>
                  </a:txBody>
                  <a:tcPr/>
                </a:tc>
                <a:tc>
                  <a:txBody>
                    <a:bodyPr/>
                    <a:p>
                      <a:pPr algn="l">
                        <a:lnSpc>
                          <a:spcPct val="100000"/>
                        </a:lnSpc>
                        <a:buNone/>
                      </a:pPr>
                      <a:r>
                        <a:rPr lang="zh-CN" altLang="en-US" sz="1000" b="0"/>
                        <a:t>±0.3mm</a:t>
                      </a:r>
                      <a:endParaRPr lang="zh-CN" altLang="en-US" sz="1000" b="0"/>
                    </a:p>
                  </a:txBody>
                  <a:tcPr/>
                </a:tc>
              </a:tr>
              <a:tr h="501650">
                <a:tc>
                  <a:txBody>
                    <a:bodyPr/>
                    <a:p>
                      <a:pPr algn="l">
                        <a:lnSpc>
                          <a:spcPct val="100000"/>
                        </a:lnSpc>
                        <a:buNone/>
                      </a:pPr>
                      <a:r>
                        <a:rPr lang="zh-CN" altLang="en-US" sz="1000"/>
                        <a:t>分切涂层纵向毛刺</a:t>
                      </a:r>
                      <a:endParaRPr lang="zh-CN" altLang="en-US" sz="1000"/>
                    </a:p>
                    <a:p>
                      <a:pPr algn="l">
                        <a:lnSpc>
                          <a:spcPct val="100000"/>
                        </a:lnSpc>
                        <a:buNone/>
                      </a:pPr>
                      <a:r>
                        <a:rPr lang="zh-CN" altLang="en-US" sz="1000"/>
                        <a:t>Cut the coating longitudinal burrs</a:t>
                      </a:r>
                      <a:endParaRPr lang="zh-CN" altLang="en-US" sz="1000"/>
                    </a:p>
                  </a:txBody>
                  <a:tcPr/>
                </a:tc>
                <a:tc>
                  <a:txBody>
                    <a:bodyPr/>
                    <a:p>
                      <a:pPr algn="l">
                        <a:lnSpc>
                          <a:spcPct val="100000"/>
                        </a:lnSpc>
                        <a:buNone/>
                      </a:pPr>
                      <a:r>
                        <a:rPr lang="zh-CN" altLang="en-US" sz="1000" b="0"/>
                        <a:t>≤10μm （垂直凸出极片表面的毛刺Burrs protruding vertically from the surface of the pole plate）</a:t>
                      </a:r>
                      <a:endParaRPr lang="zh-CN" altLang="en-US" sz="1000" b="0"/>
                    </a:p>
                  </a:txBody>
                  <a:tcPr/>
                </a:tc>
              </a:tr>
              <a:tr h="474345">
                <a:tc>
                  <a:txBody>
                    <a:bodyPr/>
                    <a:p>
                      <a:pPr algn="l">
                        <a:lnSpc>
                          <a:spcPct val="100000"/>
                        </a:lnSpc>
                        <a:buNone/>
                      </a:pPr>
                      <a:r>
                        <a:rPr lang="zh-CN" altLang="en-US" sz="1000"/>
                        <a:t>分切涂层横向毛刺</a:t>
                      </a:r>
                      <a:endParaRPr lang="zh-CN" altLang="en-US" sz="1000"/>
                    </a:p>
                    <a:p>
                      <a:pPr algn="l">
                        <a:lnSpc>
                          <a:spcPct val="100000"/>
                        </a:lnSpc>
                        <a:buNone/>
                      </a:pPr>
                      <a:r>
                        <a:rPr lang="zh-CN" altLang="en-US" sz="1000"/>
                        <a:t>Slitting the coating transverse burrs</a:t>
                      </a:r>
                      <a:endParaRPr lang="zh-CN" altLang="en-US" sz="1000"/>
                    </a:p>
                  </a:txBody>
                  <a:tcPr/>
                </a:tc>
                <a:tc>
                  <a:txBody>
                    <a:bodyPr/>
                    <a:p>
                      <a:pPr algn="l">
                        <a:lnSpc>
                          <a:spcPct val="100000"/>
                        </a:lnSpc>
                        <a:buNone/>
                      </a:pPr>
                      <a:r>
                        <a:rPr lang="zh-CN" altLang="en-US" sz="1000" b="0"/>
                        <a:t>≤12μm（平行凸出切口边缘的毛刺Burrs protruding parallel to the edge of the incision）</a:t>
                      </a:r>
                      <a:endParaRPr lang="zh-CN" altLang="en-US" sz="1000" b="0"/>
                    </a:p>
                  </a:txBody>
                  <a:tcPr/>
                </a:tc>
              </a:tr>
              <a:tr h="840105">
                <a:tc>
                  <a:txBody>
                    <a:bodyPr/>
                    <a:p>
                      <a:pPr algn="l">
                        <a:lnSpc>
                          <a:spcPct val="100000"/>
                        </a:lnSpc>
                        <a:buNone/>
                      </a:pPr>
                      <a:r>
                        <a:rPr lang="zh-CN" altLang="en-US" sz="1000"/>
                        <a:t>极片边缘切口质量</a:t>
                      </a:r>
                      <a:endParaRPr lang="zh-CN" altLang="en-US" sz="1000"/>
                    </a:p>
                    <a:p>
                      <a:pPr algn="l">
                        <a:lnSpc>
                          <a:spcPct val="100000"/>
                        </a:lnSpc>
                        <a:buNone/>
                      </a:pPr>
                      <a:r>
                        <a:rPr lang="zh-CN" altLang="en-US" sz="1000"/>
                        <a:t>Electrode edge notch quality</a:t>
                      </a:r>
                      <a:endParaRPr lang="zh-CN" altLang="en-US" sz="1000"/>
                    </a:p>
                  </a:txBody>
                  <a:tcPr/>
                </a:tc>
                <a:tc>
                  <a:txBody>
                    <a:bodyPr/>
                    <a:p>
                      <a:pPr algn="l">
                        <a:lnSpc>
                          <a:spcPct val="100000"/>
                        </a:lnSpc>
                        <a:buNone/>
                      </a:pPr>
                      <a:r>
                        <a:rPr lang="zh-CN" altLang="en-US" sz="1000" b="0"/>
                        <a:t>无卷边、裂口、波浪、褶皱、拉伸、露箔、明显的锯齿状等质量缺陷</a:t>
                      </a:r>
                      <a:endParaRPr lang="zh-CN" altLang="en-US" sz="1000" b="0"/>
                    </a:p>
                  </a:txBody>
                  <a:tcPr/>
                </a:tc>
              </a:tr>
            </a:tbl>
          </a:graphicData>
        </a:graphic>
      </p:graphicFrame>
      <p:pic>
        <p:nvPicPr>
          <p:cNvPr id="6" name="图片 5" descr="1"/>
          <p:cNvPicPr>
            <a:picLocks noChangeAspect="1"/>
          </p:cNvPicPr>
          <p:nvPr/>
        </p:nvPicPr>
        <p:blipFill>
          <a:blip r:embed="rId5"/>
          <a:stretch>
            <a:fillRect/>
          </a:stretch>
        </p:blipFill>
        <p:spPr>
          <a:xfrm>
            <a:off x="142875" y="4741545"/>
            <a:ext cx="4764405" cy="15494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210" y="252095"/>
            <a:ext cx="9035415" cy="1009650"/>
          </a:xfrm>
          <a:prstGeom prst="rect">
            <a:avLst/>
          </a:prstGeom>
          <a:noFill/>
        </p:spPr>
        <p:txBody>
          <a:bodyPr wrap="square" lIns="63500" tIns="25400" rIns="63500" bIns="25400" rtlCol="0" anchor="ctr" anchorCtr="0">
            <a:normAutofit fontScale="90000"/>
          </a:bodyPr>
          <a:p>
            <a:pPr marL="0" indent="0" algn="l">
              <a:lnSpc>
                <a:spcPct val="100000"/>
              </a:lnSpc>
              <a:spcBef>
                <a:spcPts val="0"/>
              </a:spcBef>
              <a:spcAft>
                <a:spcPts val="0"/>
              </a:spcAft>
              <a:buSzPct val="100000"/>
              <a:buNone/>
            </a:pPr>
            <a:r>
              <a:rPr lang="zh-CN" altLang="zh-CN" sz="3110" b="1" spc="360" dirty="0">
                <a:solidFill>
                  <a:schemeClr val="accent1"/>
                </a:solidFill>
                <a:uFillTx/>
                <a:latin typeface="微软雅黑" panose="020B0503020204020204" pitchFamily="34" charset="-122"/>
                <a:ea typeface="微软雅黑" panose="020B0503020204020204" pitchFamily="34" charset="-122"/>
              </a:rPr>
              <a:t>全自动极片模切机</a:t>
            </a:r>
            <a:endParaRPr lang="zh-CN" altLang="zh-CN" sz="311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3110" b="1" spc="360" dirty="0">
                <a:solidFill>
                  <a:schemeClr val="accent1"/>
                </a:solidFill>
                <a:uFillTx/>
                <a:latin typeface="微软雅黑" panose="020B0503020204020204" pitchFamily="34" charset="-122"/>
                <a:ea typeface="微软雅黑" panose="020B0503020204020204" pitchFamily="34" charset="-122"/>
              </a:rPr>
              <a:t>（Automatic pole die cutting machine）</a:t>
            </a:r>
            <a:endParaRPr lang="zh-CN" altLang="zh-CN" sz="3110" b="1" spc="360" dirty="0">
              <a:solidFill>
                <a:schemeClr val="accent1"/>
              </a:solidFill>
              <a:uFillTx/>
              <a:latin typeface="微软雅黑" panose="020B0503020204020204" pitchFamily="34" charset="-122"/>
              <a:ea typeface="微软雅黑" panose="020B0503020204020204" pitchFamily="34" charset="-122"/>
            </a:endParaRPr>
          </a:p>
        </p:txBody>
      </p:sp>
      <p:pic>
        <p:nvPicPr>
          <p:cNvPr id="15" name="图片 3" descr="C:\Users\yxf\Desktop\1.jpg1"/>
          <p:cNvPicPr>
            <a:picLocks noChangeAspect="1"/>
          </p:cNvPicPr>
          <p:nvPr>
            <p:custDataLst>
              <p:tags r:id="rId2"/>
            </p:custDataLst>
          </p:nvPr>
        </p:nvPicPr>
        <p:blipFill>
          <a:blip r:embed="rId3"/>
          <a:srcRect l="3549" r="3549"/>
          <a:stretch>
            <a:fillRect/>
          </a:stretch>
        </p:blipFill>
        <p:spPr>
          <a:xfrm>
            <a:off x="387350" y="1552575"/>
            <a:ext cx="3949700" cy="3193415"/>
          </a:xfrm>
          <a:prstGeom prst="rect">
            <a:avLst/>
          </a:prstGeom>
        </p:spPr>
      </p:pic>
      <p:graphicFrame>
        <p:nvGraphicFramePr>
          <p:cNvPr id="5" name="表格 4"/>
          <p:cNvGraphicFramePr/>
          <p:nvPr>
            <p:custDataLst>
              <p:tags r:id="rId4"/>
            </p:custDataLst>
          </p:nvPr>
        </p:nvGraphicFramePr>
        <p:xfrm>
          <a:off x="4560570" y="1261745"/>
          <a:ext cx="7385685" cy="4994275"/>
        </p:xfrm>
        <a:graphic>
          <a:graphicData uri="http://schemas.openxmlformats.org/drawingml/2006/table">
            <a:tbl>
              <a:tblPr firstRow="1" bandRow="1">
                <a:tableStyleId>{5C22544A-7EE6-4342-B048-85BDC9FD1C3A}</a:tableStyleId>
              </a:tblPr>
              <a:tblGrid>
                <a:gridCol w="1880235"/>
                <a:gridCol w="5505450"/>
              </a:tblGrid>
              <a:tr h="1445260">
                <a:tc>
                  <a:txBody>
                    <a:bodyPr/>
                    <a:p>
                      <a:pPr algn="l">
                        <a:buNone/>
                      </a:pPr>
                      <a:r>
                        <a:rPr lang="en-US" altLang="zh-CN" sz="1000" b="0">
                          <a:solidFill>
                            <a:schemeClr val="tx1"/>
                          </a:solidFill>
                          <a:sym typeface="+mn-ea"/>
                        </a:rPr>
                        <a:t>                                     </a:t>
                      </a:r>
                      <a:r>
                        <a:rPr lang="zh-CN" altLang="en-US" sz="1000" b="0">
                          <a:solidFill>
                            <a:schemeClr val="tx1"/>
                          </a:solidFill>
                          <a:sym typeface="+mn-ea"/>
                        </a:rPr>
                        <a:t>原理与应用</a:t>
                      </a:r>
                      <a:endParaRPr lang="zh-CN" altLang="en-US" sz="1000" b="0">
                        <a:solidFill>
                          <a:schemeClr val="tx1"/>
                        </a:solidFill>
                        <a:sym typeface="+mn-ea"/>
                      </a:endParaRPr>
                    </a:p>
                    <a:p>
                      <a:pPr algn="l">
                        <a:buNone/>
                      </a:pPr>
                      <a:r>
                        <a:rPr lang="zh-CN" altLang="en-US" sz="1000" b="0">
                          <a:solidFill>
                            <a:schemeClr val="tx1"/>
                          </a:solidFill>
                        </a:rPr>
                        <a:t>Principle and application</a:t>
                      </a:r>
                      <a:endParaRPr lang="zh-CN" altLang="en-US" sz="1000" b="0">
                        <a:solidFill>
                          <a:schemeClr val="tx1"/>
                        </a:solidFill>
                      </a:endParaRPr>
                    </a:p>
                    <a:p>
                      <a:pPr algn="l">
                        <a:buNone/>
                      </a:pPr>
                      <a:r>
                        <a:rPr lang="en-US" altLang="zh-CN" sz="1000" b="0">
                          <a:solidFill>
                            <a:schemeClr val="tx1"/>
                          </a:solidFill>
                        </a:rPr>
                        <a:t>    </a:t>
                      </a:r>
                      <a:endParaRPr lang="en-US" altLang="zh-CN" sz="1000" b="0">
                        <a:solidFill>
                          <a:schemeClr val="tx1"/>
                        </a:solidFill>
                      </a:endParaRPr>
                    </a:p>
                  </a:txBody>
                  <a:tcPr/>
                </a:tc>
                <a:tc>
                  <a:txBody>
                    <a:bodyPr/>
                    <a:p>
                      <a:pPr algn="l">
                        <a:buNone/>
                      </a:pPr>
                      <a:r>
                        <a:rPr lang="zh-CN" altLang="en-US" sz="1000" b="0">
                          <a:solidFill>
                            <a:schemeClr val="tx1"/>
                          </a:solidFill>
                        </a:rPr>
                        <a:t>设备通过触摸屏操作，程序控制，可根据产品进行设定合理数据，操作方便快捷，通过人工上料光电感应自动纠偏由伺服电机加精密丝杠推送至模切位置，可进行一出多片模切、生产效率高、刀模成本低、换型快捷方便，模切成型后自动送出，通过机械手将极片抓放到收料盘内，</a:t>
                      </a:r>
                      <a:endParaRPr lang="zh-CN" altLang="en-US" sz="1000" b="0">
                        <a:solidFill>
                          <a:schemeClr val="tx1"/>
                        </a:solidFill>
                      </a:endParaRPr>
                    </a:p>
                    <a:p>
                      <a:pPr algn="l">
                        <a:buNone/>
                      </a:pPr>
                      <a:r>
                        <a:rPr lang="zh-CN" altLang="en-US" sz="1000" b="0">
                          <a:solidFill>
                            <a:schemeClr val="tx1"/>
                          </a:solidFill>
                        </a:rPr>
                        <a:t>The equipment is operated by touch screen and controlled by program, reasonable data can be set according to the product, convenient and quick operation, automatic correction by manual feeding photoelectric induction is pushed to the die cutting position by servo motor and precision screw, which can carry out a multi-piece die cutting, high production efficiency, low die cost, fast and convenient changing, and automatically sent out after die cutting. Grab the pole piece into the receiving tray by the manipulator,</a:t>
                      </a:r>
                      <a:endParaRPr lang="zh-CN" altLang="en-US" sz="1000" b="0">
                        <a:solidFill>
                          <a:schemeClr val="tx1"/>
                        </a:solidFill>
                      </a:endParaRPr>
                    </a:p>
                  </a:txBody>
                  <a:tcPr/>
                </a:tc>
              </a:tr>
              <a:tr h="398145">
                <a:tc>
                  <a:txBody>
                    <a:bodyPr/>
                    <a:p>
                      <a:pPr algn="l">
                        <a:buNone/>
                      </a:pPr>
                      <a:r>
                        <a:rPr lang="zh-CN" altLang="en-US" sz="1000"/>
                        <a:t>模切速度</a:t>
                      </a:r>
                      <a:endParaRPr lang="zh-CN" altLang="en-US" sz="1000"/>
                    </a:p>
                    <a:p>
                      <a:pPr algn="l">
                        <a:buNone/>
                      </a:pPr>
                      <a:r>
                        <a:rPr lang="zh-CN" altLang="en-US" sz="1000"/>
                        <a:t>Die cutting speed</a:t>
                      </a:r>
                      <a:endParaRPr lang="zh-CN" altLang="en-US" sz="1000"/>
                    </a:p>
                  </a:txBody>
                  <a:tcPr/>
                </a:tc>
                <a:tc>
                  <a:txBody>
                    <a:bodyPr/>
                    <a:p>
                      <a:pPr algn="l">
                        <a:buNone/>
                      </a:pPr>
                      <a:r>
                        <a:rPr lang="zh-CN" altLang="en-US" sz="1000"/>
                        <a:t>20</a:t>
                      </a:r>
                      <a:r>
                        <a:rPr lang="en-US" altLang="zh-CN" sz="1000"/>
                        <a:t>-80-</a:t>
                      </a:r>
                      <a:r>
                        <a:rPr lang="zh-CN" altLang="en-US" sz="1000"/>
                        <a:t>冲次/分（根据过料长度而定）</a:t>
                      </a:r>
                      <a:endParaRPr lang="zh-CN" altLang="en-US" sz="1000"/>
                    </a:p>
                    <a:p>
                      <a:pPr algn="l">
                        <a:buNone/>
                      </a:pPr>
                      <a:r>
                        <a:rPr lang="zh-CN" altLang="en-US" sz="1000"/>
                        <a:t>20-80- strokes/min (depending on the length of the charge)</a:t>
                      </a:r>
                      <a:endParaRPr lang="zh-CN" altLang="en-US" sz="1000"/>
                    </a:p>
                  </a:txBody>
                  <a:tcPr/>
                </a:tc>
              </a:tr>
              <a:tr h="396875">
                <a:tc>
                  <a:txBody>
                    <a:bodyPr/>
                    <a:p>
                      <a:pPr algn="l">
                        <a:buNone/>
                      </a:pPr>
                      <a:r>
                        <a:rPr lang="zh-CN" altLang="en-US" sz="1000"/>
                        <a:t>刀模类型</a:t>
                      </a:r>
                      <a:endParaRPr lang="zh-CN" altLang="en-US" sz="1000"/>
                    </a:p>
                    <a:p>
                      <a:pPr algn="l">
                        <a:buNone/>
                      </a:pPr>
                      <a:r>
                        <a:rPr lang="zh-CN" altLang="en-US" sz="1000"/>
                        <a:t>Die type</a:t>
                      </a:r>
                      <a:endParaRPr lang="zh-CN" altLang="en-US" sz="1000"/>
                    </a:p>
                  </a:txBody>
                  <a:tcPr/>
                </a:tc>
                <a:tc>
                  <a:txBody>
                    <a:bodyPr/>
                    <a:p>
                      <a:pPr algn="l">
                        <a:buNone/>
                      </a:pPr>
                      <a:r>
                        <a:rPr lang="zh-CN" altLang="en-US" sz="1000"/>
                        <a:t>激光胶板刀模（成本低换型快）</a:t>
                      </a:r>
                      <a:endParaRPr lang="zh-CN" altLang="en-US" sz="1000"/>
                    </a:p>
                    <a:p>
                      <a:pPr algn="l">
                        <a:buNone/>
                      </a:pPr>
                      <a:r>
                        <a:rPr lang="zh-CN" altLang="en-US" sz="1000"/>
                        <a:t>Laser rubber die (low cost and fast change)</a:t>
                      </a:r>
                      <a:endParaRPr lang="zh-CN" altLang="en-US" sz="1000"/>
                    </a:p>
                  </a:txBody>
                  <a:tcPr/>
                </a:tc>
              </a:tr>
              <a:tr h="396875">
                <a:tc>
                  <a:txBody>
                    <a:bodyPr/>
                    <a:p>
                      <a:pPr algn="l">
                        <a:buNone/>
                      </a:pPr>
                      <a:r>
                        <a:rPr lang="zh-CN" altLang="en-US" sz="1000"/>
                        <a:t>来料宽度</a:t>
                      </a:r>
                      <a:endParaRPr lang="zh-CN" altLang="en-US" sz="1000"/>
                    </a:p>
                    <a:p>
                      <a:pPr algn="l">
                        <a:buNone/>
                      </a:pPr>
                      <a:r>
                        <a:rPr lang="zh-CN" altLang="en-US" sz="1000"/>
                        <a:t>Incoming width</a:t>
                      </a:r>
                      <a:endParaRPr lang="zh-CN" altLang="en-US" sz="1000"/>
                    </a:p>
                  </a:txBody>
                  <a:tcPr/>
                </a:tc>
                <a:tc>
                  <a:txBody>
                    <a:bodyPr/>
                    <a:p>
                      <a:pPr algn="l">
                        <a:buNone/>
                      </a:pPr>
                      <a:r>
                        <a:rPr lang="zh-CN" altLang="en-US" sz="1000"/>
                        <a:t>≤350mm（包含极耳）</a:t>
                      </a:r>
                      <a:endParaRPr lang="zh-CN" altLang="en-US" sz="1000"/>
                    </a:p>
                    <a:p>
                      <a:pPr algn="l">
                        <a:buNone/>
                      </a:pPr>
                      <a:r>
                        <a:rPr lang="zh-CN" altLang="en-US" sz="1000"/>
                        <a:t>≤350mm (including pole ear)</a:t>
                      </a:r>
                      <a:endParaRPr lang="zh-CN" altLang="en-US" sz="1000"/>
                    </a:p>
                  </a:txBody>
                  <a:tcPr/>
                </a:tc>
              </a:tr>
              <a:tr h="396875">
                <a:tc>
                  <a:txBody>
                    <a:bodyPr/>
                    <a:p>
                      <a:pPr algn="l">
                        <a:buNone/>
                      </a:pPr>
                      <a:r>
                        <a:rPr lang="zh-CN" altLang="en-US" sz="1000"/>
                        <a:t>来料厚度</a:t>
                      </a:r>
                      <a:endParaRPr lang="zh-CN" altLang="en-US" sz="1000"/>
                    </a:p>
                    <a:p>
                      <a:pPr algn="l">
                        <a:buNone/>
                      </a:pPr>
                      <a:r>
                        <a:rPr lang="zh-CN" altLang="en-US" sz="1000"/>
                        <a:t>Incoming thickness</a:t>
                      </a:r>
                      <a:endParaRPr lang="zh-CN" altLang="en-US" sz="1000"/>
                    </a:p>
                  </a:txBody>
                  <a:tcPr/>
                </a:tc>
                <a:tc>
                  <a:txBody>
                    <a:bodyPr/>
                    <a:p>
                      <a:pPr algn="l">
                        <a:buNone/>
                      </a:pPr>
                      <a:r>
                        <a:rPr lang="zh-CN" altLang="en-US" sz="1000"/>
                        <a:t>0.08～0.3mm</a:t>
                      </a:r>
                      <a:endParaRPr lang="zh-CN" altLang="en-US" sz="1000"/>
                    </a:p>
                  </a:txBody>
                  <a:tcPr/>
                </a:tc>
              </a:tr>
              <a:tr h="337820">
                <a:tc>
                  <a:txBody>
                    <a:bodyPr/>
                    <a:p>
                      <a:pPr algn="l">
                        <a:buNone/>
                      </a:pPr>
                      <a:r>
                        <a:rPr lang="zh-CN" altLang="en-US" sz="1000"/>
                        <a:t>有效模切面积</a:t>
                      </a:r>
                      <a:endParaRPr lang="zh-CN" altLang="en-US" sz="1000"/>
                    </a:p>
                    <a:p>
                      <a:pPr algn="l">
                        <a:buNone/>
                      </a:pPr>
                      <a:r>
                        <a:rPr lang="zh-CN" altLang="en-US" sz="1000"/>
                        <a:t>Effective die cutting area</a:t>
                      </a:r>
                      <a:endParaRPr lang="zh-CN" altLang="en-US" sz="1000"/>
                    </a:p>
                  </a:txBody>
                  <a:tcPr/>
                </a:tc>
                <a:tc>
                  <a:txBody>
                    <a:bodyPr/>
                    <a:p>
                      <a:pPr algn="l">
                        <a:buNone/>
                      </a:pPr>
                      <a:r>
                        <a:rPr lang="zh-CN" altLang="en-US" sz="1000"/>
                        <a:t>320*</a:t>
                      </a:r>
                      <a:r>
                        <a:rPr lang="en-US" altLang="zh-CN" sz="1000"/>
                        <a:t>1</a:t>
                      </a:r>
                      <a:r>
                        <a:rPr lang="zh-CN" altLang="en-US" sz="1000"/>
                        <a:t>50mm</a:t>
                      </a:r>
                      <a:endParaRPr lang="zh-CN" altLang="en-US" sz="1000"/>
                    </a:p>
                  </a:txBody>
                  <a:tcPr/>
                </a:tc>
              </a:tr>
              <a:tr h="673100">
                <a:tc>
                  <a:txBody>
                    <a:bodyPr/>
                    <a:p>
                      <a:pPr algn="l">
                        <a:buNone/>
                      </a:pPr>
                      <a:r>
                        <a:rPr lang="zh-CN" altLang="en-US" sz="1000"/>
                        <a:t>来料收卷整齐度</a:t>
                      </a:r>
                      <a:r>
                        <a:rPr lang="zh-CN" altLang="en-US" sz="1000">
                          <a:sym typeface="+mn-ea"/>
                        </a:rPr>
                        <a:t>涂布宽度误差</a:t>
                      </a:r>
                      <a:endParaRPr lang="zh-CN" altLang="en-US" sz="1000"/>
                    </a:p>
                    <a:p>
                      <a:pPr algn="l">
                        <a:buNone/>
                      </a:pPr>
                      <a:r>
                        <a:rPr lang="zh-CN" altLang="en-US" sz="1000"/>
                        <a:t>Incoming coiling uniformity coating width error</a:t>
                      </a:r>
                      <a:endParaRPr lang="zh-CN" altLang="en-US" sz="1000"/>
                    </a:p>
                  </a:txBody>
                  <a:tcPr/>
                </a:tc>
                <a:tc>
                  <a:txBody>
                    <a:bodyPr/>
                    <a:p>
                      <a:pPr indent="0" algn="l">
                        <a:buNone/>
                      </a:pPr>
                      <a:r>
                        <a:rPr lang="en-US" altLang="en-US" sz="1000" b="0">
                          <a:latin typeface="宋体" panose="02010600030101010101" pitchFamily="2" charset="-122"/>
                          <a:ea typeface="宋体" panose="02010600030101010101" pitchFamily="2" charset="-122"/>
                          <a:cs typeface="宋体" panose="02010600030101010101" pitchFamily="2" charset="-122"/>
                        </a:rPr>
                        <a:t>≤±0.5 mm</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552450">
                <a:tc>
                  <a:txBody>
                    <a:bodyPr/>
                    <a:p>
                      <a:pPr algn="l">
                        <a:buNone/>
                      </a:pPr>
                      <a:r>
                        <a:rPr lang="zh-CN" altLang="en-US" sz="1000"/>
                        <a:t>涂布方式及破损要求</a:t>
                      </a:r>
                      <a:r>
                        <a:rPr lang="en-US" altLang="zh-CN" sz="1000"/>
                        <a:t>  </a:t>
                      </a:r>
                      <a:endParaRPr lang="en-US" altLang="zh-CN" sz="1000"/>
                    </a:p>
                    <a:p>
                      <a:pPr algn="l">
                        <a:buNone/>
                      </a:pPr>
                      <a:r>
                        <a:rPr lang="zh-CN" altLang="en-US" sz="1000"/>
                        <a:t>Coating method and breakage requirements</a:t>
                      </a:r>
                      <a:endParaRPr lang="zh-CN" altLang="en-US" sz="1000"/>
                    </a:p>
                  </a:txBody>
                  <a:tcPr/>
                </a:tc>
                <a:tc>
                  <a:txBody>
                    <a:bodyPr/>
                    <a:p>
                      <a:pPr indent="0" algn="l">
                        <a:buNone/>
                      </a:pPr>
                      <a:r>
                        <a:rPr lang="en-US" sz="1000" b="0">
                          <a:latin typeface="宋体" panose="02010600030101010101" pitchFamily="2" charset="-122"/>
                          <a:ea typeface="宋体" panose="02010600030101010101" pitchFamily="2" charset="-122"/>
                          <a:cs typeface="宋体" panose="02010600030101010101" pitchFamily="2" charset="-122"/>
                        </a:rPr>
                        <a:t>连续涂布,单侧出极耳,且极耳破损小于0.5mm</a:t>
                      </a: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altLang="en-US" sz="1000" b="0">
                          <a:latin typeface="宋体" panose="02010600030101010101" pitchFamily="2" charset="-122"/>
                          <a:ea typeface="宋体" panose="02010600030101010101" pitchFamily="2" charset="-122"/>
                          <a:cs typeface="宋体" panose="02010600030101010101" pitchFamily="2" charset="-122"/>
                        </a:rPr>
                        <a:t>Continuous coating, unilateral out of the pole ear, and the pole ear damage is less than 0.5mm</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tc>
              </a:tr>
              <a:tr h="396875">
                <a:tc>
                  <a:txBody>
                    <a:bodyPr/>
                    <a:p>
                      <a:pPr algn="l">
                        <a:buNone/>
                      </a:pPr>
                      <a:r>
                        <a:rPr lang="zh-CN" altLang="en-US" sz="1000"/>
                        <a:t>收片方式</a:t>
                      </a:r>
                      <a:endParaRPr lang="zh-CN" altLang="en-US" sz="1000"/>
                    </a:p>
                    <a:p>
                      <a:pPr algn="l">
                        <a:buNone/>
                      </a:pPr>
                      <a:r>
                        <a:rPr lang="zh-CN" altLang="en-US" sz="1000"/>
                        <a:t>Receiving mode</a:t>
                      </a:r>
                      <a:endParaRPr lang="zh-CN" altLang="en-US" sz="1000"/>
                    </a:p>
                  </a:txBody>
                  <a:tcPr/>
                </a:tc>
                <a:tc>
                  <a:txBody>
                    <a:bodyPr/>
                    <a:p>
                      <a:pPr algn="l">
                        <a:buNone/>
                      </a:pPr>
                      <a:r>
                        <a:rPr lang="zh-CN" altLang="en-US" sz="1000"/>
                        <a:t>机械手自动收片</a:t>
                      </a:r>
                      <a:endParaRPr lang="zh-CN" altLang="en-US" sz="1000"/>
                    </a:p>
                    <a:p>
                      <a:pPr algn="l">
                        <a:buNone/>
                      </a:pPr>
                      <a:r>
                        <a:rPr lang="zh-CN" altLang="en-US" sz="1000"/>
                        <a:t>The manipulator automatically picks up the film</a:t>
                      </a:r>
                      <a:endParaRPr lang="zh-CN" altLang="en-US" sz="1000"/>
                    </a:p>
                  </a:txBody>
                  <a:tcPr/>
                </a:tc>
              </a:tr>
            </a:tbl>
          </a:graphicData>
        </a:graphic>
      </p:graphicFrame>
      <p:pic>
        <p:nvPicPr>
          <p:cNvPr id="2" name="图片 1"/>
          <p:cNvPicPr>
            <a:picLocks noChangeAspect="1"/>
          </p:cNvPicPr>
          <p:nvPr>
            <p:custDataLst>
              <p:tags r:id="rId5"/>
            </p:custDataLst>
          </p:nvPr>
        </p:nvPicPr>
        <p:blipFill>
          <a:blip r:embed="rId6" cstate="screen"/>
          <a:stretch>
            <a:fillRect/>
          </a:stretch>
        </p:blipFill>
        <p:spPr>
          <a:xfrm>
            <a:off x="323850" y="4827905"/>
            <a:ext cx="3844999" cy="1761953"/>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210" y="252095"/>
            <a:ext cx="9035415" cy="1009650"/>
          </a:xfrm>
          <a:prstGeom prst="rect">
            <a:avLst/>
          </a:prstGeom>
          <a:noFill/>
        </p:spPr>
        <p:txBody>
          <a:bodyPr wrap="square" lIns="63500" tIns="25400" rIns="63500" bIns="25400" rtlCol="0" anchor="ctr" anchorCtr="0">
            <a:normAutofit fontScale="80000"/>
          </a:bodyPr>
          <a:p>
            <a:pPr algn="l"/>
            <a:r>
              <a:rPr lang="zh-CN" altLang="en-US" sz="3110" b="1" kern="0" dirty="0">
                <a:solidFill>
                  <a:schemeClr val="accent1"/>
                </a:solidFill>
                <a:latin typeface="微软雅黑" panose="020B0503020204020204" pitchFamily="34" charset="-122"/>
                <a:ea typeface="微软雅黑" panose="020B0503020204020204" pitchFamily="34" charset="-122"/>
                <a:sym typeface="+mn-ea"/>
              </a:rPr>
              <a:t>柔性模切机（卷对片、纯圆角）</a:t>
            </a:r>
            <a:endParaRPr lang="en-US" altLang="zh-CN" sz="3110" b="1" kern="0" dirty="0">
              <a:solidFill>
                <a:schemeClr val="accent1"/>
              </a:solidFill>
              <a:latin typeface="微软雅黑" panose="020B0503020204020204" pitchFamily="34" charset="-122"/>
              <a:ea typeface="微软雅黑" panose="020B0503020204020204" pitchFamily="34" charset="-122"/>
              <a:sym typeface="+mn-ea"/>
            </a:endParaRPr>
          </a:p>
          <a:p>
            <a:pPr algn="l"/>
            <a:r>
              <a:rPr lang="en-US" altLang="zh-CN" sz="3110" b="1" kern="0" dirty="0">
                <a:solidFill>
                  <a:schemeClr val="accent1"/>
                </a:solidFill>
                <a:latin typeface="微软雅黑" panose="020B0503020204020204" pitchFamily="34" charset="-122"/>
                <a:ea typeface="微软雅黑" panose="020B0503020204020204" pitchFamily="34" charset="-122"/>
                <a:sym typeface="+mn-ea"/>
              </a:rPr>
              <a:t>Flexble die cutting machine</a:t>
            </a:r>
            <a:r>
              <a:rPr lang="zh-CN" altLang="en-US" sz="3110" b="1" kern="0" dirty="0">
                <a:solidFill>
                  <a:schemeClr val="accent1"/>
                </a:solidFill>
                <a:latin typeface="微软雅黑" panose="020B0503020204020204" pitchFamily="34" charset="-122"/>
                <a:ea typeface="微软雅黑" panose="020B0503020204020204" pitchFamily="34" charset="-122"/>
                <a:sym typeface="+mn-ea"/>
              </a:rPr>
              <a:t>（</a:t>
            </a:r>
            <a:r>
              <a:rPr lang="en-US" altLang="zh-CN" sz="3110" b="1" kern="0" dirty="0">
                <a:solidFill>
                  <a:schemeClr val="accent1"/>
                </a:solidFill>
                <a:latin typeface="微软雅黑" panose="020B0503020204020204" pitchFamily="34" charset="-122"/>
                <a:ea typeface="微软雅黑" panose="020B0503020204020204" pitchFamily="34" charset="-122"/>
                <a:sym typeface="+mn-ea"/>
              </a:rPr>
              <a:t>roll to film</a:t>
            </a:r>
            <a:r>
              <a:rPr lang="zh-CN" altLang="en-US" sz="3110" b="1" kern="0" dirty="0">
                <a:solidFill>
                  <a:schemeClr val="accent1"/>
                </a:solidFill>
                <a:latin typeface="微软雅黑" panose="020B0503020204020204" pitchFamily="34" charset="-122"/>
                <a:ea typeface="微软雅黑" panose="020B0503020204020204" pitchFamily="34" charset="-122"/>
                <a:sym typeface="+mn-ea"/>
              </a:rPr>
              <a:t>，</a:t>
            </a:r>
            <a:r>
              <a:rPr lang="en-US" altLang="zh-CN" sz="3110" b="1" kern="0" dirty="0">
                <a:solidFill>
                  <a:schemeClr val="accent1"/>
                </a:solidFill>
                <a:latin typeface="微软雅黑" panose="020B0503020204020204" pitchFamily="34" charset="-122"/>
                <a:ea typeface="微软雅黑" panose="020B0503020204020204" pitchFamily="34" charset="-122"/>
                <a:sym typeface="+mn-ea"/>
              </a:rPr>
              <a:t>pure fillet</a:t>
            </a:r>
            <a:r>
              <a:rPr lang="zh-CN" altLang="en-US" sz="3110" b="1" kern="0" dirty="0">
                <a:solidFill>
                  <a:schemeClr val="accent1"/>
                </a:solidFill>
                <a:latin typeface="微软雅黑" panose="020B0503020204020204" pitchFamily="34" charset="-122"/>
                <a:ea typeface="微软雅黑" panose="020B0503020204020204" pitchFamily="34" charset="-122"/>
                <a:sym typeface="+mn-ea"/>
              </a:rPr>
              <a:t>）</a:t>
            </a:r>
            <a:endParaRPr lang="zh-CN" altLang="en-US" sz="3110" b="1" kern="0" spc="360" dirty="0">
              <a:solidFill>
                <a:schemeClr val="accent1"/>
              </a:solidFill>
              <a:uFillTx/>
              <a:latin typeface="微软雅黑" panose="020B0503020204020204" pitchFamily="34" charset="-122"/>
              <a:ea typeface="微软雅黑" panose="020B0503020204020204" pitchFamily="34" charset="-122"/>
              <a:sym typeface="+mn-ea"/>
            </a:endParaRPr>
          </a:p>
        </p:txBody>
      </p:sp>
      <p:graphicFrame>
        <p:nvGraphicFramePr>
          <p:cNvPr id="5" name="表格 4"/>
          <p:cNvGraphicFramePr/>
          <p:nvPr>
            <p:custDataLst>
              <p:tags r:id="rId2"/>
            </p:custDataLst>
          </p:nvPr>
        </p:nvGraphicFramePr>
        <p:xfrm>
          <a:off x="4560570" y="1261745"/>
          <a:ext cx="7385685" cy="4048760"/>
        </p:xfrm>
        <a:graphic>
          <a:graphicData uri="http://schemas.openxmlformats.org/drawingml/2006/table">
            <a:tbl>
              <a:tblPr firstRow="1" bandRow="1">
                <a:tableStyleId>{5C22544A-7EE6-4342-B048-85BDC9FD1C3A}</a:tableStyleId>
              </a:tblPr>
              <a:tblGrid>
                <a:gridCol w="1880235"/>
                <a:gridCol w="5505450"/>
              </a:tblGrid>
              <a:tr h="2132330">
                <a:tc>
                  <a:txBody>
                    <a:bodyPr/>
                    <a:p>
                      <a:pPr algn="l">
                        <a:buNone/>
                      </a:pPr>
                      <a:r>
                        <a:rPr lang="en-US" altLang="zh-CN" sz="1000" b="0">
                          <a:solidFill>
                            <a:schemeClr val="tx1"/>
                          </a:solidFill>
                          <a:sym typeface="+mn-ea"/>
                        </a:rPr>
                        <a:t> </a:t>
                      </a:r>
                      <a:r>
                        <a:rPr lang="zh-CN" altLang="en-US" sz="1000" b="0">
                          <a:solidFill>
                            <a:schemeClr val="tx1"/>
                          </a:solidFill>
                          <a:sym typeface="+mn-ea"/>
                        </a:rPr>
                        <a:t>原理与应用</a:t>
                      </a:r>
                      <a:endParaRPr lang="zh-CN" altLang="en-US" sz="1000" b="0">
                        <a:solidFill>
                          <a:schemeClr val="tx1"/>
                        </a:solidFill>
                        <a:sym typeface="+mn-ea"/>
                      </a:endParaRPr>
                    </a:p>
                    <a:p>
                      <a:pPr algn="l">
                        <a:buNone/>
                      </a:pPr>
                      <a:r>
                        <a:rPr lang="zh-CN" altLang="en-US" sz="1000" b="0">
                          <a:solidFill>
                            <a:schemeClr val="tx1"/>
                          </a:solidFill>
                        </a:rPr>
                        <a:t>Principle and application</a:t>
                      </a:r>
                      <a:endParaRPr lang="zh-CN" altLang="en-US" sz="1000" b="0">
                        <a:solidFill>
                          <a:schemeClr val="tx1"/>
                        </a:solidFill>
                      </a:endParaRPr>
                    </a:p>
                    <a:p>
                      <a:pPr algn="l">
                        <a:buNone/>
                      </a:pPr>
                      <a:r>
                        <a:rPr lang="en-US" altLang="zh-CN" sz="1000" b="0">
                          <a:solidFill>
                            <a:schemeClr val="tx1"/>
                          </a:solidFill>
                        </a:rPr>
                        <a:t>    </a:t>
                      </a:r>
                      <a:endParaRPr lang="en-US" altLang="zh-CN" sz="1000" b="0">
                        <a:solidFill>
                          <a:schemeClr val="tx1"/>
                        </a:solidFill>
                      </a:endParaRPr>
                    </a:p>
                  </a:txBody>
                  <a:tcPr/>
                </a:tc>
                <a:tc>
                  <a:txBody>
                    <a:bodyPr/>
                    <a:p>
                      <a:pPr marL="171450" indent="-171450" algn="l">
                        <a:buClrTx/>
                        <a:buSzTx/>
                        <a:buFont typeface="Wingdings" panose="05000000000000000000" charset="0"/>
                        <a:buChar char="Ø"/>
                      </a:pPr>
                      <a:r>
                        <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国内首创，采用纯圆角设计，减少尖角放电，降低电池短路风险。</a:t>
                      </a:r>
                      <a:endPar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buClrTx/>
                        <a:buSzTx/>
                        <a:buFont typeface="Wingdings" panose="05000000000000000000" charset="0"/>
                        <a:buChar char="Ø"/>
                      </a:pPr>
                      <a:r>
                        <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柔性小模具结构，多型号一键换型，模具寿命提高</a:t>
                      </a:r>
                      <a:r>
                        <a:rPr lang="en-US" altLang="zh-CN"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倍，使用成本降低</a:t>
                      </a:r>
                      <a:r>
                        <a:rPr lang="en-US" altLang="zh-CN"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倍，单次寿命达</a:t>
                      </a:r>
                      <a:r>
                        <a:rPr lang="en-US" altLang="zh-CN"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300</a:t>
                      </a:r>
                      <a:r>
                        <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万次，总寿命达</a:t>
                      </a:r>
                      <a:r>
                        <a:rPr lang="en-US" altLang="zh-CN"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5000</a:t>
                      </a:r>
                      <a:r>
                        <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万次以上。</a:t>
                      </a:r>
                      <a:endPar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buFont typeface="Wingdings" panose="05000000000000000000" charset="0"/>
                        <a:buChar char="Ø"/>
                      </a:pPr>
                      <a:r>
                        <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自动闭环操作系统，实现了在线实时纠错功能，</a:t>
                      </a:r>
                      <a:r>
                        <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保障</a:t>
                      </a:r>
                      <a:r>
                        <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良品率。</a:t>
                      </a:r>
                      <a:endPar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It is the first of its kind in China. It adopts pure rounded corner design to reduce sharp Angle discharge and short circuit risk of battery.</a:t>
                      </a:r>
                      <a:endPar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Flexible small mold structure, multi-model one-key change, mold life increased by 3 times, use cost reduced by 10 times, single life up to 3 million times, total life up to 50 million times.</a:t>
                      </a:r>
                      <a:endPar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The automatic closed-loop operating system realizes the on-line real-time error correction function and guarantees the yield.</a:t>
                      </a:r>
                      <a:endParaRPr lang="zh-CN" altLang="en-US" sz="1000" b="0">
                        <a:solidFill>
                          <a:schemeClr val="tx1"/>
                        </a:solidFill>
                      </a:endParaRPr>
                    </a:p>
                  </a:txBody>
                  <a:tcPr/>
                </a:tc>
              </a:tr>
              <a:tr h="480060">
                <a:tc>
                  <a:txBody>
                    <a:bodyPr/>
                    <a:p>
                      <a:pPr>
                        <a:buNone/>
                      </a:pPr>
                      <a:r>
                        <a:rPr lang="zh-CN" altLang="en-US" sz="1000" dirty="0">
                          <a:solidFill>
                            <a:schemeClr val="dk1">
                              <a:lumMod val="85000"/>
                              <a:lumOff val="15000"/>
                            </a:schemeClr>
                          </a:solidFill>
                          <a:latin typeface="微软雅黑" panose="020B0503020204020204" pitchFamily="34" charset="-122"/>
                          <a:ea typeface="微软雅黑" panose="020B0503020204020204" pitchFamily="34" charset="-122"/>
                          <a:sym typeface="+mn-ea"/>
                        </a:rPr>
                        <a:t>最大料宽</a:t>
                      </a:r>
                      <a:endParaRPr lang="zh-CN" altLang="en-US" sz="100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buNone/>
                      </a:pPr>
                      <a:r>
                        <a:rPr lang="zh-CN" altLang="en-US" sz="1000" dirty="0">
                          <a:solidFill>
                            <a:schemeClr val="dk1">
                              <a:lumMod val="85000"/>
                              <a:lumOff val="15000"/>
                            </a:schemeClr>
                          </a:solidFill>
                          <a:latin typeface="微软雅黑" panose="020B0503020204020204" pitchFamily="34" charset="-122"/>
                          <a:ea typeface="微软雅黑" panose="020B0503020204020204" pitchFamily="34" charset="-122"/>
                          <a:sym typeface="+mn-ea"/>
                        </a:rPr>
                        <a:t>Material width</a:t>
                      </a:r>
                      <a:endParaRPr lang="zh-CN" altLang="en-US" sz="1000"/>
                    </a:p>
                  </a:txBody>
                  <a:tcPr/>
                </a:tc>
                <a:tc>
                  <a:txBody>
                    <a:bodyPr/>
                    <a:p>
                      <a:pPr>
                        <a:buNone/>
                      </a:pPr>
                      <a:r>
                        <a:rPr lang="en-US" altLang="zh-CN" sz="1000" dirty="0">
                          <a:solidFill>
                            <a:srgbClr val="000000"/>
                          </a:solidFill>
                          <a:latin typeface="微软雅黑" panose="020B0503020204020204" pitchFamily="34" charset="-122"/>
                          <a:ea typeface="微软雅黑" panose="020B0503020204020204" pitchFamily="34" charset="-122"/>
                          <a:sym typeface="+mn-ea"/>
                        </a:rPr>
                        <a:t>700mm</a:t>
                      </a:r>
                      <a:endParaRPr lang="zh-CN" altLang="en-US" sz="1000"/>
                    </a:p>
                  </a:txBody>
                  <a:tcPr/>
                </a:tc>
              </a:tr>
              <a:tr h="478790">
                <a:tc>
                  <a:txBody>
                    <a:bodyPr/>
                    <a:p>
                      <a:pPr>
                        <a:buNone/>
                      </a:pPr>
                      <a:r>
                        <a:rPr lang="zh-CN" altLang="en-US" sz="1000" dirty="0">
                          <a:solidFill>
                            <a:schemeClr val="dk1">
                              <a:lumMod val="85000"/>
                              <a:lumOff val="15000"/>
                            </a:schemeClr>
                          </a:solidFill>
                          <a:latin typeface="微软雅黑" panose="020B0503020204020204" pitchFamily="34" charset="-122"/>
                          <a:ea typeface="微软雅黑" panose="020B0503020204020204" pitchFamily="34" charset="-122"/>
                          <a:sym typeface="+mn-ea"/>
                        </a:rPr>
                        <a:t>速度</a:t>
                      </a:r>
                      <a:endPar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buNone/>
                      </a:pPr>
                      <a:r>
                        <a:rPr lang="zh-CN" altLang="en-US" sz="1000" dirty="0">
                          <a:solidFill>
                            <a:schemeClr val="dk1">
                              <a:lumMod val="85000"/>
                              <a:lumOff val="15000"/>
                            </a:schemeClr>
                          </a:solidFill>
                          <a:latin typeface="微软雅黑" panose="020B0503020204020204" pitchFamily="34" charset="-122"/>
                          <a:ea typeface="微软雅黑" panose="020B0503020204020204" pitchFamily="34" charset="-122"/>
                          <a:sym typeface="+mn-ea"/>
                        </a:rPr>
                        <a:t>speed</a:t>
                      </a:r>
                      <a:endParaRPr lang="zh-CN" altLang="en-US" sz="1000"/>
                    </a:p>
                  </a:txBody>
                  <a:tcPr/>
                </a:tc>
                <a:tc>
                  <a:txBody>
                    <a:bodyPr/>
                    <a:p>
                      <a:pPr algn="l">
                        <a:buNone/>
                      </a:pP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≥300ppm</a:t>
                      </a:r>
                      <a:endParaRPr lang="zh-CN" altLang="en-US" sz="1000"/>
                    </a:p>
                  </a:txBody>
                  <a:tcPr/>
                </a:tc>
              </a:tr>
              <a:tr h="478790">
                <a:tc>
                  <a:txBody>
                    <a:bodyPr/>
                    <a:p>
                      <a:pPr algn="l"/>
                      <a:r>
                        <a:rPr lang="zh-CN" altLang="en-US" sz="1000" dirty="0">
                          <a:solidFill>
                            <a:schemeClr val="dk1">
                              <a:lumMod val="85000"/>
                              <a:lumOff val="15000"/>
                            </a:schemeClr>
                          </a:solidFill>
                          <a:latin typeface="微软雅黑" panose="020B0503020204020204" pitchFamily="34" charset="-122"/>
                          <a:ea typeface="微软雅黑" panose="020B0503020204020204" pitchFamily="34" charset="-122"/>
                          <a:sym typeface="+mn-ea"/>
                        </a:rPr>
                        <a:t>成型精度</a:t>
                      </a:r>
                      <a:endPar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lgn="l"/>
                      <a:r>
                        <a:rPr lang="zh-CN" altLang="en-US" sz="1000" dirty="0">
                          <a:solidFill>
                            <a:schemeClr val="dk1">
                              <a:lumMod val="85000"/>
                              <a:lumOff val="15000"/>
                            </a:schemeClr>
                          </a:solidFill>
                          <a:latin typeface="微软雅黑" panose="020B0503020204020204" pitchFamily="34" charset="-122"/>
                          <a:ea typeface="微软雅黑" panose="020B0503020204020204" pitchFamily="34" charset="-122"/>
                          <a:sym typeface="+mn-ea"/>
                        </a:rPr>
                        <a:t>Molding accuracy</a:t>
                      </a:r>
                      <a:endParaRPr lang="zh-CN" altLang="en-US" sz="1000"/>
                    </a:p>
                  </a:txBody>
                  <a:tcPr/>
                </a:tc>
                <a:tc>
                  <a:txBody>
                    <a:bodyPr/>
                    <a:p>
                      <a:pPr>
                        <a:buNone/>
                      </a:pPr>
                      <a:r>
                        <a:rPr lang="zh-CN" altLang="en-US"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0.2mm</a:t>
                      </a:r>
                      <a:endParaRPr lang="zh-CN" altLang="en-US" sz="1000"/>
                    </a:p>
                  </a:txBody>
                  <a:tcPr/>
                </a:tc>
              </a:tr>
              <a:tr h="478790">
                <a:tc>
                  <a:txBody>
                    <a:bodyPr/>
                    <a:p>
                      <a:pPr algn="l"/>
                      <a:r>
                        <a:rPr lang="zh-CN" altLang="en-US" sz="1000" dirty="0">
                          <a:solidFill>
                            <a:schemeClr val="dk1">
                              <a:lumMod val="85000"/>
                              <a:lumOff val="15000"/>
                            </a:schemeClr>
                          </a:solidFill>
                          <a:latin typeface="微软雅黑" panose="020B0503020204020204" pitchFamily="34" charset="-122"/>
                          <a:ea typeface="微软雅黑" panose="020B0503020204020204" pitchFamily="34" charset="-122"/>
                          <a:sym typeface="+mn-ea"/>
                        </a:rPr>
                        <a:t>毛刺精度</a:t>
                      </a:r>
                      <a:endPar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lgn="l"/>
                      <a:r>
                        <a:rPr lang="zh-CN" altLang="en-US" sz="1000" dirty="0">
                          <a:solidFill>
                            <a:schemeClr val="dk1">
                              <a:lumMod val="85000"/>
                              <a:lumOff val="15000"/>
                            </a:schemeClr>
                          </a:solidFill>
                          <a:latin typeface="微软雅黑" panose="020B0503020204020204" pitchFamily="34" charset="-122"/>
                          <a:ea typeface="微软雅黑" panose="020B0503020204020204" pitchFamily="34" charset="-122"/>
                          <a:sym typeface="+mn-ea"/>
                        </a:rPr>
                        <a:t>Burr accuracy</a:t>
                      </a:r>
                      <a:endParaRPr lang="zh-CN" altLang="en-US" sz="1000"/>
                    </a:p>
                  </a:txBody>
                  <a:tcPr/>
                </a:tc>
                <a:tc>
                  <a:txBody>
                    <a:bodyPr/>
                    <a:p>
                      <a:pPr>
                        <a:buNone/>
                      </a:pPr>
                      <a:r>
                        <a:rPr lang="en-US" altLang="zh-CN" sz="1000">
                          <a:sym typeface="+mn-ea"/>
                        </a:rPr>
                        <a:t>≤12μm</a:t>
                      </a:r>
                      <a:endParaRPr lang="zh-CN" altLang="en-US" sz="1000"/>
                    </a:p>
                  </a:txBody>
                  <a:tcPr/>
                </a:tc>
              </a:tr>
            </a:tbl>
          </a:graphicData>
        </a:graphic>
      </p:graphicFrame>
      <p:pic>
        <p:nvPicPr>
          <p:cNvPr id="2" name="图片 1" descr="44a66e6931d43569ec61606770b24bb"/>
          <p:cNvPicPr>
            <a:picLocks noChangeAspect="1"/>
          </p:cNvPicPr>
          <p:nvPr>
            <p:custDataLst>
              <p:tags r:id="rId3"/>
            </p:custDataLst>
          </p:nvPr>
        </p:nvPicPr>
        <p:blipFill rotWithShape="1">
          <a:blip r:embed="rId4"/>
          <a:srcRect l="21323"/>
          <a:stretch>
            <a:fillRect/>
          </a:stretch>
        </p:blipFill>
        <p:spPr>
          <a:xfrm flipH="1">
            <a:off x="179705" y="1249045"/>
            <a:ext cx="3940175" cy="212280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210" y="252095"/>
            <a:ext cx="9035415" cy="1009650"/>
          </a:xfrm>
          <a:prstGeom prst="rect">
            <a:avLst/>
          </a:prstGeom>
          <a:noFill/>
        </p:spPr>
        <p:txBody>
          <a:bodyPr wrap="square" lIns="63500" tIns="25400" rIns="63500" bIns="25400" rtlCol="0" anchor="ctr" anchorCtr="0">
            <a:normAutofit lnSpcReduction="10000"/>
          </a:bodyPr>
          <a:p>
            <a:pPr algn="l"/>
            <a:r>
              <a:rPr lang="zh-CN" altLang="en-US" sz="3110" b="1" kern="0" dirty="0">
                <a:solidFill>
                  <a:schemeClr val="accent1"/>
                </a:solidFill>
                <a:latin typeface="微软雅黑" panose="020B0503020204020204" pitchFamily="34" charset="-122"/>
                <a:ea typeface="微软雅黑" panose="020B0503020204020204" pitchFamily="34" charset="-122"/>
                <a:cs typeface="楷体" panose="02010609060101010101" charset="-122"/>
                <a:sym typeface="+mn-ea"/>
              </a:rPr>
              <a:t>激光模切裁片一体机</a:t>
            </a:r>
            <a:endParaRPr lang="en-US" altLang="zh-CN" sz="3110" b="1" kern="0" dirty="0">
              <a:solidFill>
                <a:schemeClr val="accent1"/>
              </a:solidFill>
              <a:latin typeface="微软雅黑" panose="020B0503020204020204" pitchFamily="34" charset="-122"/>
              <a:ea typeface="微软雅黑" panose="020B0503020204020204" pitchFamily="34" charset="-122"/>
              <a:cs typeface="楷体" panose="02010609060101010101" charset="-122"/>
              <a:sym typeface="+mn-ea"/>
            </a:endParaRPr>
          </a:p>
          <a:p>
            <a:pPr algn="l"/>
            <a:r>
              <a:rPr lang="en-US" altLang="zh-CN" sz="3110" b="1" kern="0" dirty="0">
                <a:solidFill>
                  <a:schemeClr val="accent1"/>
                </a:solidFill>
                <a:latin typeface="微软雅黑" panose="020B0503020204020204" pitchFamily="34" charset="-122"/>
                <a:ea typeface="微软雅黑" panose="020B0503020204020204" pitchFamily="34" charset="-122"/>
                <a:cs typeface="楷体" panose="02010609060101010101" charset="-122"/>
                <a:sym typeface="+mn-ea"/>
              </a:rPr>
              <a:t>Laser die-cutting integrated machine</a:t>
            </a:r>
            <a:endParaRPr lang="en-US" altLang="zh-CN" sz="3110" b="1" kern="0" spc="360" dirty="0">
              <a:solidFill>
                <a:schemeClr val="accent1"/>
              </a:solidFill>
              <a:uFillTx/>
              <a:latin typeface="微软雅黑" panose="020B0503020204020204" pitchFamily="34" charset="-122"/>
              <a:ea typeface="微软雅黑" panose="020B0503020204020204" pitchFamily="34" charset="-122"/>
              <a:cs typeface="楷体" panose="02010609060101010101" charset="-122"/>
              <a:sym typeface="+mn-ea"/>
            </a:endParaRPr>
          </a:p>
        </p:txBody>
      </p:sp>
      <p:graphicFrame>
        <p:nvGraphicFramePr>
          <p:cNvPr id="5" name="表格 4"/>
          <p:cNvGraphicFramePr/>
          <p:nvPr>
            <p:custDataLst>
              <p:tags r:id="rId2"/>
            </p:custDataLst>
          </p:nvPr>
        </p:nvGraphicFramePr>
        <p:xfrm>
          <a:off x="4560570" y="1261745"/>
          <a:ext cx="7385685" cy="4048760"/>
        </p:xfrm>
        <a:graphic>
          <a:graphicData uri="http://schemas.openxmlformats.org/drawingml/2006/table">
            <a:tbl>
              <a:tblPr firstRow="1" bandRow="1">
                <a:tableStyleId>{5C22544A-7EE6-4342-B048-85BDC9FD1C3A}</a:tableStyleId>
              </a:tblPr>
              <a:tblGrid>
                <a:gridCol w="1880235"/>
                <a:gridCol w="5505450"/>
              </a:tblGrid>
              <a:tr h="2132330">
                <a:tc>
                  <a:txBody>
                    <a:bodyPr/>
                    <a:p>
                      <a:pPr algn="l">
                        <a:buNone/>
                      </a:pPr>
                      <a:r>
                        <a:rPr lang="en-US" altLang="zh-CN" sz="1000" b="0">
                          <a:solidFill>
                            <a:schemeClr val="tx1"/>
                          </a:solidFill>
                          <a:sym typeface="+mn-ea"/>
                        </a:rPr>
                        <a:t> </a:t>
                      </a:r>
                      <a:r>
                        <a:rPr lang="zh-CN" altLang="en-US" sz="1000" b="0">
                          <a:solidFill>
                            <a:schemeClr val="tx1"/>
                          </a:solidFill>
                          <a:sym typeface="+mn-ea"/>
                        </a:rPr>
                        <a:t>原理与应用</a:t>
                      </a:r>
                      <a:endParaRPr lang="zh-CN" altLang="en-US" sz="1000" b="0">
                        <a:solidFill>
                          <a:schemeClr val="tx1"/>
                        </a:solidFill>
                        <a:sym typeface="+mn-ea"/>
                      </a:endParaRPr>
                    </a:p>
                    <a:p>
                      <a:pPr algn="l">
                        <a:buNone/>
                      </a:pPr>
                      <a:r>
                        <a:rPr lang="zh-CN" altLang="en-US" sz="1000" b="0">
                          <a:solidFill>
                            <a:schemeClr val="tx1"/>
                          </a:solidFill>
                        </a:rPr>
                        <a:t>Principle and application</a:t>
                      </a:r>
                      <a:endParaRPr lang="zh-CN" altLang="en-US" sz="1000" b="0">
                        <a:solidFill>
                          <a:schemeClr val="tx1"/>
                        </a:solidFill>
                      </a:endParaRPr>
                    </a:p>
                    <a:p>
                      <a:pPr algn="l">
                        <a:buNone/>
                      </a:pPr>
                      <a:r>
                        <a:rPr lang="en-US" altLang="zh-CN" sz="1000" b="0">
                          <a:solidFill>
                            <a:schemeClr val="tx1"/>
                          </a:solidFill>
                        </a:rPr>
                        <a:t>    </a:t>
                      </a:r>
                      <a:endParaRPr lang="en-US" altLang="zh-CN" sz="1000" b="0">
                        <a:solidFill>
                          <a:schemeClr val="tx1"/>
                        </a:solidFill>
                      </a:endParaRPr>
                    </a:p>
                  </a:txBody>
                  <a:tcPr/>
                </a:tc>
                <a:tc>
                  <a:txBody>
                    <a:bodyPr/>
                    <a:p>
                      <a:pPr marL="171450" indent="-171450">
                        <a:buFont typeface="Wingdings" panose="05000000000000000000" charset="0"/>
                        <a:buChar char="Ø"/>
                      </a:pPr>
                      <a:r>
                        <a:rPr lang="zh-CN"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高速激光切割效率</a:t>
                      </a:r>
                      <a:r>
                        <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高于</a:t>
                      </a: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240PPM</a:t>
                      </a:r>
                      <a:r>
                        <a:rPr lang="zh-CN"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，无模具生产，成本低，极耳间距精度</a:t>
                      </a: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≤±0.2mm</a:t>
                      </a:r>
                      <a:r>
                        <a:rPr lang="zh-CN"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各区域除尘系统及监控系统，实现</a:t>
                      </a:r>
                      <a:r>
                        <a:rPr lang="zh-CN"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设备内部粉尘达到万级标准</a:t>
                      </a:r>
                      <a:r>
                        <a:rPr lang="zh-CN" altLang="zh-CN" sz="1000" b="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激光变频控制，避免过切或切不断，有效控制毛刺及热影响区熔珠大小，</a:t>
                      </a:r>
                      <a:r>
                        <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一体化设计，场地、人力成本降低</a:t>
                      </a:r>
                      <a:r>
                        <a:rPr lang="en-US" altLang="zh-CN"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3~5</a:t>
                      </a:r>
                      <a:r>
                        <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倍</a:t>
                      </a:r>
                      <a:r>
                        <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High speed laser cutting efficiency is higher than 240PPM, no mold production, low cost, pole ear spacing accuracy ≤±0.2mm;</a:t>
                      </a:r>
                      <a:endPar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Dust removal system and monitoring system in each area, to achieve the dust inside the equipment to reach 10,000 level standards;</a:t>
                      </a:r>
                      <a:endPar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Laser frequency conversion control, avoid over-cutting or continuous cutting, effectively control burr and heat affected zone bead size, integrated design, site and labor costs reduced 3~5 times.</a:t>
                      </a:r>
                      <a:endParaRPr lang="zh-CN" altLang="en-US" sz="1000" b="0">
                        <a:solidFill>
                          <a:schemeClr val="tx1"/>
                        </a:solidFill>
                      </a:endParaRPr>
                    </a:p>
                  </a:txBody>
                  <a:tcPr/>
                </a:tc>
              </a:tr>
              <a:tr h="480060">
                <a:tc>
                  <a:txBody>
                    <a:bodyPr/>
                    <a:p>
                      <a:pPr>
                        <a:buNone/>
                      </a:pPr>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最大料宽</a:t>
                      </a:r>
                      <a:endPar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buNone/>
                      </a:pPr>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Material width</a:t>
                      </a:r>
                      <a:endParaRPr lang="zh-CN" altLang="en-US" sz="1000" b="0"/>
                    </a:p>
                  </a:txBody>
                  <a:tcPr/>
                </a:tc>
                <a:tc>
                  <a:txBody>
                    <a:bodyPr/>
                    <a:p>
                      <a:pPr>
                        <a:buNone/>
                      </a:pPr>
                      <a:r>
                        <a:rPr lang="en-US" altLang="zh-CN" sz="1000" b="0" dirty="0">
                          <a:solidFill>
                            <a:srgbClr val="000000"/>
                          </a:solidFill>
                          <a:latin typeface="微软雅黑" panose="020B0503020204020204" pitchFamily="34" charset="-122"/>
                          <a:ea typeface="微软雅黑" panose="020B0503020204020204" pitchFamily="34" charset="-122"/>
                          <a:sym typeface="+mn-ea"/>
                        </a:rPr>
                        <a:t>700mm</a:t>
                      </a:r>
                      <a:endParaRPr lang="en-US" altLang="zh-CN" sz="1000" b="0" dirty="0">
                        <a:solidFill>
                          <a:srgbClr val="000000"/>
                        </a:solidFill>
                        <a:latin typeface="微软雅黑" panose="020B0503020204020204" pitchFamily="34" charset="-122"/>
                        <a:ea typeface="微软雅黑" panose="020B0503020204020204" pitchFamily="34" charset="-122"/>
                        <a:sym typeface="+mn-ea"/>
                      </a:endParaRPr>
                    </a:p>
                  </a:txBody>
                  <a:tcPr/>
                </a:tc>
              </a:tr>
              <a:tr h="478790">
                <a:tc>
                  <a:txBody>
                    <a:bodyPr/>
                    <a:p>
                      <a:pPr>
                        <a:buNone/>
                      </a:pPr>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速度</a:t>
                      </a:r>
                      <a:endPar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buNone/>
                      </a:pPr>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speed</a:t>
                      </a:r>
                      <a:endParaRPr lang="zh-CN" altLang="en-US" sz="1000" b="0"/>
                    </a:p>
                  </a:txBody>
                  <a:tcPr/>
                </a:tc>
                <a:tc>
                  <a:txBody>
                    <a:bodyPr/>
                    <a:p>
                      <a:pPr algn="l">
                        <a:buNone/>
                      </a:pP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≥240ppm</a:t>
                      </a:r>
                      <a:endParaRPr lang="en-US" altLang="zh-CN" sz="10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478790">
                <a:tc>
                  <a:txBody>
                    <a:bodyPr/>
                    <a:p>
                      <a:pPr algn="l"/>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成型精度</a:t>
                      </a:r>
                      <a:endPar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lgn="l"/>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Molding accuracy</a:t>
                      </a:r>
                      <a:endParaRPr lang="zh-CN" altLang="en-US" sz="1000" b="0"/>
                    </a:p>
                  </a:txBody>
                  <a:tcPr/>
                </a:tc>
                <a:tc>
                  <a:txBody>
                    <a:bodyPr/>
                    <a:p>
                      <a:pPr>
                        <a:buNone/>
                      </a:pPr>
                      <a:r>
                        <a:rPr lang="zh-CN" altLang="en-US" sz="10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0.2mm</a:t>
                      </a:r>
                      <a:endParaRPr lang="zh-CN" altLang="en-US" sz="1000" b="0"/>
                    </a:p>
                  </a:txBody>
                  <a:tcPr/>
                </a:tc>
              </a:tr>
              <a:tr h="478790">
                <a:tc>
                  <a:txBody>
                    <a:bodyPr/>
                    <a:p>
                      <a:pPr algn="l"/>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毛刺精度</a:t>
                      </a:r>
                      <a:endPar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lgn="l"/>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Burr accuracy</a:t>
                      </a:r>
                      <a:endParaRPr lang="zh-CN" altLang="en-US" sz="1000" b="0"/>
                    </a:p>
                  </a:txBody>
                  <a:tcPr/>
                </a:tc>
                <a:tc>
                  <a:txBody>
                    <a:bodyPr/>
                    <a:p>
                      <a:pPr>
                        <a:buNone/>
                      </a:pPr>
                      <a:r>
                        <a:rPr lang="en-US" altLang="zh-CN" sz="1000" dirty="0">
                          <a:solidFill>
                            <a:srgbClr val="000000"/>
                          </a:solidFill>
                          <a:effectLst/>
                          <a:latin typeface="微软雅黑" panose="020B0503020204020204" pitchFamily="34" charset="-122"/>
                          <a:ea typeface="微软雅黑" panose="020B0503020204020204" pitchFamily="34" charset="-122"/>
                          <a:sym typeface="+mn-ea"/>
                        </a:rPr>
                        <a:t>≤</a:t>
                      </a:r>
                      <a:r>
                        <a:rPr lang="en-US" altLang="zh-CN" sz="1000" dirty="0">
                          <a:solidFill>
                            <a:srgbClr val="000000"/>
                          </a:solidFill>
                          <a:latin typeface="微软雅黑" panose="020B0503020204020204" pitchFamily="34" charset="-122"/>
                          <a:ea typeface="微软雅黑" panose="020B0503020204020204" pitchFamily="34" charset="-122"/>
                          <a:sym typeface="+mn-ea"/>
                        </a:rPr>
                        <a:t>100</a:t>
                      </a:r>
                      <a:r>
                        <a:rPr lang="zh-CN" altLang="en-US" sz="1000" dirty="0">
                          <a:solidFill>
                            <a:srgbClr val="000000"/>
                          </a:solidFill>
                          <a:latin typeface="微软雅黑" panose="020B0503020204020204" pitchFamily="34" charset="-122"/>
                          <a:ea typeface="微软雅黑" panose="020B0503020204020204" pitchFamily="34" charset="-122"/>
                          <a:sym typeface="+mn-ea"/>
                        </a:rPr>
                        <a:t>μ</a:t>
                      </a:r>
                      <a:r>
                        <a:rPr lang="en-US" altLang="zh-CN" sz="1000" dirty="0">
                          <a:solidFill>
                            <a:srgbClr val="000000"/>
                          </a:solidFill>
                          <a:latin typeface="微软雅黑" panose="020B0503020204020204" pitchFamily="34" charset="-122"/>
                          <a:ea typeface="微软雅黑" panose="020B0503020204020204" pitchFamily="34" charset="-122"/>
                          <a:sym typeface="+mn-ea"/>
                        </a:rPr>
                        <a:t>m</a:t>
                      </a:r>
                      <a:endParaRPr lang="en-US" altLang="zh-CN" sz="1000" b="0">
                        <a:sym typeface="+mn-ea"/>
                      </a:endParaRPr>
                    </a:p>
                  </a:txBody>
                  <a:tcPr/>
                </a:tc>
              </a:tr>
            </a:tbl>
          </a:graphicData>
        </a:graphic>
      </p:graphicFrame>
      <p:pic>
        <p:nvPicPr>
          <p:cNvPr id="2" name="图片 1" descr="44a66e6931d43569ec61606770b24bb"/>
          <p:cNvPicPr>
            <a:picLocks noChangeAspect="1"/>
          </p:cNvPicPr>
          <p:nvPr>
            <p:custDataLst>
              <p:tags r:id="rId3"/>
            </p:custDataLst>
          </p:nvPr>
        </p:nvPicPr>
        <p:blipFill rotWithShape="1">
          <a:blip r:embed="rId4"/>
          <a:srcRect l="21323"/>
          <a:stretch>
            <a:fillRect/>
          </a:stretch>
        </p:blipFill>
        <p:spPr>
          <a:xfrm flipH="1">
            <a:off x="179705" y="1249045"/>
            <a:ext cx="3940175" cy="212280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210" y="252095"/>
            <a:ext cx="9035415" cy="1009650"/>
          </a:xfrm>
          <a:prstGeom prst="rect">
            <a:avLst/>
          </a:prstGeom>
          <a:noFill/>
        </p:spPr>
        <p:txBody>
          <a:bodyPr wrap="square" lIns="63500" tIns="25400" rIns="63500" bIns="25400" rtlCol="0" anchor="ctr" anchorCtr="0">
            <a:normAutofit lnSpcReduction="10000"/>
          </a:bodyPr>
          <a:p>
            <a:pPr algn="l"/>
            <a:r>
              <a:rPr lang="zh-CN" altLang="en-US" sz="3110" b="1" kern="0" dirty="0">
                <a:solidFill>
                  <a:schemeClr val="accent1"/>
                </a:solidFill>
                <a:latin typeface="微软雅黑" panose="020B0503020204020204" pitchFamily="34" charset="-122"/>
                <a:ea typeface="微软雅黑" panose="020B0503020204020204" pitchFamily="34" charset="-122"/>
                <a:cs typeface="楷体" panose="02010609060101010101" charset="-122"/>
                <a:sym typeface="+mn-ea"/>
              </a:rPr>
              <a:t>激光模切分条一体机</a:t>
            </a:r>
            <a:endParaRPr lang="en-US" altLang="zh-CN" sz="3110" b="1" kern="0" dirty="0">
              <a:solidFill>
                <a:schemeClr val="accent1"/>
              </a:solidFill>
              <a:latin typeface="微软雅黑" panose="020B0503020204020204" pitchFamily="34" charset="-122"/>
              <a:ea typeface="微软雅黑" panose="020B0503020204020204" pitchFamily="34" charset="-122"/>
              <a:cs typeface="楷体" panose="02010609060101010101" charset="-122"/>
              <a:sym typeface="+mn-ea"/>
            </a:endParaRPr>
          </a:p>
          <a:p>
            <a:pPr algn="l"/>
            <a:r>
              <a:rPr lang="en-US" altLang="zh-CN" sz="3110" b="1" dirty="0" smtClean="0">
                <a:solidFill>
                  <a:schemeClr val="accent1"/>
                </a:solidFill>
                <a:latin typeface="微软雅黑" panose="020B0503020204020204" pitchFamily="34" charset="-122"/>
                <a:ea typeface="微软雅黑" panose="020B0503020204020204" pitchFamily="34" charset="-122"/>
                <a:cs typeface="经典舒同体简" panose="02010609000101010101" pitchFamily="49" charset="-122"/>
                <a:sym typeface="+mn-ea"/>
              </a:rPr>
              <a:t>Laser die cuuting strip in one machine</a:t>
            </a:r>
            <a:endParaRPr lang="en-US" altLang="zh-CN" sz="3110" b="1" kern="0" spc="360" dirty="0" smtClean="0">
              <a:solidFill>
                <a:schemeClr val="accent1"/>
              </a:solidFill>
              <a:uFillTx/>
              <a:latin typeface="微软雅黑" panose="020B0503020204020204" pitchFamily="34" charset="-122"/>
              <a:ea typeface="微软雅黑" panose="020B0503020204020204" pitchFamily="34" charset="-122"/>
              <a:cs typeface="经典舒同体简" panose="02010609000101010101" pitchFamily="49" charset="-122"/>
              <a:sym typeface="+mn-ea"/>
            </a:endParaRPr>
          </a:p>
        </p:txBody>
      </p:sp>
      <p:graphicFrame>
        <p:nvGraphicFramePr>
          <p:cNvPr id="5" name="表格 4"/>
          <p:cNvGraphicFramePr/>
          <p:nvPr>
            <p:custDataLst>
              <p:tags r:id="rId2"/>
            </p:custDataLst>
          </p:nvPr>
        </p:nvGraphicFramePr>
        <p:xfrm>
          <a:off x="4560570" y="1261745"/>
          <a:ext cx="7385685" cy="4048760"/>
        </p:xfrm>
        <a:graphic>
          <a:graphicData uri="http://schemas.openxmlformats.org/drawingml/2006/table">
            <a:tbl>
              <a:tblPr firstRow="1" bandRow="1">
                <a:tableStyleId>{5C22544A-7EE6-4342-B048-85BDC9FD1C3A}</a:tableStyleId>
              </a:tblPr>
              <a:tblGrid>
                <a:gridCol w="1880235"/>
                <a:gridCol w="5505450"/>
              </a:tblGrid>
              <a:tr h="2132330">
                <a:tc>
                  <a:txBody>
                    <a:bodyPr/>
                    <a:p>
                      <a:pPr algn="l">
                        <a:buNone/>
                      </a:pPr>
                      <a:r>
                        <a:rPr lang="en-US" altLang="zh-CN" sz="1000" b="0">
                          <a:solidFill>
                            <a:schemeClr val="tx1"/>
                          </a:solidFill>
                          <a:sym typeface="+mn-ea"/>
                        </a:rPr>
                        <a:t> </a:t>
                      </a:r>
                      <a:r>
                        <a:rPr lang="zh-CN" altLang="en-US" sz="1000" b="0">
                          <a:solidFill>
                            <a:schemeClr val="tx1"/>
                          </a:solidFill>
                          <a:sym typeface="+mn-ea"/>
                        </a:rPr>
                        <a:t>原理与应用</a:t>
                      </a:r>
                      <a:endParaRPr lang="zh-CN" altLang="en-US" sz="1000" b="0">
                        <a:solidFill>
                          <a:schemeClr val="tx1"/>
                        </a:solidFill>
                        <a:sym typeface="+mn-ea"/>
                      </a:endParaRPr>
                    </a:p>
                    <a:p>
                      <a:pPr algn="l">
                        <a:buNone/>
                      </a:pPr>
                      <a:r>
                        <a:rPr lang="zh-CN" altLang="en-US" sz="1000" b="0">
                          <a:solidFill>
                            <a:schemeClr val="tx1"/>
                          </a:solidFill>
                        </a:rPr>
                        <a:t>Principle and application</a:t>
                      </a:r>
                      <a:endParaRPr lang="zh-CN" altLang="en-US" sz="1000" b="0">
                        <a:solidFill>
                          <a:schemeClr val="tx1"/>
                        </a:solidFill>
                      </a:endParaRPr>
                    </a:p>
                    <a:p>
                      <a:pPr algn="l">
                        <a:buNone/>
                      </a:pPr>
                      <a:r>
                        <a:rPr lang="en-US" altLang="zh-CN" sz="1000" b="0">
                          <a:solidFill>
                            <a:schemeClr val="tx1"/>
                          </a:solidFill>
                        </a:rPr>
                        <a:t>    </a:t>
                      </a:r>
                      <a:endParaRPr lang="en-US" altLang="zh-CN" sz="1000" b="0">
                        <a:solidFill>
                          <a:schemeClr val="tx1"/>
                        </a:solidFill>
                      </a:endParaRPr>
                    </a:p>
                  </a:txBody>
                  <a:tcPr/>
                </a:tc>
                <a:tc>
                  <a:txBody>
                    <a:bodyPr/>
                    <a:p>
                      <a:pPr marL="171450" indent="-171450">
                        <a:buFont typeface="Wingdings" panose="05000000000000000000" charset="0"/>
                        <a:buChar char="Ø"/>
                      </a:pPr>
                      <a:r>
                        <a:rPr lang="zh-CN"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高速激光切割效率</a:t>
                      </a: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60m/min -200m/min</a:t>
                      </a:r>
                      <a:r>
                        <a:rPr lang="zh-CN"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，极耳间距精度</a:t>
                      </a: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≤±0.2mm</a:t>
                      </a:r>
                      <a:r>
                        <a:rPr lang="zh-CN"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各区域除尘系统及监控系统，实现</a:t>
                      </a:r>
                      <a:r>
                        <a:rPr lang="zh-CN"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设备内部粉尘达到万级标准</a:t>
                      </a:r>
                      <a:r>
                        <a:rPr lang="zh-CN" altLang="zh-CN" sz="1000" b="0" smtClean="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激光变频控制，避免过切或切不断，有效控制毛刺及热影响区熔珠大小，</a:t>
                      </a:r>
                      <a:r>
                        <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一体化设计，场地、人力成本降低</a:t>
                      </a:r>
                      <a:r>
                        <a:rPr lang="en-US" altLang="zh-CN"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3~5</a:t>
                      </a:r>
                      <a:r>
                        <a:rPr lang="zh-CN" altLang="en-US" sz="10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倍</a:t>
                      </a:r>
                      <a:r>
                        <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High-speed laser cutting efficiency 60m/ min-200m /min, ear spacing accuracy ≤±0.2mm;</a:t>
                      </a:r>
                      <a:endPar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Dust removal system and monitoring system in each area, to achieve the dust inside the equipment to reach 10,000 level standards;</a:t>
                      </a:r>
                      <a:endPar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Ø"/>
                      </a:pPr>
                      <a:r>
                        <a:rPr lang="en-US" altLang="zh-CN" sz="10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Laser frequency conversion control, avoid over-cutting or continuous cutting, effectively control burr and heat affected zone bead size, integrated design, site and labor costs reduced 3~5 times.</a:t>
                      </a:r>
                      <a:endParaRPr lang="zh-CN" altLang="en-US" sz="1000" b="0">
                        <a:solidFill>
                          <a:schemeClr val="tx1"/>
                        </a:solidFill>
                      </a:endParaRPr>
                    </a:p>
                  </a:txBody>
                  <a:tcPr/>
                </a:tc>
              </a:tr>
              <a:tr h="480060">
                <a:tc>
                  <a:txBody>
                    <a:bodyPr/>
                    <a:p>
                      <a:pPr>
                        <a:buNone/>
                      </a:pPr>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最大料宽</a:t>
                      </a:r>
                      <a:endPar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buNone/>
                      </a:pPr>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Material width</a:t>
                      </a:r>
                      <a:endParaRPr lang="zh-CN" altLang="en-US" sz="1000" b="0"/>
                    </a:p>
                  </a:txBody>
                  <a:tcPr/>
                </a:tc>
                <a:tc>
                  <a:txBody>
                    <a:bodyPr/>
                    <a:p>
                      <a:pPr>
                        <a:buNone/>
                      </a:pPr>
                      <a:r>
                        <a:rPr lang="en-US" altLang="zh-CN" sz="1000" b="0" dirty="0">
                          <a:solidFill>
                            <a:srgbClr val="000000"/>
                          </a:solidFill>
                          <a:latin typeface="微软雅黑" panose="020B0503020204020204" pitchFamily="34" charset="-122"/>
                          <a:ea typeface="微软雅黑" panose="020B0503020204020204" pitchFamily="34" charset="-122"/>
                          <a:sym typeface="+mn-ea"/>
                        </a:rPr>
                        <a:t>700mm</a:t>
                      </a:r>
                      <a:endParaRPr lang="en-US" altLang="zh-CN" sz="1000" b="0" dirty="0">
                        <a:solidFill>
                          <a:srgbClr val="000000"/>
                        </a:solidFill>
                        <a:latin typeface="微软雅黑" panose="020B0503020204020204" pitchFamily="34" charset="-122"/>
                        <a:ea typeface="微软雅黑" panose="020B0503020204020204" pitchFamily="34" charset="-122"/>
                        <a:sym typeface="+mn-ea"/>
                      </a:endParaRPr>
                    </a:p>
                  </a:txBody>
                  <a:tcPr/>
                </a:tc>
              </a:tr>
              <a:tr h="478790">
                <a:tc>
                  <a:txBody>
                    <a:bodyPr/>
                    <a:p>
                      <a:pPr>
                        <a:buNone/>
                      </a:pPr>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速度</a:t>
                      </a:r>
                      <a:endPar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buNone/>
                      </a:pPr>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speed</a:t>
                      </a:r>
                      <a:endParaRPr lang="zh-CN" altLang="en-US" sz="1000" b="0"/>
                    </a:p>
                  </a:txBody>
                  <a:tcPr/>
                </a:tc>
                <a:tc>
                  <a:txBody>
                    <a:bodyPr/>
                    <a:p>
                      <a:pPr algn="l">
                        <a:buNone/>
                      </a:pPr>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60-200m/min</a:t>
                      </a:r>
                      <a:endParaRPr lang="en-US" altLang="zh-CN" sz="10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478790">
                <a:tc>
                  <a:txBody>
                    <a:bodyPr/>
                    <a:p>
                      <a:pPr algn="l"/>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成型精度</a:t>
                      </a:r>
                      <a:endPar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lgn="l"/>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Molding accuracy</a:t>
                      </a:r>
                      <a:endParaRPr lang="zh-CN" altLang="en-US" sz="1000" b="0"/>
                    </a:p>
                  </a:txBody>
                  <a:tcPr/>
                </a:tc>
                <a:tc>
                  <a:txBody>
                    <a:bodyPr/>
                    <a:p>
                      <a:pPr>
                        <a:buNone/>
                      </a:pPr>
                      <a:r>
                        <a:rPr lang="zh-CN" altLang="en-US" sz="10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0.2mm</a:t>
                      </a:r>
                      <a:endParaRPr lang="zh-CN" altLang="en-US" sz="1000" b="0"/>
                    </a:p>
                  </a:txBody>
                  <a:tcPr/>
                </a:tc>
              </a:tr>
              <a:tr h="478790">
                <a:tc>
                  <a:txBody>
                    <a:bodyPr/>
                    <a:p>
                      <a:pPr algn="l"/>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毛刺精度</a:t>
                      </a:r>
                      <a:endPar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lgn="l"/>
                      <a:r>
                        <a:rPr lang="zh-CN" altLang="en-US" sz="1000" b="0" dirty="0">
                          <a:solidFill>
                            <a:schemeClr val="dk1">
                              <a:lumMod val="85000"/>
                              <a:lumOff val="15000"/>
                            </a:schemeClr>
                          </a:solidFill>
                          <a:latin typeface="微软雅黑" panose="020B0503020204020204" pitchFamily="34" charset="-122"/>
                          <a:ea typeface="微软雅黑" panose="020B0503020204020204" pitchFamily="34" charset="-122"/>
                          <a:sym typeface="+mn-ea"/>
                        </a:rPr>
                        <a:t>Burr accuracy</a:t>
                      </a:r>
                      <a:endParaRPr lang="zh-CN" altLang="en-US" sz="1000" b="0"/>
                    </a:p>
                  </a:txBody>
                  <a:tcPr/>
                </a:tc>
                <a:tc>
                  <a:txBody>
                    <a:bodyPr/>
                    <a:p>
                      <a:pPr>
                        <a:buNone/>
                      </a:pPr>
                      <a:r>
                        <a:rPr lang="en-US" altLang="zh-CN" sz="1000" b="0" dirty="0">
                          <a:solidFill>
                            <a:srgbClr val="000000"/>
                          </a:solidFill>
                          <a:effectLst/>
                          <a:latin typeface="微软雅黑" panose="020B0503020204020204" pitchFamily="34" charset="-122"/>
                          <a:ea typeface="微软雅黑" panose="020B0503020204020204" pitchFamily="34" charset="-122"/>
                          <a:sym typeface="+mn-ea"/>
                        </a:rPr>
                        <a:t>≤</a:t>
                      </a:r>
                      <a:r>
                        <a:rPr lang="en-US" altLang="zh-CN" sz="1000" b="0" dirty="0">
                          <a:solidFill>
                            <a:srgbClr val="000000"/>
                          </a:solidFill>
                          <a:latin typeface="微软雅黑" panose="020B0503020204020204" pitchFamily="34" charset="-122"/>
                          <a:ea typeface="微软雅黑" panose="020B0503020204020204" pitchFamily="34" charset="-122"/>
                          <a:sym typeface="+mn-ea"/>
                        </a:rPr>
                        <a:t>100</a:t>
                      </a:r>
                      <a:r>
                        <a:rPr lang="zh-CN" altLang="en-US" sz="1000" b="0" dirty="0">
                          <a:solidFill>
                            <a:srgbClr val="000000"/>
                          </a:solidFill>
                          <a:latin typeface="微软雅黑" panose="020B0503020204020204" pitchFamily="34" charset="-122"/>
                          <a:ea typeface="微软雅黑" panose="020B0503020204020204" pitchFamily="34" charset="-122"/>
                          <a:sym typeface="+mn-ea"/>
                        </a:rPr>
                        <a:t>μ</a:t>
                      </a:r>
                      <a:r>
                        <a:rPr lang="en-US" altLang="zh-CN" sz="1000" b="0" dirty="0">
                          <a:solidFill>
                            <a:srgbClr val="000000"/>
                          </a:solidFill>
                          <a:latin typeface="微软雅黑" panose="020B0503020204020204" pitchFamily="34" charset="-122"/>
                          <a:ea typeface="微软雅黑" panose="020B0503020204020204" pitchFamily="34" charset="-122"/>
                          <a:sym typeface="+mn-ea"/>
                        </a:rPr>
                        <a:t>m</a:t>
                      </a:r>
                      <a:endParaRPr lang="en-US" altLang="zh-CN" sz="1000" b="0">
                        <a:sym typeface="+mn-ea"/>
                      </a:endParaRPr>
                    </a:p>
                  </a:txBody>
                  <a:tcPr/>
                </a:tc>
              </a:tr>
            </a:tbl>
          </a:graphicData>
        </a:graphic>
      </p:graphicFrame>
      <p:pic>
        <p:nvPicPr>
          <p:cNvPr id="2" name="图片 1" descr="44a66e6931d43569ec61606770b24bb"/>
          <p:cNvPicPr>
            <a:picLocks noChangeAspect="1"/>
          </p:cNvPicPr>
          <p:nvPr>
            <p:custDataLst>
              <p:tags r:id="rId3"/>
            </p:custDataLst>
          </p:nvPr>
        </p:nvPicPr>
        <p:blipFill rotWithShape="1">
          <a:blip r:embed="rId4"/>
          <a:srcRect l="21323"/>
          <a:stretch>
            <a:fillRect/>
          </a:stretch>
        </p:blipFill>
        <p:spPr>
          <a:xfrm flipH="1">
            <a:off x="179705" y="1249045"/>
            <a:ext cx="3940175" cy="212280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8370" b="38483"/>
          <a:stretch>
            <a:fillRect/>
          </a:stretch>
        </p:blipFill>
        <p:spPr>
          <a:xfrm>
            <a:off x="0" y="1514902"/>
            <a:ext cx="12192000" cy="3493827"/>
          </a:xfrm>
          <a:prstGeom prst="rect">
            <a:avLst/>
          </a:prstGeom>
        </p:spPr>
      </p:pic>
      <p:sp>
        <p:nvSpPr>
          <p:cNvPr id="16" name="矩形 15"/>
          <p:cNvSpPr/>
          <p:nvPr/>
        </p:nvSpPr>
        <p:spPr>
          <a:xfrm>
            <a:off x="-1" y="1682368"/>
            <a:ext cx="12192000" cy="3493827"/>
          </a:xfrm>
          <a:prstGeom prst="rect">
            <a:avLst/>
          </a:prstGeom>
          <a:gradFill>
            <a:gsLst>
              <a:gs pos="16000">
                <a:srgbClr val="394454"/>
              </a:gs>
              <a:gs pos="98000">
                <a:srgbClr val="394454">
                  <a:alpha val="46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5" name="组 14"/>
          <p:cNvGrpSpPr/>
          <p:nvPr/>
        </p:nvGrpSpPr>
        <p:grpSpPr>
          <a:xfrm>
            <a:off x="627797" y="832513"/>
            <a:ext cx="3862317" cy="1992574"/>
            <a:chOff x="955343" y="1201002"/>
            <a:chExt cx="3862317" cy="1992574"/>
          </a:xfrm>
          <a:effectLst>
            <a:outerShdw blurRad="50800" dist="76200" dir="5400000" algn="t" rotWithShape="0">
              <a:prstClr val="black">
                <a:alpha val="22000"/>
              </a:prstClr>
            </a:outerShdw>
          </a:effectLst>
        </p:grpSpPr>
        <p:sp>
          <p:nvSpPr>
            <p:cNvPr id="7" name="矩形 6"/>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三角形 13"/>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7" name="矩形 36"/>
            <p:cNvSpPr/>
            <p:nvPr/>
          </p:nvSpPr>
          <p:spPr>
            <a:xfrm>
              <a:off x="955343" y="3002018"/>
              <a:ext cx="3862317" cy="191557"/>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7" name="文本框 16"/>
          <p:cNvSpPr txBox="1"/>
          <p:nvPr/>
        </p:nvSpPr>
        <p:spPr>
          <a:xfrm>
            <a:off x="1451619" y="1078172"/>
            <a:ext cx="1426210" cy="1445260"/>
          </a:xfrm>
          <a:prstGeom prst="rect">
            <a:avLst/>
          </a:prstGeom>
          <a:noFill/>
        </p:spPr>
        <p:txBody>
          <a:bodyPr wrap="none" rtlCol="0">
            <a:spAutoFit/>
          </a:bodyPr>
          <a:lstStyle/>
          <a:p>
            <a:r>
              <a:rPr kumimoji="1" lang="en-US" altLang="zh-CN" sz="8800">
                <a:solidFill>
                  <a:schemeClr val="bg1"/>
                </a:solidFill>
                <a:cs typeface="+mn-ea"/>
                <a:sym typeface="+mn-lt"/>
              </a:rPr>
              <a:t>04</a:t>
            </a:r>
            <a:endParaRPr kumimoji="1" lang="zh-CN" altLang="en-US" sz="8800">
              <a:solidFill>
                <a:schemeClr val="bg1"/>
              </a:solidFill>
              <a:cs typeface="+mn-ea"/>
              <a:sym typeface="+mn-lt"/>
            </a:endParaRPr>
          </a:p>
        </p:txBody>
      </p:sp>
      <p:sp>
        <p:nvSpPr>
          <p:cNvPr id="18" name="文本框 17"/>
          <p:cNvSpPr txBox="1"/>
          <p:nvPr/>
        </p:nvSpPr>
        <p:spPr>
          <a:xfrm rot="16200000">
            <a:off x="2699428" y="1704120"/>
            <a:ext cx="1160475" cy="261610"/>
          </a:xfrm>
          <a:prstGeom prst="rect">
            <a:avLst/>
          </a:prstGeom>
          <a:noFill/>
        </p:spPr>
        <p:txBody>
          <a:bodyPr wrap="square" rtlCol="0">
            <a:spAutoFit/>
          </a:bodyPr>
          <a:lstStyle/>
          <a:p>
            <a:pPr algn="dist"/>
            <a:r>
              <a:rPr kumimoji="1" lang="en-US" altLang="zh-CN" sz="1100">
                <a:solidFill>
                  <a:schemeClr val="bg1"/>
                </a:solidFill>
                <a:cs typeface="+mn-ea"/>
                <a:sym typeface="+mn-lt"/>
              </a:rPr>
              <a:t>PART </a:t>
            </a:r>
            <a:endParaRPr kumimoji="1" lang="zh-CN" altLang="en-US" sz="1100">
              <a:solidFill>
                <a:schemeClr val="bg1"/>
              </a:solidFill>
              <a:cs typeface="+mn-ea"/>
              <a:sym typeface="+mn-lt"/>
            </a:endParaRPr>
          </a:p>
        </p:txBody>
      </p:sp>
      <p:sp>
        <p:nvSpPr>
          <p:cNvPr id="54" name="文本框 53"/>
          <p:cNvSpPr txBox="1"/>
          <p:nvPr/>
        </p:nvSpPr>
        <p:spPr>
          <a:xfrm>
            <a:off x="6096000" y="2633529"/>
            <a:ext cx="2160905" cy="1322070"/>
          </a:xfrm>
          <a:prstGeom prst="rect">
            <a:avLst/>
          </a:prstGeom>
          <a:noFill/>
        </p:spPr>
        <p:txBody>
          <a:bodyPr wrap="none" rtlCol="0">
            <a:spAutoFit/>
          </a:bodyPr>
          <a:lstStyle/>
          <a:p>
            <a:pPr algn="l"/>
            <a:r>
              <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组装</a:t>
            </a:r>
            <a:endPar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a:p>
            <a:pPr algn="l"/>
            <a:r>
              <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assemble</a:t>
            </a:r>
            <a:endPar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p:txBody>
      </p:sp>
      <p:sp>
        <p:nvSpPr>
          <p:cNvPr id="55" name="文本框 54"/>
          <p:cNvSpPr txBox="1"/>
          <p:nvPr/>
        </p:nvSpPr>
        <p:spPr>
          <a:xfrm>
            <a:off x="5935287" y="4039697"/>
            <a:ext cx="4967785" cy="400110"/>
          </a:xfrm>
          <a:prstGeom prst="rect">
            <a:avLst/>
          </a:prstGeom>
          <a:noFill/>
        </p:spPr>
        <p:txBody>
          <a:bodyPr wrap="square" rtlCol="0">
            <a:spAutoFit/>
          </a:bodyPr>
          <a:lstStyle/>
          <a:p>
            <a:pPr algn="ctr"/>
            <a:r>
              <a:rPr lang="zh-CN" altLang="en-US" sz="2000">
                <a:solidFill>
                  <a:schemeClr val="bg1"/>
                </a:solidFill>
                <a:cs typeface="+mn-ea"/>
                <a:sym typeface="+mn-lt"/>
              </a:rPr>
              <a:t>专业诚信    务实高效</a:t>
            </a:r>
            <a:endParaRPr lang="en-US" altLang="zh-CN" sz="2000">
              <a:solidFill>
                <a:schemeClr val="bg1"/>
              </a:solidFill>
              <a:cs typeface="+mn-ea"/>
              <a:sym typeface="+mn-lt"/>
            </a:endParaRPr>
          </a:p>
        </p:txBody>
      </p:sp>
      <p:cxnSp>
        <p:nvCxnSpPr>
          <p:cNvPr id="20" name="直线连接符 19"/>
          <p:cNvCxnSpPr/>
          <p:nvPr/>
        </p:nvCxnSpPr>
        <p:spPr>
          <a:xfrm flipH="1">
            <a:off x="636477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p:nvCxnSpPr>
        <p:spPr>
          <a:xfrm flipH="1">
            <a:off x="972296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828486" y="190803"/>
            <a:ext cx="2002087" cy="904738"/>
            <a:chOff x="5279" y="3026"/>
            <a:chExt cx="3533" cy="1556"/>
          </a:xfrm>
        </p:grpSpPr>
        <p:pic>
          <p:nvPicPr>
            <p:cNvPr id="3" name="图片 2" descr="C:\Users\Administrator\Desktop\亿鑫丰LOGO6.png亿鑫丰LOGO6"/>
            <p:cNvPicPr>
              <a:picLocks noChangeAspect="1"/>
            </p:cNvPicPr>
            <p:nvPr/>
          </p:nvPicPr>
          <p:blipFill>
            <a:blip r:embed="rId2"/>
            <a:srcRect/>
            <a:stretch>
              <a:fillRect/>
            </a:stretch>
          </p:blipFill>
          <p:spPr>
            <a:xfrm>
              <a:off x="5279" y="3026"/>
              <a:ext cx="3533" cy="833"/>
            </a:xfrm>
            <a:prstGeom prst="rect">
              <a:avLst/>
            </a:prstGeom>
          </p:spPr>
        </p:pic>
        <p:sp>
          <p:nvSpPr>
            <p:cNvPr id="4" name="文本框 99"/>
            <p:cNvSpPr txBox="1"/>
            <p:nvPr/>
          </p:nvSpPr>
          <p:spPr>
            <a:xfrm>
              <a:off x="5515" y="4002"/>
              <a:ext cx="3079" cy="580"/>
            </a:xfrm>
            <a:prstGeom prst="rect">
              <a:avLst/>
            </a:prstGeom>
            <a:noFill/>
            <a:ln w="9525">
              <a:noFill/>
            </a:ln>
          </p:spPr>
          <p:txBody>
            <a:bodyPr wrap="square">
              <a:spAutoFit/>
            </a:bodyPr>
            <a:lstStyle/>
            <a:p>
              <a:pPr indent="0"/>
              <a:r>
                <a:rPr lang="zh-CN" altLang="en-US" sz="1400">
                  <a:solidFill>
                    <a:schemeClr val="tx1">
                      <a:lumMod val="85000"/>
                      <a:lumOff val="15000"/>
                    </a:schemeClr>
                  </a:solidFill>
                  <a:cs typeface="+mn-ea"/>
                  <a:sym typeface="+mn-lt"/>
                </a:rPr>
                <a:t>股票代码</a:t>
              </a:r>
              <a:r>
                <a:rPr lang="zh-CN" altLang="en-US" sz="1400" b="1">
                  <a:solidFill>
                    <a:schemeClr val="tx1">
                      <a:lumMod val="85000"/>
                      <a:lumOff val="15000"/>
                    </a:schemeClr>
                  </a:solidFill>
                  <a:cs typeface="+mn-ea"/>
                  <a:sym typeface="+mn-lt"/>
                </a:rPr>
                <a:t>：</a:t>
              </a:r>
              <a:r>
                <a:rPr lang="en-US" altLang="zh-CN" sz="1400" b="1">
                  <a:solidFill>
                    <a:schemeClr val="tx1">
                      <a:lumMod val="85000"/>
                      <a:lumOff val="15000"/>
                    </a:schemeClr>
                  </a:solidFill>
                  <a:cs typeface="+mn-ea"/>
                  <a:sym typeface="+mn-lt"/>
                </a:rPr>
                <a:t>839073</a:t>
              </a:r>
              <a:r>
                <a:rPr lang="en-US" altLang="zh-CN" sz="1600" b="1">
                  <a:solidFill>
                    <a:schemeClr val="tx1">
                      <a:lumMod val="85000"/>
                      <a:lumOff val="15000"/>
                    </a:schemeClr>
                  </a:solidFill>
                  <a:cs typeface="+mn-ea"/>
                  <a:sym typeface="+mn-lt"/>
                </a:rPr>
                <a:t>   </a:t>
              </a:r>
              <a:endParaRPr lang="en-US" altLang="zh-CN" sz="1600" b="1">
                <a:solidFill>
                  <a:schemeClr val="tx1">
                    <a:lumMod val="85000"/>
                    <a:lumOff val="15000"/>
                  </a:schemeClr>
                </a:solidFill>
                <a:cs typeface="+mn-ea"/>
                <a:sym typeface="+mn-lt"/>
              </a:endParaRPr>
            </a:p>
          </p:txBody>
        </p:sp>
      </p:grpSp>
      <p:sp>
        <p:nvSpPr>
          <p:cNvPr id="6" name="文本框 5"/>
          <p:cNvSpPr txBox="1"/>
          <p:nvPr>
            <p:custDataLst>
              <p:tags r:id="rId3"/>
            </p:custDataLst>
          </p:nvPr>
        </p:nvSpPr>
        <p:spPr>
          <a:xfrm>
            <a:off x="6364605" y="4410075"/>
            <a:ext cx="4700270" cy="368300"/>
          </a:xfrm>
          <a:prstGeom prst="rect">
            <a:avLst/>
          </a:prstGeom>
          <a:noFill/>
        </p:spPr>
        <p:txBody>
          <a:bodyPr wrap="square" rtlCol="0">
            <a:spAutoFit/>
          </a:bodyPr>
          <a:p>
            <a:r>
              <a:rPr lang="zh-CN" altLang="en-US">
                <a:solidFill>
                  <a:schemeClr val="bg1"/>
                </a:solidFill>
              </a:rPr>
              <a:t>Challenges and opportunities coexist</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45085" y="993775"/>
            <a:ext cx="4015105" cy="2581275"/>
          </a:xfrm>
          <a:prstGeom prst="rect">
            <a:avLst/>
          </a:prstGeom>
        </p:spPr>
      </p:pic>
      <p:sp>
        <p:nvSpPr>
          <p:cNvPr id="3" name="文本框 2"/>
          <p:cNvSpPr txBox="1"/>
          <p:nvPr>
            <p:custDataLst>
              <p:tags r:id="rId3"/>
            </p:custDataLst>
          </p:nvPr>
        </p:nvSpPr>
        <p:spPr>
          <a:xfrm>
            <a:off x="1045210" y="126365"/>
            <a:ext cx="9035415" cy="100965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叠片机</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（laminator）</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p:txBody>
      </p:sp>
      <p:graphicFrame>
        <p:nvGraphicFramePr>
          <p:cNvPr id="8" name="表格 7"/>
          <p:cNvGraphicFramePr/>
          <p:nvPr>
            <p:custDataLst>
              <p:tags r:id="rId4"/>
            </p:custDataLst>
          </p:nvPr>
        </p:nvGraphicFramePr>
        <p:xfrm>
          <a:off x="3633470" y="904240"/>
          <a:ext cx="8407400" cy="5604510"/>
        </p:xfrm>
        <a:graphic>
          <a:graphicData uri="http://schemas.openxmlformats.org/drawingml/2006/table">
            <a:tbl>
              <a:tblPr firstRow="1" bandRow="1">
                <a:tableStyleId>{5C22544A-7EE6-4342-B048-85BDC9FD1C3A}</a:tableStyleId>
              </a:tblPr>
              <a:tblGrid>
                <a:gridCol w="1939925"/>
                <a:gridCol w="6467475"/>
              </a:tblGrid>
              <a:tr h="1411605">
                <a:tc>
                  <a:txBody>
                    <a:bodyPr/>
                    <a:p>
                      <a:pPr algn="l">
                        <a:lnSpc>
                          <a:spcPct val="150000"/>
                        </a:lnSpc>
                        <a:buNone/>
                      </a:pPr>
                      <a:r>
                        <a:rPr lang="zh-CN" altLang="en-US" sz="900" b="0">
                          <a:solidFill>
                            <a:schemeClr val="tx1"/>
                          </a:solidFill>
                          <a:sym typeface="+mn-ea"/>
                        </a:rPr>
                        <a:t>原理与应用</a:t>
                      </a:r>
                      <a:endParaRPr lang="zh-CN" altLang="en-US" sz="900" b="0">
                        <a:solidFill>
                          <a:schemeClr val="tx1"/>
                        </a:solidFill>
                        <a:sym typeface="+mn-ea"/>
                      </a:endParaRPr>
                    </a:p>
                    <a:p>
                      <a:pPr algn="l">
                        <a:lnSpc>
                          <a:spcPct val="150000"/>
                        </a:lnSpc>
                        <a:buNone/>
                      </a:pPr>
                      <a:r>
                        <a:rPr lang="zh-CN" altLang="en-US" sz="900" b="0">
                          <a:solidFill>
                            <a:schemeClr val="tx1"/>
                          </a:solidFill>
                        </a:rPr>
                        <a:t>Principle and application</a:t>
                      </a:r>
                      <a:endParaRPr lang="zh-CN" altLang="en-US" sz="900" b="0">
                        <a:solidFill>
                          <a:schemeClr val="tx1"/>
                        </a:solidFill>
                      </a:endParaRPr>
                    </a:p>
                    <a:p>
                      <a:pPr algn="l">
                        <a:lnSpc>
                          <a:spcPct val="300000"/>
                        </a:lnSpc>
                        <a:buNone/>
                      </a:pPr>
                      <a:r>
                        <a:rPr lang="en-US" altLang="zh-CN" sz="900" b="0">
                          <a:solidFill>
                            <a:schemeClr val="tx1"/>
                          </a:solidFill>
                          <a:sym typeface="+mn-ea"/>
                        </a:rPr>
                        <a:t>    </a:t>
                      </a:r>
                      <a:endParaRPr lang="en-US" altLang="zh-CN" sz="900" b="0">
                        <a:solidFill>
                          <a:schemeClr val="tx1"/>
                        </a:solidFill>
                      </a:endParaRPr>
                    </a:p>
                    <a:p>
                      <a:pPr algn="l">
                        <a:buNone/>
                      </a:pPr>
                      <a:endParaRPr lang="zh-CN" altLang="en-US" sz="900" b="0">
                        <a:solidFill>
                          <a:schemeClr val="tx1"/>
                        </a:solidFill>
                      </a:endParaRPr>
                    </a:p>
                  </a:txBody>
                  <a:tcPr/>
                </a:tc>
                <a:tc>
                  <a:txBody>
                    <a:bodyPr/>
                    <a:p>
                      <a:pPr algn="l">
                        <a:lnSpc>
                          <a:spcPct val="100000"/>
                        </a:lnSpc>
                        <a:buNone/>
                      </a:pPr>
                      <a:r>
                        <a:rPr lang="zh-CN" altLang="en-US" sz="900" b="0">
                          <a:solidFill>
                            <a:schemeClr val="tx1"/>
                          </a:solidFill>
                        </a:rPr>
                        <a:t>设备采用Z字形叠片方式。隔膜经过张力机构、纠偏机构，引入叠片台，叠片台带动隔膜左右往复移动，以放置极片，两套机械手吸盘机构分别将正负极片从料盒取出，经过二次定位平台精确定位后叠放在叠片台上，叠片完成后，通过电芯移载机构转移电芯、切断隔膜、自动贴胶，</a:t>
                      </a:r>
                      <a:endParaRPr lang="zh-CN" altLang="en-US" sz="900" b="0">
                        <a:solidFill>
                          <a:schemeClr val="tx1"/>
                        </a:solidFill>
                      </a:endParaRPr>
                    </a:p>
                    <a:p>
                      <a:pPr algn="l">
                        <a:lnSpc>
                          <a:spcPct val="100000"/>
                        </a:lnSpc>
                        <a:buNone/>
                      </a:pPr>
                      <a:r>
                        <a:rPr lang="zh-CN" altLang="en-US" sz="900" b="0">
                          <a:solidFill>
                            <a:schemeClr val="tx1"/>
                          </a:solidFill>
                        </a:rPr>
                        <a:t>The device adopts the Z-shaped laminated mode. The diaphragm is introduced into the lamination table through the tension mechanism and the correction mechanism, and the lamination table drives the diaphragm to move around and around to place the pole piece. The positive and negative pole pieces are removed from the material box respectively by the suction mechanism of the manipulator, and are accurately positioned on the lamination table after the secondary positioning platform. After the lamination is completed, the battery cell is transferred by the battery cell load shifting mechanism, the diaphragm is cut off, and the adhesive is automatically affixed.</a:t>
                      </a:r>
                      <a:endParaRPr lang="zh-CN" altLang="en-US" sz="900" b="0">
                        <a:solidFill>
                          <a:schemeClr val="tx1"/>
                        </a:solidFill>
                      </a:endParaRPr>
                    </a:p>
                  </a:txBody>
                  <a:tcPr/>
                </a:tc>
              </a:tr>
              <a:tr h="396240">
                <a:tc>
                  <a:txBody>
                    <a:bodyPr/>
                    <a:p>
                      <a:pPr algn="l">
                        <a:lnSpc>
                          <a:spcPct val="100000"/>
                        </a:lnSpc>
                        <a:buNone/>
                      </a:pPr>
                      <a:r>
                        <a:rPr lang="zh-CN" altLang="en-US" sz="900"/>
                        <a:t>叠片速度（S/片）</a:t>
                      </a:r>
                      <a:endParaRPr lang="zh-CN" altLang="en-US" sz="900"/>
                    </a:p>
                    <a:p>
                      <a:pPr algn="l">
                        <a:lnSpc>
                          <a:spcPct val="100000"/>
                        </a:lnSpc>
                        <a:buNone/>
                      </a:pPr>
                      <a:r>
                        <a:rPr lang="zh-CN" altLang="en-US" sz="900"/>
                        <a:t>Lamination speed (S/ piece)</a:t>
                      </a:r>
                      <a:endParaRPr lang="zh-CN" altLang="en-US" sz="900"/>
                    </a:p>
                  </a:txBody>
                  <a:tcPr/>
                </a:tc>
                <a:tc>
                  <a:txBody>
                    <a:bodyPr/>
                    <a:p>
                      <a:pPr algn="l">
                        <a:lnSpc>
                          <a:spcPct val="100000"/>
                        </a:lnSpc>
                        <a:buNone/>
                      </a:pPr>
                      <a:r>
                        <a:rPr lang="zh-CN" altLang="en-US" sz="900"/>
                        <a:t>1.0～1.2</a:t>
                      </a:r>
                      <a:endParaRPr lang="zh-CN" altLang="en-US" sz="900"/>
                    </a:p>
                  </a:txBody>
                  <a:tcPr/>
                </a:tc>
              </a:tr>
              <a:tr h="373380">
                <a:tc>
                  <a:txBody>
                    <a:bodyPr/>
                    <a:p>
                      <a:pPr algn="l">
                        <a:lnSpc>
                          <a:spcPct val="100000"/>
                        </a:lnSpc>
                        <a:buNone/>
                      </a:pPr>
                      <a:r>
                        <a:rPr lang="zh-CN" altLang="en-US" sz="900"/>
                        <a:t>正负极定位</a:t>
                      </a:r>
                      <a:endParaRPr lang="zh-CN" altLang="en-US" sz="900"/>
                    </a:p>
                    <a:p>
                      <a:pPr algn="l">
                        <a:lnSpc>
                          <a:spcPct val="100000"/>
                        </a:lnSpc>
                        <a:buNone/>
                      </a:pPr>
                      <a:r>
                        <a:rPr lang="zh-CN" altLang="en-US" sz="900"/>
                        <a:t>Positive-negative positioning</a:t>
                      </a:r>
                      <a:endParaRPr lang="zh-CN" altLang="en-US" sz="900"/>
                    </a:p>
                  </a:txBody>
                  <a:tcPr/>
                </a:tc>
                <a:tc>
                  <a:txBody>
                    <a:bodyPr/>
                    <a:p>
                      <a:pPr algn="l">
                        <a:lnSpc>
                          <a:spcPct val="100000"/>
                        </a:lnSpc>
                        <a:buNone/>
                      </a:pPr>
                      <a:r>
                        <a:rPr lang="zh-CN" altLang="en-US" sz="900"/>
                        <a:t>可以实现纵向、横向数控调节，调节范围0-20mm、精度±0.05mm</a:t>
                      </a:r>
                      <a:endParaRPr lang="zh-CN" altLang="en-US" sz="900"/>
                    </a:p>
                    <a:p>
                      <a:pPr algn="l">
                        <a:lnSpc>
                          <a:spcPct val="100000"/>
                        </a:lnSpc>
                        <a:buNone/>
                      </a:pPr>
                      <a:r>
                        <a:rPr lang="zh-CN" altLang="en-US" sz="900"/>
                        <a:t>It can realize vertical and horizontal CNC adjustment, the adjustment range is 0-20mm, the accuracy is ±0.05mm</a:t>
                      </a:r>
                      <a:endParaRPr lang="zh-CN" altLang="en-US" sz="900"/>
                    </a:p>
                  </a:txBody>
                  <a:tcPr/>
                </a:tc>
              </a:tr>
              <a:tr h="520065">
                <a:tc>
                  <a:txBody>
                    <a:bodyPr/>
                    <a:p>
                      <a:pPr algn="l">
                        <a:lnSpc>
                          <a:spcPct val="100000"/>
                        </a:lnSpc>
                        <a:buNone/>
                      </a:pPr>
                      <a:r>
                        <a:rPr lang="zh-CN" altLang="en-US" sz="900"/>
                        <a:t>定位台检测</a:t>
                      </a:r>
                      <a:endParaRPr lang="zh-CN" altLang="en-US" sz="900"/>
                    </a:p>
                    <a:p>
                      <a:pPr algn="l">
                        <a:lnSpc>
                          <a:spcPct val="100000"/>
                        </a:lnSpc>
                        <a:buNone/>
                      </a:pPr>
                      <a:r>
                        <a:rPr lang="zh-CN" altLang="en-US" sz="900"/>
                        <a:t>Station detection</a:t>
                      </a:r>
                      <a:endParaRPr lang="zh-CN" altLang="en-US" sz="900"/>
                    </a:p>
                  </a:txBody>
                  <a:tcPr/>
                </a:tc>
                <a:tc>
                  <a:txBody>
                    <a:bodyPr/>
                    <a:p>
                      <a:pPr algn="l">
                        <a:lnSpc>
                          <a:spcPct val="100000"/>
                        </a:lnSpc>
                        <a:buNone/>
                      </a:pPr>
                      <a:r>
                        <a:rPr lang="zh-CN" altLang="en-US" sz="900"/>
                        <a:t>超声波传感器检测极片防止多片、少片、漏片并报警停机；机械定位，极片四角和极耳折角检测并报警停机</a:t>
                      </a:r>
                      <a:endParaRPr lang="zh-CN" altLang="en-US" sz="900"/>
                    </a:p>
                    <a:p>
                      <a:pPr algn="l">
                        <a:lnSpc>
                          <a:spcPct val="100000"/>
                        </a:lnSpc>
                        <a:buNone/>
                      </a:pPr>
                      <a:r>
                        <a:rPr lang="zh-CN" altLang="en-US" sz="900"/>
                        <a:t>Ultrasonic sensor to detect the pole plate to prevent multiple pieces, less pieces, missing pieces and alarm stop; Mechanical positioning, pole plate corners and pole ear Angle detection and alarm stop</a:t>
                      </a:r>
                      <a:endParaRPr lang="zh-CN" altLang="en-US" sz="900"/>
                    </a:p>
                  </a:txBody>
                  <a:tcPr/>
                </a:tc>
              </a:tr>
              <a:tr h="519430">
                <a:tc>
                  <a:txBody>
                    <a:bodyPr/>
                    <a:p>
                      <a:pPr algn="l">
                        <a:lnSpc>
                          <a:spcPct val="100000"/>
                        </a:lnSpc>
                        <a:buNone/>
                      </a:pPr>
                      <a:r>
                        <a:rPr lang="zh-CN" altLang="en-US" sz="900"/>
                        <a:t>隔膜</a:t>
                      </a:r>
                      <a:endParaRPr lang="zh-CN" altLang="en-US" sz="900"/>
                    </a:p>
                    <a:p>
                      <a:pPr algn="l">
                        <a:lnSpc>
                          <a:spcPct val="100000"/>
                        </a:lnSpc>
                        <a:buNone/>
                      </a:pPr>
                      <a:r>
                        <a:rPr lang="zh-CN" altLang="en-US" sz="900"/>
                        <a:t>diaphragm</a:t>
                      </a:r>
                      <a:endParaRPr lang="zh-CN" altLang="en-US" sz="900"/>
                    </a:p>
                  </a:txBody>
                  <a:tcPr/>
                </a:tc>
                <a:tc>
                  <a:txBody>
                    <a:bodyPr/>
                    <a:p>
                      <a:pPr algn="l">
                        <a:lnSpc>
                          <a:spcPct val="100000"/>
                        </a:lnSpc>
                        <a:buNone/>
                      </a:pPr>
                      <a:r>
                        <a:rPr lang="en-US" altLang="zh-CN" sz="900"/>
                        <a:t>主动放卷；张力控制；隔膜纠偏；隔膜除静电；隔膜端面对位精度：±0.3mm（头尾对齐度±0.5mm）；</a:t>
                      </a:r>
                      <a:endParaRPr lang="en-US" altLang="zh-CN" sz="900"/>
                    </a:p>
                    <a:p>
                      <a:pPr algn="l">
                        <a:lnSpc>
                          <a:spcPct val="100000"/>
                        </a:lnSpc>
                        <a:buNone/>
                      </a:pPr>
                      <a:r>
                        <a:rPr lang="en-US" altLang="zh-CN" sz="900"/>
                        <a:t>Active unwinding; Tension control; Diaphragm correction; Remove static electricity from diaphragm; Diaphragm end alignment accuracy: ±0.3mm (head and tail alignment ±0.5mm);</a:t>
                      </a:r>
                      <a:endParaRPr lang="en-US" altLang="zh-CN" sz="900"/>
                    </a:p>
                  </a:txBody>
                  <a:tcPr/>
                </a:tc>
              </a:tr>
              <a:tr h="396240">
                <a:tc>
                  <a:txBody>
                    <a:bodyPr/>
                    <a:p>
                      <a:pPr algn="l">
                        <a:lnSpc>
                          <a:spcPct val="100000"/>
                        </a:lnSpc>
                        <a:buNone/>
                      </a:pPr>
                      <a:r>
                        <a:rPr lang="zh-CN" altLang="en-US" sz="900"/>
                        <a:t>叠片数量</a:t>
                      </a:r>
                      <a:endParaRPr lang="zh-CN" altLang="en-US" sz="900"/>
                    </a:p>
                    <a:p>
                      <a:pPr algn="l">
                        <a:lnSpc>
                          <a:spcPct val="100000"/>
                        </a:lnSpc>
                        <a:buNone/>
                      </a:pPr>
                      <a:r>
                        <a:rPr lang="zh-CN" altLang="en-US" sz="900"/>
                        <a:t>Number of lamination</a:t>
                      </a:r>
                      <a:endParaRPr lang="zh-CN" altLang="en-US" sz="900"/>
                    </a:p>
                  </a:txBody>
                  <a:tcPr/>
                </a:tc>
                <a:tc>
                  <a:txBody>
                    <a:bodyPr/>
                    <a:p>
                      <a:pPr algn="l">
                        <a:lnSpc>
                          <a:spcPct val="100000"/>
                        </a:lnSpc>
                        <a:buNone/>
                      </a:pPr>
                      <a:r>
                        <a:rPr lang="en-US" altLang="zh-CN" sz="900"/>
                        <a:t>在厚度适应范围内可设定</a:t>
                      </a:r>
                      <a:endParaRPr lang="en-US" altLang="zh-CN" sz="900"/>
                    </a:p>
                    <a:p>
                      <a:pPr algn="l">
                        <a:lnSpc>
                          <a:spcPct val="100000"/>
                        </a:lnSpc>
                        <a:buNone/>
                      </a:pPr>
                      <a:r>
                        <a:rPr lang="en-US" altLang="zh-CN" sz="900"/>
                        <a:t>It can be set within the thickness adaptation range</a:t>
                      </a:r>
                      <a:endParaRPr lang="en-US" altLang="zh-CN" sz="900"/>
                    </a:p>
                  </a:txBody>
                  <a:tcPr/>
                </a:tc>
              </a:tr>
              <a:tr h="798830">
                <a:tc>
                  <a:txBody>
                    <a:bodyPr/>
                    <a:p>
                      <a:pPr algn="l">
                        <a:lnSpc>
                          <a:spcPct val="100000"/>
                        </a:lnSpc>
                        <a:buNone/>
                      </a:pPr>
                      <a:r>
                        <a:rPr lang="zh-CN" altLang="en-US" sz="900"/>
                        <a:t>高精度</a:t>
                      </a:r>
                      <a:endParaRPr lang="zh-CN" altLang="en-US" sz="900"/>
                    </a:p>
                    <a:p>
                      <a:pPr algn="l">
                        <a:lnSpc>
                          <a:spcPct val="100000"/>
                        </a:lnSpc>
                        <a:buNone/>
                      </a:pPr>
                      <a:r>
                        <a:rPr lang="zh-CN" altLang="en-US" sz="900"/>
                        <a:t>High precision</a:t>
                      </a:r>
                      <a:endParaRPr lang="zh-CN" altLang="en-US" sz="900"/>
                    </a:p>
                  </a:txBody>
                  <a:tcPr/>
                </a:tc>
                <a:tc>
                  <a:txBody>
                    <a:bodyPr/>
                    <a:p>
                      <a:pPr indent="0" algn="l">
                        <a:buNone/>
                      </a:pPr>
                      <a:r>
                        <a:rPr lang="en-US" sz="900" b="0">
                          <a:latin typeface="宋体" panose="02010600030101010101" pitchFamily="2" charset="-122"/>
                          <a:ea typeface="宋体" panose="02010600030101010101" pitchFamily="2" charset="-122"/>
                          <a:cs typeface="宋体" panose="02010600030101010101" pitchFamily="2" charset="-122"/>
                        </a:rPr>
                        <a:t>通过极片的精确定位，保证极片在叠片中整体精度达到±0.5mm（其中相邻极片对齐精度：±0.3mm）；极片与隔膜间对位精度：中心偏差±0.3mm。</a:t>
                      </a:r>
                      <a:endParaRPr lang="en-US" sz="900" b="0">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900" b="0">
                          <a:latin typeface="宋体" panose="02010600030101010101" pitchFamily="2" charset="-122"/>
                          <a:ea typeface="宋体" panose="02010600030101010101" pitchFamily="2" charset="-122"/>
                          <a:cs typeface="宋体" panose="02010600030101010101" pitchFamily="2" charset="-122"/>
                        </a:rPr>
                        <a:t>Through the precise positioning of the pole pieces, the overall accuracy of the pole pieces in the stack is guaranteed to reach ±0.5mm (the alignment accuracy of the adjacent pole pieces is ±0.3mm). Alignment accuracy between pole plate and diaphragm: center deviation ±0.3mm.</a:t>
                      </a:r>
                      <a:endParaRPr 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r>
              <a:tr h="533400">
                <a:tc>
                  <a:txBody>
                    <a:bodyPr/>
                    <a:p>
                      <a:pPr algn="l">
                        <a:lnSpc>
                          <a:spcPct val="100000"/>
                        </a:lnSpc>
                        <a:buNone/>
                      </a:pPr>
                      <a:r>
                        <a:rPr lang="zh-CN" altLang="en-US" sz="900">
                          <a:sym typeface="+mn-ea"/>
                        </a:rPr>
                        <a:t>控制</a:t>
                      </a:r>
                      <a:endParaRPr lang="zh-CN" altLang="en-US" sz="900"/>
                    </a:p>
                    <a:p>
                      <a:pPr algn="l">
                        <a:lnSpc>
                          <a:spcPct val="100000"/>
                        </a:lnSpc>
                        <a:buNone/>
                      </a:pPr>
                      <a:r>
                        <a:rPr lang="zh-CN" altLang="en-US" sz="900"/>
                        <a:t>Controls</a:t>
                      </a:r>
                      <a:endParaRPr lang="zh-CN" altLang="en-US" sz="900"/>
                    </a:p>
                  </a:txBody>
                  <a:tcPr/>
                </a:tc>
                <a:tc>
                  <a:txBody>
                    <a:bodyPr/>
                    <a:p>
                      <a:pPr algn="l">
                        <a:lnSpc>
                          <a:spcPct val="100000"/>
                        </a:lnSpc>
                        <a:buNone/>
                      </a:pPr>
                      <a:endParaRPr lang="zh-CN" altLang="en-US" sz="900"/>
                    </a:p>
                    <a:p>
                      <a:pPr algn="l">
                        <a:lnSpc>
                          <a:spcPct val="100000"/>
                        </a:lnSpc>
                        <a:buNone/>
                      </a:pPr>
                      <a:r>
                        <a:rPr lang="en-US" altLang="zh-CN" sz="900">
                          <a:sym typeface="+mn-ea"/>
                        </a:rPr>
                        <a:t>0.5微米的粉尘颗粒,不低于1千级(测量位置)，现场无腐蚀性气体、液体、爆炸性气体。</a:t>
                      </a:r>
                      <a:endParaRPr lang="en-US" altLang="zh-CN" sz="900">
                        <a:sym typeface="+mn-ea"/>
                      </a:endParaRPr>
                    </a:p>
                    <a:p>
                      <a:pPr algn="l">
                        <a:lnSpc>
                          <a:spcPct val="100000"/>
                        </a:lnSpc>
                        <a:buNone/>
                      </a:pPr>
                      <a:r>
                        <a:rPr lang="en-US" altLang="zh-CN" sz="900"/>
                        <a:t>0.5 micron dust particles, not less than 1000 (measurement position), no corrosive gas, liquid, explosive gas on site.</a:t>
                      </a:r>
                      <a:endParaRPr lang="en-US" altLang="zh-CN" sz="900"/>
                    </a:p>
                    <a:p>
                      <a:pPr algn="l">
                        <a:lnSpc>
                          <a:spcPct val="100000"/>
                        </a:lnSpc>
                        <a:buNone/>
                      </a:pPr>
                      <a:endParaRPr lang="zh-CN" altLang="en-US" sz="900"/>
                    </a:p>
                  </a:txBody>
                  <a:tcPr/>
                </a:tc>
              </a:tr>
              <a:tr h="548640">
                <a:tc>
                  <a:txBody>
                    <a:bodyPr/>
                    <a:p>
                      <a:pPr algn="l">
                        <a:lnSpc>
                          <a:spcPct val="100000"/>
                        </a:lnSpc>
                        <a:buNone/>
                      </a:pPr>
                      <a:r>
                        <a:rPr lang="zh-CN" altLang="en-US" sz="900"/>
                        <a:t>合格率（来料不良除外）</a:t>
                      </a:r>
                      <a:endParaRPr lang="zh-CN" altLang="en-US" sz="900"/>
                    </a:p>
                    <a:p>
                      <a:pPr algn="l">
                        <a:lnSpc>
                          <a:spcPct val="100000"/>
                        </a:lnSpc>
                        <a:buNone/>
                      </a:pPr>
                      <a:r>
                        <a:rPr lang="zh-CN" altLang="en-US" sz="900"/>
                        <a:t>Qualified rate (except bad incoming materials)</a:t>
                      </a:r>
                      <a:endParaRPr lang="zh-CN" altLang="en-US" sz="900"/>
                    </a:p>
                  </a:txBody>
                  <a:tcPr/>
                </a:tc>
                <a:tc>
                  <a:txBody>
                    <a:bodyPr/>
                    <a:p>
                      <a:pPr algn="l">
                        <a:lnSpc>
                          <a:spcPct val="100000"/>
                        </a:lnSpc>
                        <a:buNone/>
                      </a:pPr>
                      <a:r>
                        <a:rPr lang="zh-CN" altLang="en-US" sz="900"/>
                        <a:t>99% 以上（来料不良除外）</a:t>
                      </a:r>
                      <a:endParaRPr lang="zh-CN" altLang="en-US" sz="900"/>
                    </a:p>
                    <a:p>
                      <a:pPr algn="l">
                        <a:lnSpc>
                          <a:spcPct val="100000"/>
                        </a:lnSpc>
                        <a:buNone/>
                      </a:pPr>
                      <a:r>
                        <a:rPr lang="zh-CN" altLang="en-US" sz="900"/>
                        <a:t>More than 99% (except bad incoming materials)</a:t>
                      </a:r>
                      <a:endParaRPr lang="zh-CN" altLang="en-US" sz="900"/>
                    </a:p>
                  </a:txBody>
                  <a:tcPr/>
                </a:tc>
              </a:tr>
            </a:tbl>
          </a:graphicData>
        </a:graphic>
      </p:graphicFrame>
      <p:pic>
        <p:nvPicPr>
          <p:cNvPr id="6" name="图片 5"/>
          <p:cNvPicPr>
            <a:picLocks noChangeAspect="1"/>
          </p:cNvPicPr>
          <p:nvPr>
            <p:custDataLst>
              <p:tags r:id="rId5"/>
            </p:custDataLst>
          </p:nvPr>
        </p:nvPicPr>
        <p:blipFill>
          <a:blip r:embed="rId6"/>
          <a:stretch>
            <a:fillRect/>
          </a:stretch>
        </p:blipFill>
        <p:spPr>
          <a:xfrm>
            <a:off x="575945" y="3632835"/>
            <a:ext cx="2773045" cy="2933700"/>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210" y="126365"/>
            <a:ext cx="9035415" cy="1009650"/>
          </a:xfrm>
          <a:prstGeom prst="rect">
            <a:avLst/>
          </a:prstGeom>
          <a:noFill/>
        </p:spPr>
        <p:txBody>
          <a:bodyPr wrap="square" lIns="63500" tIns="25400" rIns="63500" bIns="25400" rtlCol="0" anchor="ctr" anchorCtr="0">
            <a:normAutofit fontScale="90000"/>
          </a:bodyPr>
          <a:p>
            <a:pPr marL="0" indent="0" algn="l">
              <a:lnSpc>
                <a:spcPct val="100000"/>
              </a:lnSpc>
              <a:spcBef>
                <a:spcPts val="0"/>
              </a:spcBef>
              <a:spcAft>
                <a:spcPts val="0"/>
              </a:spcAft>
              <a:buSzPct val="100000"/>
              <a:buNone/>
            </a:pPr>
            <a:r>
              <a:rPr lang="zh-CN" altLang="en-US" sz="2800" b="1" kern="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模切叠片一体机（刀片电池多片叠）</a:t>
            </a:r>
            <a:endParaRPr lang="zh-CN" altLang="en-US" sz="2800" b="1" kern="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a:lnSpc>
                <a:spcPct val="100000"/>
              </a:lnSpc>
              <a:spcBef>
                <a:spcPts val="0"/>
              </a:spcBef>
              <a:spcAft>
                <a:spcPts val="0"/>
              </a:spcAft>
              <a:buSzPct val="100000"/>
              <a:buNone/>
            </a:pPr>
            <a:r>
              <a:rPr lang="en-US" altLang="zh-CN" sz="2800" b="1" dirty="0" smtClean="0">
                <a:solidFill>
                  <a:schemeClr val="accent1"/>
                </a:solidFill>
                <a:latin typeface="微软雅黑" panose="020B0503020204020204" pitchFamily="34" charset="-122"/>
                <a:ea typeface="微软雅黑" panose="020B0503020204020204" pitchFamily="34" charset="-122"/>
                <a:cs typeface="经典舒同体简" panose="02010609000101010101" pitchFamily="49" charset="-122"/>
                <a:sym typeface="+mn-ea"/>
              </a:rPr>
              <a:t>all-in-one machine</a:t>
            </a:r>
            <a:r>
              <a:rPr lang="zh-CN" altLang="en-US" sz="2800" b="1" dirty="0" smtClean="0">
                <a:solidFill>
                  <a:schemeClr val="accent1"/>
                </a:solidFill>
                <a:latin typeface="微软雅黑" panose="020B0503020204020204" pitchFamily="34" charset="-122"/>
                <a:ea typeface="微软雅黑" panose="020B0503020204020204" pitchFamily="34" charset="-122"/>
                <a:cs typeface="经典舒同体简" panose="02010609000101010101" pitchFamily="49" charset="-122"/>
                <a:sym typeface="+mn-ea"/>
              </a:rPr>
              <a:t>（</a:t>
            </a:r>
            <a:r>
              <a:rPr lang="en-US" altLang="zh-CN" sz="2800" b="1" dirty="0" smtClean="0">
                <a:solidFill>
                  <a:schemeClr val="accent1"/>
                </a:solidFill>
                <a:latin typeface="微软雅黑" panose="020B0503020204020204" pitchFamily="34" charset="-122"/>
                <a:ea typeface="微软雅黑" panose="020B0503020204020204" pitchFamily="34" charset="-122"/>
                <a:cs typeface="经典舒同体简" panose="02010609000101010101" pitchFamily="49" charset="-122"/>
                <a:sym typeface="+mn-ea"/>
              </a:rPr>
              <a:t>blade battery multi-laminating</a:t>
            </a:r>
            <a:r>
              <a:rPr lang="zh-CN" altLang="en-US" sz="2800" b="1" dirty="0" smtClean="0">
                <a:solidFill>
                  <a:schemeClr val="accent1"/>
                </a:solidFill>
                <a:latin typeface="微软雅黑" panose="020B0503020204020204" pitchFamily="34" charset="-122"/>
                <a:ea typeface="微软雅黑" panose="020B0503020204020204" pitchFamily="34" charset="-122"/>
                <a:cs typeface="经典舒同体简" panose="02010609000101010101" pitchFamily="49" charset="-122"/>
                <a:sym typeface="+mn-ea"/>
              </a:rPr>
              <a:t>）</a:t>
            </a:r>
            <a:endParaRPr lang="zh-CN" altLang="en-US" sz="2800" b="1" kern="0" spc="36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经典舒同体简" panose="02010609000101010101" pitchFamily="49" charset="-122"/>
              <a:sym typeface="+mn-ea"/>
            </a:endParaRPr>
          </a:p>
        </p:txBody>
      </p:sp>
      <p:graphicFrame>
        <p:nvGraphicFramePr>
          <p:cNvPr id="8" name="表格 7"/>
          <p:cNvGraphicFramePr/>
          <p:nvPr>
            <p:custDataLst>
              <p:tags r:id="rId2"/>
            </p:custDataLst>
          </p:nvPr>
        </p:nvGraphicFramePr>
        <p:xfrm>
          <a:off x="4299585" y="1041400"/>
          <a:ext cx="7741285" cy="3607435"/>
        </p:xfrm>
        <a:graphic>
          <a:graphicData uri="http://schemas.openxmlformats.org/drawingml/2006/table">
            <a:tbl>
              <a:tblPr firstRow="1" bandRow="1">
                <a:tableStyleId>{5C22544A-7EE6-4342-B048-85BDC9FD1C3A}</a:tableStyleId>
              </a:tblPr>
              <a:tblGrid>
                <a:gridCol w="1786255"/>
                <a:gridCol w="5955030"/>
              </a:tblGrid>
              <a:tr h="1867535">
                <a:tc>
                  <a:txBody>
                    <a:bodyPr/>
                    <a:p>
                      <a:pPr algn="l">
                        <a:lnSpc>
                          <a:spcPct val="150000"/>
                        </a:lnSpc>
                        <a:buNone/>
                      </a:pPr>
                      <a:r>
                        <a:rPr lang="zh-CN" altLang="en-US" sz="900" b="0">
                          <a:solidFill>
                            <a:schemeClr val="tx1"/>
                          </a:solidFill>
                          <a:sym typeface="+mn-ea"/>
                        </a:rPr>
                        <a:t>原理与应用</a:t>
                      </a:r>
                      <a:endParaRPr lang="zh-CN" altLang="en-US" sz="900" b="0">
                        <a:solidFill>
                          <a:schemeClr val="tx1"/>
                        </a:solidFill>
                        <a:sym typeface="+mn-ea"/>
                      </a:endParaRPr>
                    </a:p>
                    <a:p>
                      <a:pPr algn="l">
                        <a:lnSpc>
                          <a:spcPct val="150000"/>
                        </a:lnSpc>
                        <a:buNone/>
                      </a:pPr>
                      <a:r>
                        <a:rPr lang="zh-CN" altLang="en-US" sz="900" b="0">
                          <a:solidFill>
                            <a:schemeClr val="tx1"/>
                          </a:solidFill>
                        </a:rPr>
                        <a:t>Principle and application</a:t>
                      </a:r>
                      <a:endParaRPr lang="zh-CN" altLang="en-US" sz="900" b="0">
                        <a:solidFill>
                          <a:schemeClr val="tx1"/>
                        </a:solidFill>
                      </a:endParaRPr>
                    </a:p>
                    <a:p>
                      <a:pPr algn="l">
                        <a:lnSpc>
                          <a:spcPct val="300000"/>
                        </a:lnSpc>
                        <a:buNone/>
                      </a:pPr>
                      <a:r>
                        <a:rPr lang="en-US" altLang="zh-CN" sz="900" b="0">
                          <a:solidFill>
                            <a:schemeClr val="tx1"/>
                          </a:solidFill>
                          <a:sym typeface="+mn-ea"/>
                        </a:rPr>
                        <a:t>    </a:t>
                      </a:r>
                      <a:endParaRPr lang="en-US" altLang="zh-CN" sz="900" b="0">
                        <a:solidFill>
                          <a:schemeClr val="tx1"/>
                        </a:solidFill>
                      </a:endParaRPr>
                    </a:p>
                    <a:p>
                      <a:pPr algn="l">
                        <a:buNone/>
                      </a:pPr>
                      <a:endParaRPr lang="zh-CN" altLang="en-US" sz="900" b="0">
                        <a:solidFill>
                          <a:schemeClr val="tx1"/>
                        </a:solidFill>
                      </a:endParaRPr>
                    </a:p>
                  </a:txBody>
                  <a:tcPr/>
                </a:tc>
                <a:tc>
                  <a:txBody>
                    <a:bodyPr/>
                    <a:p>
                      <a:pPr marL="171450" indent="-171450" algn="l">
                        <a:buClrTx/>
                        <a:buSzTx/>
                        <a:buFont typeface="Wingdings" panose="05000000000000000000" charset="0"/>
                        <a:buChar char="Ø"/>
                      </a:pPr>
                      <a:r>
                        <a:rPr lang="zh-CN" altLang="en-US"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一次性多片</a:t>
                      </a:r>
                      <a:r>
                        <a:rPr lang="zh-CN" altLang="en-US" sz="9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叠</a:t>
                      </a:r>
                      <a:r>
                        <a:rPr lang="zh-CN" altLang="en-US"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，单叠台可实现300个</a:t>
                      </a:r>
                      <a:r>
                        <a:rPr lang="en-US" altLang="zh-CN"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PPM</a:t>
                      </a:r>
                      <a:r>
                        <a:rPr lang="zh-CN" altLang="en-US"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，周转次数少，效率高，极片损伤减少，一体化设计，场地、人力成本降低</a:t>
                      </a:r>
                      <a:r>
                        <a:rPr lang="en-US" altLang="zh-CN"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3~5</a:t>
                      </a:r>
                      <a:r>
                        <a:rPr lang="zh-CN" altLang="en-US"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倍。</a:t>
                      </a:r>
                      <a:endParaRPr lang="zh-CN" altLang="en-US"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buClrTx/>
                        <a:buSzTx/>
                        <a:buFont typeface="Wingdings" panose="05000000000000000000" charset="0"/>
                        <a:buChar char="Ø"/>
                      </a:pPr>
                      <a:r>
                        <a:rPr lang="zh-CN" altLang="en-US"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极片尺寸大，最大可以做到</a:t>
                      </a:r>
                      <a:r>
                        <a:rPr lang="en-US" altLang="zh-CN"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1000*500mm</a:t>
                      </a:r>
                      <a:endParaRPr lang="zh-CN" altLang="en-US"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buClrTx/>
                        <a:buSzTx/>
                        <a:buFont typeface="Wingdings" panose="05000000000000000000" charset="0"/>
                        <a:buChar char="Ø"/>
                      </a:pPr>
                      <a:r>
                        <a:rPr lang="zh-CN" altLang="en-US"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One-time multi-piece stack, single stack can achieve 300 PPM, less turnover times, high efficiency, pole piece damage reduction, integrated design, site, labor costs reduced 3~5 times.</a:t>
                      </a:r>
                      <a:endParaRPr lang="zh-CN" altLang="en-US"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buClrTx/>
                        <a:buSzTx/>
                        <a:buFont typeface="Wingdings" panose="05000000000000000000" charset="0"/>
                        <a:buChar char="Ø"/>
                      </a:pPr>
                      <a:r>
                        <a:rPr lang="zh-CN" altLang="en-US" sz="9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The pole size is large, the maximum can be 1000*500mm</a:t>
                      </a:r>
                      <a:endParaRPr lang="zh-CN" altLang="en-US" sz="900" b="0">
                        <a:solidFill>
                          <a:schemeClr val="tx1"/>
                        </a:solidFill>
                      </a:endParaRPr>
                    </a:p>
                  </a:txBody>
                  <a:tcPr/>
                </a:tc>
              </a:tr>
              <a:tr h="515620">
                <a:tc>
                  <a:txBody>
                    <a:bodyPr/>
                    <a:p>
                      <a:pPr algn="l">
                        <a:buNone/>
                      </a:pPr>
                      <a:r>
                        <a:rPr lang="zh-CN" altLang="en-US" sz="900" dirty="0">
                          <a:solidFill>
                            <a:schemeClr val="dk1">
                              <a:lumMod val="85000"/>
                              <a:lumOff val="15000"/>
                            </a:schemeClr>
                          </a:solidFill>
                          <a:latin typeface="微软雅黑" panose="020B0503020204020204" pitchFamily="34" charset="-122"/>
                          <a:ea typeface="微软雅黑" panose="020B0503020204020204" pitchFamily="34" charset="-122"/>
                          <a:sym typeface="+mn-ea"/>
                        </a:rPr>
                        <a:t>对位精度</a:t>
                      </a:r>
                      <a:endParaRPr lang="zh-CN" altLang="en-US" sz="900" b="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algn="l">
                        <a:buNone/>
                      </a:pPr>
                      <a:r>
                        <a:rPr lang="zh-CN" altLang="en-US" sz="900" dirty="0">
                          <a:solidFill>
                            <a:schemeClr val="dk1">
                              <a:lumMod val="85000"/>
                              <a:lumOff val="15000"/>
                            </a:schemeClr>
                          </a:solidFill>
                          <a:latin typeface="微软雅黑" panose="020B0503020204020204" pitchFamily="34" charset="-122"/>
                          <a:ea typeface="微软雅黑" panose="020B0503020204020204" pitchFamily="34" charset="-122"/>
                          <a:sym typeface="+mn-ea"/>
                        </a:rPr>
                        <a:t>Counterpoint accuracy</a:t>
                      </a:r>
                      <a:endParaRPr lang="zh-CN" altLang="en-US" sz="900"/>
                    </a:p>
                  </a:txBody>
                  <a:tcPr/>
                </a:tc>
                <a:tc>
                  <a:txBody>
                    <a:bodyPr/>
                    <a:p>
                      <a:pPr algn="l">
                        <a:buNone/>
                      </a:pPr>
                      <a:r>
                        <a:rPr lang="zh-CN" altLang="en-US" sz="9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±0.3mm</a:t>
                      </a:r>
                      <a:endParaRPr lang="zh-CN" altLang="en-US" sz="900"/>
                    </a:p>
                  </a:txBody>
                  <a:tcPr/>
                </a:tc>
              </a:tr>
              <a:tr h="515620">
                <a:tc>
                  <a:txBody>
                    <a:bodyPr/>
                    <a:p>
                      <a:pPr algn="l">
                        <a:buNone/>
                      </a:pPr>
                      <a:r>
                        <a:rPr kumimoji="1" lang="zh-CN" altLang="en-US" sz="900" dirty="0">
                          <a:solidFill>
                            <a:schemeClr val="dk1">
                              <a:lumMod val="85000"/>
                              <a:lumOff val="15000"/>
                            </a:schemeClr>
                          </a:solidFill>
                          <a:latin typeface="微软雅黑" panose="020B0503020204020204" pitchFamily="34" charset="-122"/>
                          <a:ea typeface="微软雅黑" panose="020B0503020204020204" pitchFamily="34" charset="-122"/>
                          <a:cs typeface="+mn-ea"/>
                          <a:sym typeface="+mn-lt"/>
                        </a:rPr>
                        <a:t>叠片效率Lamination efficiency</a:t>
                      </a:r>
                      <a:endParaRPr lang="zh-CN" altLang="en-US" sz="900"/>
                    </a:p>
                  </a:txBody>
                  <a:tcPr/>
                </a:tc>
                <a:tc>
                  <a:txBody>
                    <a:bodyPr/>
                    <a:p>
                      <a:pPr algn="l">
                        <a:buNone/>
                      </a:pPr>
                      <a:r>
                        <a:rPr lang="en-US" altLang="zh-CN" sz="900" dirty="0">
                          <a:solidFill>
                            <a:srgbClr val="000000"/>
                          </a:solidFill>
                          <a:effectLst/>
                          <a:latin typeface="微软雅黑" panose="020B0503020204020204" pitchFamily="34" charset="-122"/>
                          <a:ea typeface="微软雅黑" panose="020B0503020204020204" pitchFamily="34" charset="-122"/>
                          <a:sym typeface="+mn-ea"/>
                        </a:rPr>
                        <a:t>≥300PPM</a:t>
                      </a:r>
                      <a:endParaRPr lang="zh-CN" altLang="en-US" sz="900"/>
                    </a:p>
                  </a:txBody>
                  <a:tcPr/>
                </a:tc>
              </a:tr>
              <a:tr h="708660">
                <a:tc>
                  <a:txBody>
                    <a:bodyPr/>
                    <a:p>
                      <a:pPr algn="l">
                        <a:buNone/>
                      </a:pPr>
                      <a:r>
                        <a:rPr lang="zh-CN" altLang="en-US" sz="90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叠</a:t>
                      </a:r>
                      <a:r>
                        <a:rPr lang="zh-CN" altLang="en-US" sz="900" dirty="0" smtClean="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片头</a:t>
                      </a:r>
                      <a:r>
                        <a:rPr lang="en-US" altLang="zh-CN" sz="900" dirty="0" smtClean="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900" dirty="0" smtClean="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工位Stack head/station</a:t>
                      </a:r>
                      <a:endParaRPr lang="zh-CN" altLang="en-US" sz="900"/>
                    </a:p>
                  </a:txBody>
                  <a:tcPr/>
                </a:tc>
                <a:tc>
                  <a:txBody>
                    <a:bodyPr/>
                    <a:p>
                      <a:pPr algn="l">
                        <a:buNone/>
                      </a:pPr>
                      <a:r>
                        <a:rPr lang="zh-CN" altLang="en-US" sz="900" dirty="0">
                          <a:solidFill>
                            <a:srgbClr val="000000"/>
                          </a:solidFill>
                          <a:latin typeface="微软雅黑" panose="020B0503020204020204" pitchFamily="34" charset="-122"/>
                          <a:ea typeface="微软雅黑" panose="020B0503020204020204" pitchFamily="34" charset="-122"/>
                          <a:cs typeface="微软简行楷" charset="0"/>
                          <a:sym typeface="+mn-ea"/>
                        </a:rPr>
                        <a:t>1/8</a:t>
                      </a:r>
                      <a:endParaRPr lang="zh-CN" altLang="en-US" sz="900" b="0" dirty="0">
                        <a:solidFill>
                          <a:srgbClr val="000000"/>
                        </a:solidFill>
                        <a:latin typeface="微软雅黑" panose="020B0503020204020204" pitchFamily="34" charset="-122"/>
                        <a:ea typeface="微软雅黑" panose="020B0503020204020204" pitchFamily="34" charset="-122"/>
                        <a:cs typeface="微软简行楷" charset="0"/>
                        <a:sym typeface="+mn-ea"/>
                      </a:endParaRPr>
                    </a:p>
                    <a:p>
                      <a:pPr algn="l">
                        <a:buNone/>
                      </a:pPr>
                      <a:endParaRPr lang="zh-CN" altLang="en-US" sz="900"/>
                    </a:p>
                  </a:txBody>
                  <a:tcPr/>
                </a:tc>
              </a:tr>
            </a:tbl>
          </a:graphicData>
        </a:graphic>
      </p:graphicFrame>
      <p:pic>
        <p:nvPicPr>
          <p:cNvPr id="11" name="图片 10"/>
          <p:cNvPicPr>
            <a:picLocks noChangeAspect="1"/>
          </p:cNvPicPr>
          <p:nvPr>
            <p:custDataLst>
              <p:tags r:id="rId3"/>
            </p:custDataLst>
          </p:nvPr>
        </p:nvPicPr>
        <p:blipFill>
          <a:blip r:embed="rId4" cstate="print"/>
          <a:stretch>
            <a:fillRect/>
          </a:stretch>
        </p:blipFill>
        <p:spPr>
          <a:xfrm flipH="1">
            <a:off x="102235" y="1398905"/>
            <a:ext cx="4163695" cy="190690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2"/>
          <a:stretch>
            <a:fillRect/>
          </a:stretch>
        </p:blipFill>
        <p:spPr>
          <a:xfrm>
            <a:off x="248920" y="904240"/>
            <a:ext cx="3225800" cy="3322955"/>
          </a:xfrm>
          <a:prstGeom prst="rect">
            <a:avLst/>
          </a:prstGeom>
        </p:spPr>
      </p:pic>
      <p:sp>
        <p:nvSpPr>
          <p:cNvPr id="3" name="文本框 2"/>
          <p:cNvSpPr txBox="1"/>
          <p:nvPr>
            <p:custDataLst>
              <p:tags r:id="rId3"/>
            </p:custDataLst>
          </p:nvPr>
        </p:nvSpPr>
        <p:spPr>
          <a:xfrm>
            <a:off x="1045210" y="126365"/>
            <a:ext cx="9035415" cy="100965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焊接机</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（Welding machine）</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p:txBody>
      </p:sp>
      <p:grpSp>
        <p:nvGrpSpPr>
          <p:cNvPr id="1073742853" name="组合 1073742852"/>
          <p:cNvGrpSpPr>
            <a:grpSpLocks noRot="1" noChangeAspect="1"/>
          </p:cNvGrpSpPr>
          <p:nvPr/>
        </p:nvGrpSpPr>
        <p:grpSpPr>
          <a:xfrm>
            <a:off x="47625" y="4420235"/>
            <a:ext cx="3833495" cy="1770301"/>
            <a:chOff x="1134" y="3364"/>
            <a:chExt cx="9781" cy="2705"/>
          </a:xfrm>
        </p:grpSpPr>
        <p:sp>
          <p:nvSpPr>
            <p:cNvPr id="6" name="矩形 5"/>
            <p:cNvSpPr>
              <a:spLocks noRot="1" noChangeAspect="1" noTextEdit="1"/>
            </p:cNvSpPr>
            <p:nvPr>
              <p:custDataLst>
                <p:tags r:id="rId4"/>
              </p:custDataLst>
            </p:nvPr>
          </p:nvSpPr>
          <p:spPr>
            <a:xfrm>
              <a:off x="1134" y="3364"/>
              <a:ext cx="9781" cy="1309"/>
            </a:xfrm>
            <a:prstGeom prst="rect">
              <a:avLst/>
            </a:prstGeom>
            <a:noFill/>
            <a:ln w="9525">
              <a:noFill/>
            </a:ln>
          </p:spPr>
          <p:txBody>
            <a:bodyPr/>
            <a:p>
              <a:endParaRPr lang="zh-CN" altLang="en-US" sz="900"/>
            </a:p>
          </p:txBody>
        </p:sp>
        <p:grpSp>
          <p:nvGrpSpPr>
            <p:cNvPr id="1073742862" name="组合 1073742861"/>
            <p:cNvGrpSpPr/>
            <p:nvPr/>
          </p:nvGrpSpPr>
          <p:grpSpPr>
            <a:xfrm>
              <a:off x="1134" y="3778"/>
              <a:ext cx="6949" cy="2291"/>
              <a:chOff x="1134" y="3778"/>
              <a:chExt cx="6949" cy="2291"/>
            </a:xfrm>
          </p:grpSpPr>
          <p:sp>
            <p:nvSpPr>
              <p:cNvPr id="1073742854" name="流程图: 可选过程 1073742853"/>
              <p:cNvSpPr/>
              <p:nvPr>
                <p:custDataLst>
                  <p:tags r:id="rId5"/>
                </p:custDataLst>
              </p:nvPr>
            </p:nvSpPr>
            <p:spPr>
              <a:xfrm>
                <a:off x="4750" y="5195"/>
                <a:ext cx="3333" cy="874"/>
              </a:xfrm>
              <a:prstGeom prst="flowChartAlternateProcess">
                <a:avLst/>
              </a:prstGeom>
              <a:solidFill>
                <a:srgbClr val="9CC2E5"/>
              </a:solidFill>
              <a:ln w="9525" cap="flat" cmpd="sng">
                <a:solidFill>
                  <a:srgbClr val="9CC2E5"/>
                </a:solidFill>
                <a:prstDash val="solid"/>
                <a:miter/>
                <a:headEnd type="none" w="med" len="med"/>
                <a:tailEnd type="none" w="med" len="med"/>
              </a:ln>
            </p:spPr>
            <p:txBody>
              <a:bodyPr wrap="square"/>
              <a:p>
                <a:pPr algn="l"/>
                <a:r>
                  <a:rPr lang="zh-CN" altLang="en-US" sz="900"/>
                  <a:t>电芯放入限位模具</a:t>
                </a:r>
                <a:endParaRPr lang="zh-CN" altLang="en-US" sz="900"/>
              </a:p>
              <a:p>
                <a:r>
                  <a:rPr lang="zh-CN" altLang="en-US" sz="900"/>
                  <a:t>The cell is put into the limit mold</a:t>
                </a:r>
                <a:endParaRPr lang="zh-CN" altLang="en-US" sz="900"/>
              </a:p>
            </p:txBody>
          </p:sp>
          <p:sp>
            <p:nvSpPr>
              <p:cNvPr id="7" name="流程图: 可选过程 6"/>
              <p:cNvSpPr/>
              <p:nvPr>
                <p:custDataLst>
                  <p:tags r:id="rId6"/>
                </p:custDataLst>
              </p:nvPr>
            </p:nvSpPr>
            <p:spPr>
              <a:xfrm>
                <a:off x="1134" y="3778"/>
                <a:ext cx="2539" cy="851"/>
              </a:xfrm>
              <a:prstGeom prst="flowChartAlternateProcess">
                <a:avLst/>
              </a:prstGeom>
              <a:solidFill>
                <a:srgbClr val="9CC2E5"/>
              </a:solidFill>
              <a:ln w="9525" cap="flat" cmpd="sng">
                <a:solidFill>
                  <a:srgbClr val="9CC2E5"/>
                </a:solidFill>
                <a:prstDash val="solid"/>
                <a:miter/>
                <a:headEnd type="none" w="med" len="med"/>
                <a:tailEnd type="none" w="med" len="med"/>
              </a:ln>
            </p:spPr>
            <p:txBody>
              <a:bodyPr wrap="square"/>
              <a:p>
                <a:pPr algn="ctr"/>
                <a:r>
                  <a:rPr lang="zh-CN" altLang="en-US" sz="900"/>
                  <a:t>选择工作模式</a:t>
                </a:r>
                <a:endParaRPr lang="zh-CN" altLang="en-US" sz="900"/>
              </a:p>
              <a:p>
                <a:r>
                  <a:rPr lang="zh-CN" altLang="en-US" sz="900"/>
                  <a:t>Select work mode</a:t>
                </a:r>
                <a:endParaRPr lang="zh-CN" altLang="en-US" sz="900"/>
              </a:p>
            </p:txBody>
          </p:sp>
          <p:sp>
            <p:nvSpPr>
              <p:cNvPr id="1073742857" name="流程图: 可选过程 1073742856"/>
              <p:cNvSpPr/>
              <p:nvPr>
                <p:custDataLst>
                  <p:tags r:id="rId7"/>
                </p:custDataLst>
              </p:nvPr>
            </p:nvSpPr>
            <p:spPr>
              <a:xfrm>
                <a:off x="4517" y="3779"/>
                <a:ext cx="3566" cy="873"/>
              </a:xfrm>
              <a:prstGeom prst="flowChartAlternateProcess">
                <a:avLst/>
              </a:prstGeom>
              <a:solidFill>
                <a:srgbClr val="9CC2E5"/>
              </a:solidFill>
              <a:ln w="9525" cap="flat" cmpd="sng">
                <a:solidFill>
                  <a:srgbClr val="9CC2E5"/>
                </a:solidFill>
                <a:prstDash val="solid"/>
                <a:miter/>
                <a:headEnd type="none" w="med" len="med"/>
                <a:tailEnd type="none" w="med" len="med"/>
              </a:ln>
            </p:spPr>
            <p:txBody>
              <a:bodyPr wrap="square"/>
              <a:p>
                <a:pPr algn="ctr"/>
                <a:r>
                  <a:rPr lang="zh-CN" altLang="en-US" sz="900"/>
                  <a:t>调整振幅和时间</a:t>
                </a:r>
                <a:endParaRPr lang="zh-CN" altLang="en-US" sz="900"/>
              </a:p>
              <a:p>
                <a:r>
                  <a:rPr lang="zh-CN" altLang="en-US" sz="900"/>
                  <a:t>Adjust amplitude and time</a:t>
                </a:r>
                <a:endParaRPr lang="zh-CN" altLang="en-US" sz="900"/>
              </a:p>
            </p:txBody>
          </p:sp>
          <p:sp>
            <p:nvSpPr>
              <p:cNvPr id="1073742858" name="流程图: 可选过程 1073742857"/>
              <p:cNvSpPr/>
              <p:nvPr>
                <p:custDataLst>
                  <p:tags r:id="rId8"/>
                </p:custDataLst>
              </p:nvPr>
            </p:nvSpPr>
            <p:spPr>
              <a:xfrm>
                <a:off x="1144" y="5191"/>
                <a:ext cx="2536" cy="878"/>
              </a:xfrm>
              <a:prstGeom prst="flowChartAlternateProcess">
                <a:avLst/>
              </a:prstGeom>
              <a:solidFill>
                <a:srgbClr val="9CC2E5"/>
              </a:solidFill>
              <a:ln w="9525" cap="flat" cmpd="sng">
                <a:solidFill>
                  <a:srgbClr val="9CC2E5"/>
                </a:solidFill>
                <a:prstDash val="solid"/>
                <a:miter/>
                <a:headEnd type="none" w="med" len="med"/>
                <a:tailEnd type="none" w="med" len="med"/>
              </a:ln>
            </p:spPr>
            <p:txBody>
              <a:bodyPr wrap="square"/>
              <a:p>
                <a:pPr algn="ctr"/>
                <a:r>
                  <a:rPr lang="zh-CN" altLang="en-US" sz="900"/>
                  <a:t>焊接</a:t>
                </a:r>
                <a:endParaRPr lang="zh-CN" altLang="en-US" sz="900"/>
              </a:p>
              <a:p>
                <a:pPr algn="ctr"/>
                <a:r>
                  <a:rPr lang="zh-CN" altLang="en-US" sz="900"/>
                  <a:t>weld</a:t>
                </a:r>
                <a:endParaRPr lang="zh-CN" altLang="en-US" sz="900"/>
              </a:p>
              <a:p>
                <a:endParaRPr lang="zh-CN" altLang="en-US" sz="900"/>
              </a:p>
            </p:txBody>
          </p:sp>
          <p:sp>
            <p:nvSpPr>
              <p:cNvPr id="1073742859" name="右箭头 1073742858"/>
              <p:cNvSpPr/>
              <p:nvPr>
                <p:custDataLst>
                  <p:tags r:id="rId9"/>
                </p:custDataLst>
              </p:nvPr>
            </p:nvSpPr>
            <p:spPr>
              <a:xfrm>
                <a:off x="3679" y="3933"/>
                <a:ext cx="850" cy="454"/>
              </a:xfrm>
              <a:prstGeom prst="rightArrow">
                <a:avLst>
                  <a:gd name="adj1" fmla="val 50000"/>
                  <a:gd name="adj2" fmla="val 46806"/>
                </a:avLst>
              </a:prstGeom>
              <a:solidFill>
                <a:srgbClr val="9CC2E5"/>
              </a:solidFill>
              <a:ln w="9525" cap="flat" cmpd="sng">
                <a:solidFill>
                  <a:srgbClr val="9CC2E5"/>
                </a:solidFill>
                <a:prstDash val="solid"/>
                <a:miter/>
                <a:headEnd type="none" w="med" len="med"/>
                <a:tailEnd type="none" w="med" len="med"/>
              </a:ln>
            </p:spPr>
            <p:txBody>
              <a:bodyPr/>
              <a:p>
                <a:endParaRPr lang="zh-CN" altLang="en-US" sz="900"/>
              </a:p>
            </p:txBody>
          </p:sp>
          <p:sp>
            <p:nvSpPr>
              <p:cNvPr id="1073742860" name="右箭头 1073742859"/>
              <p:cNvSpPr/>
              <p:nvPr>
                <p:custDataLst>
                  <p:tags r:id="rId10"/>
                </p:custDataLst>
              </p:nvPr>
            </p:nvSpPr>
            <p:spPr>
              <a:xfrm rot="5400000">
                <a:off x="5889" y="4555"/>
                <a:ext cx="509" cy="758"/>
              </a:xfrm>
              <a:prstGeom prst="rightArrow">
                <a:avLst>
                  <a:gd name="adj1" fmla="val 50000"/>
                  <a:gd name="adj2" fmla="val 46806"/>
                </a:avLst>
              </a:prstGeom>
              <a:solidFill>
                <a:srgbClr val="9CC2E5"/>
              </a:solidFill>
              <a:ln w="9525" cap="flat" cmpd="sng">
                <a:solidFill>
                  <a:srgbClr val="9CC2E5"/>
                </a:solidFill>
                <a:prstDash val="solid"/>
                <a:miter/>
                <a:headEnd type="none" w="med" len="med"/>
                <a:tailEnd type="none" w="med" len="med"/>
              </a:ln>
            </p:spPr>
            <p:txBody>
              <a:bodyPr/>
              <a:p>
                <a:endParaRPr lang="zh-CN" altLang="en-US" sz="900"/>
              </a:p>
            </p:txBody>
          </p:sp>
          <p:sp>
            <p:nvSpPr>
              <p:cNvPr id="1073742861" name="右箭头 1073742860"/>
              <p:cNvSpPr/>
              <p:nvPr>
                <p:custDataLst>
                  <p:tags r:id="rId11"/>
                </p:custDataLst>
              </p:nvPr>
            </p:nvSpPr>
            <p:spPr>
              <a:xfrm rot="10800000">
                <a:off x="3900" y="5361"/>
                <a:ext cx="850" cy="454"/>
              </a:xfrm>
              <a:prstGeom prst="rightArrow">
                <a:avLst>
                  <a:gd name="adj1" fmla="val 50000"/>
                  <a:gd name="adj2" fmla="val 46806"/>
                </a:avLst>
              </a:prstGeom>
              <a:solidFill>
                <a:srgbClr val="9CC2E5"/>
              </a:solidFill>
              <a:ln w="9525" cap="flat" cmpd="sng">
                <a:solidFill>
                  <a:srgbClr val="9CC2E5"/>
                </a:solidFill>
                <a:prstDash val="solid"/>
                <a:miter/>
                <a:headEnd type="none" w="med" len="med"/>
                <a:tailEnd type="none" w="med" len="med"/>
              </a:ln>
            </p:spPr>
            <p:txBody>
              <a:bodyPr/>
              <a:p>
                <a:endParaRPr lang="zh-CN" altLang="en-US" sz="900"/>
              </a:p>
            </p:txBody>
          </p:sp>
        </p:grpSp>
      </p:grpSp>
      <p:graphicFrame>
        <p:nvGraphicFramePr>
          <p:cNvPr id="12" name="表格 11"/>
          <p:cNvGraphicFramePr/>
          <p:nvPr>
            <p:custDataLst>
              <p:tags r:id="rId12"/>
            </p:custDataLst>
          </p:nvPr>
        </p:nvGraphicFramePr>
        <p:xfrm>
          <a:off x="3881120" y="1003300"/>
          <a:ext cx="8011795" cy="5577205"/>
        </p:xfrm>
        <a:graphic>
          <a:graphicData uri="http://schemas.openxmlformats.org/drawingml/2006/table">
            <a:tbl>
              <a:tblPr firstRow="1" bandRow="1">
                <a:tableStyleId>{5C22544A-7EE6-4342-B048-85BDC9FD1C3A}</a:tableStyleId>
              </a:tblPr>
              <a:tblGrid>
                <a:gridCol w="2446655"/>
                <a:gridCol w="5565140"/>
              </a:tblGrid>
              <a:tr h="1158240">
                <a:tc>
                  <a:txBody>
                    <a:bodyPr/>
                    <a:p>
                      <a:pPr algn="l">
                        <a:lnSpc>
                          <a:spcPct val="100000"/>
                        </a:lnSpc>
                        <a:buNone/>
                      </a:pPr>
                      <a:r>
                        <a:rPr lang="zh-CN" altLang="en-US" sz="1000" b="0">
                          <a:solidFill>
                            <a:schemeClr val="tx1"/>
                          </a:solidFill>
                          <a:sym typeface="+mn-ea"/>
                        </a:rPr>
                        <a:t>原理与应用</a:t>
                      </a:r>
                      <a:endParaRPr lang="zh-CN" altLang="en-US" sz="1000" b="0">
                        <a:solidFill>
                          <a:schemeClr val="tx1"/>
                        </a:solidFill>
                        <a:sym typeface="+mn-ea"/>
                      </a:endParaRPr>
                    </a:p>
                    <a:p>
                      <a:pPr algn="l">
                        <a:lnSpc>
                          <a:spcPct val="100000"/>
                        </a:lnSpc>
                        <a:buNone/>
                      </a:pPr>
                      <a:r>
                        <a:rPr lang="zh-CN" altLang="en-US" sz="1000" b="0">
                          <a:solidFill>
                            <a:schemeClr val="tx1"/>
                          </a:solidFill>
                        </a:rPr>
                        <a:t>Principle and application</a:t>
                      </a:r>
                      <a:endParaRPr lang="zh-CN" altLang="en-US" sz="1000" b="0">
                        <a:solidFill>
                          <a:schemeClr val="tx1"/>
                        </a:solidFill>
                      </a:endParaRPr>
                    </a:p>
                    <a:p>
                      <a:pPr algn="l">
                        <a:lnSpc>
                          <a:spcPct val="200000"/>
                        </a:lnSpc>
                        <a:buNone/>
                      </a:pPr>
                      <a:endParaRPr lang="zh-CN" altLang="en-US" sz="1000" b="0">
                        <a:solidFill>
                          <a:schemeClr val="tx1"/>
                        </a:solidFill>
                      </a:endParaRPr>
                    </a:p>
                  </a:txBody>
                  <a:tcPr/>
                </a:tc>
                <a:tc>
                  <a:txBody>
                    <a:bodyPr/>
                    <a:p>
                      <a:pPr algn="l">
                        <a:lnSpc>
                          <a:spcPct val="100000"/>
                        </a:lnSpc>
                        <a:buNone/>
                      </a:pPr>
                      <a:r>
                        <a:rPr lang="zh-CN" altLang="en-US" sz="1000" b="0">
                          <a:solidFill>
                            <a:schemeClr val="tx1"/>
                          </a:solidFill>
                        </a:rPr>
                        <a:t>该金属焊接机主要由超声波发生器,换能器,上下声极,气动部件,机架等组成，</a:t>
                      </a:r>
                      <a:r>
                        <a:rPr lang="zh-CN" altLang="en-US" sz="1000" b="0">
                          <a:solidFill>
                            <a:schemeClr val="tx1"/>
                          </a:solidFill>
                          <a:sym typeface="+mn-ea"/>
                        </a:rPr>
                        <a:t>电路方式选用全数字电路大功率方式，性能稳定，输出强劲，焊接前</a:t>
                      </a:r>
                      <a:r>
                        <a:rPr lang="zh-CN" altLang="en-US" sz="1000" b="0">
                          <a:solidFill>
                            <a:schemeClr val="tx1"/>
                          </a:solidFill>
                        </a:rPr>
                        <a:t>首先选择工作模式调整振幅和时间再把电芯放入限位模具然后进行焊接，上下声极材料选用新型的钢材材料,耐磨性好</a:t>
                      </a:r>
                      <a:endParaRPr lang="zh-CN" altLang="en-US" sz="1000" b="0">
                        <a:solidFill>
                          <a:schemeClr val="tx1"/>
                        </a:solidFill>
                      </a:endParaRPr>
                    </a:p>
                    <a:p>
                      <a:pPr algn="l">
                        <a:lnSpc>
                          <a:spcPct val="100000"/>
                        </a:lnSpc>
                        <a:buNone/>
                      </a:pPr>
                      <a:r>
                        <a:rPr lang="zh-CN" altLang="en-US" sz="1000" b="0">
                          <a:solidFill>
                            <a:schemeClr val="tx1"/>
                          </a:solidFill>
                        </a:rPr>
                        <a:t>The metal welding machine is mainly composed of ultrasonic generator, transducer, upper and lower poles, pneumatic components, rack, etc. The circuit mode is full digital circuit high-power mode, stable performance and strong output. Before welding, the working mode is first selected to adjust the amplitude and time, and then the cell is put into the limit mold and then welded</a:t>
                      </a:r>
                      <a:endParaRPr lang="zh-CN" altLang="en-US" sz="1000" b="0">
                        <a:solidFill>
                          <a:schemeClr val="tx1"/>
                        </a:solidFill>
                      </a:endParaRPr>
                    </a:p>
                  </a:txBody>
                  <a:tcPr/>
                </a:tc>
              </a:tr>
              <a:tr h="458470">
                <a:tc>
                  <a:txBody>
                    <a:bodyPr/>
                    <a:p>
                      <a:pPr algn="l">
                        <a:lnSpc>
                          <a:spcPct val="100000"/>
                        </a:lnSpc>
                        <a:buNone/>
                      </a:pPr>
                      <a:r>
                        <a:rPr lang="zh-CN" altLang="en-US" sz="1000"/>
                        <a:t>电芯方式</a:t>
                      </a:r>
                      <a:endParaRPr lang="zh-CN" altLang="en-US" sz="1000"/>
                    </a:p>
                    <a:p>
                      <a:pPr algn="l">
                        <a:lnSpc>
                          <a:spcPct val="100000"/>
                        </a:lnSpc>
                        <a:buNone/>
                      </a:pPr>
                      <a:r>
                        <a:rPr lang="zh-CN" altLang="en-US" sz="1000"/>
                        <a:t>Cell system</a:t>
                      </a:r>
                      <a:endParaRPr lang="zh-CN" altLang="en-US" sz="1000"/>
                    </a:p>
                  </a:txBody>
                  <a:tcPr/>
                </a:tc>
                <a:tc>
                  <a:txBody>
                    <a:bodyPr/>
                    <a:p>
                      <a:pPr algn="l">
                        <a:lnSpc>
                          <a:spcPct val="100000"/>
                        </a:lnSpc>
                        <a:buNone/>
                      </a:pPr>
                      <a:r>
                        <a:rPr lang="zh-CN" altLang="en-US" sz="1000"/>
                        <a:t>叠片可焊接能力范围（铜箔或铝箔3-50层）</a:t>
                      </a:r>
                      <a:endParaRPr lang="zh-CN" altLang="en-US" sz="1000"/>
                    </a:p>
                    <a:p>
                      <a:pPr algn="l">
                        <a:lnSpc>
                          <a:spcPct val="100000"/>
                        </a:lnSpc>
                        <a:buNone/>
                      </a:pPr>
                      <a:r>
                        <a:rPr lang="zh-CN" altLang="en-US" sz="1000"/>
                        <a:t>Laminate weldable range (copper foil or aluminum foil 3-50 layers)</a:t>
                      </a:r>
                      <a:endParaRPr lang="zh-CN" altLang="en-US" sz="1000"/>
                    </a:p>
                  </a:txBody>
                  <a:tcPr/>
                </a:tc>
              </a:tr>
              <a:tr h="701040">
                <a:tc>
                  <a:txBody>
                    <a:bodyPr/>
                    <a:p>
                      <a:pPr algn="l">
                        <a:lnSpc>
                          <a:spcPct val="100000"/>
                        </a:lnSpc>
                        <a:buNone/>
                      </a:pPr>
                      <a:r>
                        <a:rPr lang="zh-CN" altLang="en-US" sz="1000"/>
                        <a:t>基材厚度</a:t>
                      </a:r>
                      <a:endParaRPr lang="zh-CN" altLang="en-US" sz="1000"/>
                    </a:p>
                    <a:p>
                      <a:pPr algn="l">
                        <a:lnSpc>
                          <a:spcPct val="100000"/>
                        </a:lnSpc>
                        <a:buNone/>
                      </a:pPr>
                      <a:r>
                        <a:rPr lang="zh-CN" altLang="en-US" sz="1000"/>
                        <a:t>Substrate thickness</a:t>
                      </a:r>
                      <a:endParaRPr lang="zh-CN" altLang="en-US" sz="1000"/>
                    </a:p>
                  </a:txBody>
                  <a:tcPr/>
                </a:tc>
                <a:tc>
                  <a:txBody>
                    <a:bodyPr/>
                    <a:p>
                      <a:pPr algn="l">
                        <a:lnSpc>
                          <a:spcPct val="100000"/>
                        </a:lnSpc>
                        <a:buNone/>
                      </a:pPr>
                      <a:r>
                        <a:rPr lang="zh-CN" altLang="en-US" sz="1000"/>
                        <a:t>（1）正极：A、铝箔0.016mm。  B、纯铝带0.2mm</a:t>
                      </a:r>
                      <a:r>
                        <a:rPr lang="en-US" altLang="zh-CN" sz="1000"/>
                        <a:t>              </a:t>
                      </a:r>
                      <a:r>
                        <a:rPr lang="zh-CN" altLang="en-US" sz="1000"/>
                        <a:t>（2）负极：A、铜箔0.008mm。  B、纯铜镀镍带0.2mm。</a:t>
                      </a:r>
                      <a:endParaRPr lang="zh-CN" altLang="en-US" sz="1000"/>
                    </a:p>
                    <a:p>
                      <a:pPr algn="l">
                        <a:lnSpc>
                          <a:spcPct val="100000"/>
                        </a:lnSpc>
                        <a:buNone/>
                      </a:pPr>
                      <a:r>
                        <a:rPr lang="zh-CN" altLang="en-US" sz="1000"/>
                        <a:t>(1) Positive electrode: A, aluminum foil 0.016mm. B, pure aluminum with 0.2mm (2) negative electrode: A, copper foil 0.008mm. B, pure copper nickel-plated tape 0.2mm.</a:t>
                      </a:r>
                      <a:endParaRPr lang="zh-CN" altLang="en-US" sz="1000"/>
                    </a:p>
                  </a:txBody>
                  <a:tcPr/>
                </a:tc>
              </a:tr>
              <a:tr h="853440">
                <a:tc>
                  <a:txBody>
                    <a:bodyPr/>
                    <a:p>
                      <a:pPr algn="l">
                        <a:lnSpc>
                          <a:spcPct val="100000"/>
                        </a:lnSpc>
                        <a:buNone/>
                      </a:pPr>
                      <a:r>
                        <a:rPr lang="zh-CN" altLang="en-US" sz="1000"/>
                        <a:t>焊头设计方向</a:t>
                      </a:r>
                      <a:endParaRPr lang="zh-CN" altLang="en-US" sz="1000"/>
                    </a:p>
                    <a:p>
                      <a:pPr algn="l">
                        <a:lnSpc>
                          <a:spcPct val="100000"/>
                        </a:lnSpc>
                        <a:buNone/>
                      </a:pPr>
                      <a:r>
                        <a:rPr lang="zh-CN" altLang="en-US" sz="1000"/>
                        <a:t>Welding head design direction</a:t>
                      </a:r>
                      <a:endParaRPr lang="zh-CN" altLang="en-US" sz="1000"/>
                    </a:p>
                  </a:txBody>
                  <a:tcPr/>
                </a:tc>
                <a:tc>
                  <a:txBody>
                    <a:bodyPr/>
                    <a:p>
                      <a:pPr algn="l">
                        <a:lnSpc>
                          <a:spcPct val="100000"/>
                        </a:lnSpc>
                        <a:buNone/>
                      </a:pPr>
                      <a:r>
                        <a:rPr lang="zh-CN" altLang="en-US" sz="1000"/>
                        <a:t>横向设计：（2-4个面设计），长度受限或有位阻情况下只能够设计二个面，在排除位阻以及长度允许的范围内可设计四个面，根据具体情况而定</a:t>
                      </a:r>
                      <a:endParaRPr lang="zh-CN" altLang="en-US" sz="1000"/>
                    </a:p>
                    <a:p>
                      <a:pPr algn="l">
                        <a:lnSpc>
                          <a:spcPct val="100000"/>
                        </a:lnSpc>
                        <a:buNone/>
                      </a:pPr>
                      <a:r>
                        <a:rPr lang="zh-CN" altLang="en-US" sz="1000"/>
                        <a:t>Horizontal design: (2-4 face design), only two faces can be designed when the length is limited or there is a resistance, and four faces can be designed within the range of the exclusion of steric resistance and length, depending on the specific situation</a:t>
                      </a:r>
                      <a:endParaRPr lang="zh-CN" altLang="en-US" sz="1000"/>
                    </a:p>
                  </a:txBody>
                  <a:tcPr/>
                </a:tc>
              </a:tr>
              <a:tr h="853440">
                <a:tc>
                  <a:txBody>
                    <a:bodyPr/>
                    <a:p>
                      <a:pPr algn="l">
                        <a:lnSpc>
                          <a:spcPct val="100000"/>
                        </a:lnSpc>
                        <a:buNone/>
                      </a:pPr>
                      <a:r>
                        <a:rPr lang="zh-CN" altLang="en-US" sz="1000"/>
                        <a:t>焊接参数</a:t>
                      </a:r>
                      <a:endParaRPr lang="zh-CN" altLang="en-US" sz="1000"/>
                    </a:p>
                    <a:p>
                      <a:pPr algn="l">
                        <a:lnSpc>
                          <a:spcPct val="100000"/>
                        </a:lnSpc>
                        <a:buNone/>
                      </a:pPr>
                      <a:r>
                        <a:rPr lang="zh-CN" altLang="en-US" sz="1000"/>
                        <a:t>Welding parameter</a:t>
                      </a:r>
                      <a:endParaRPr lang="zh-CN" altLang="en-US" sz="1000"/>
                    </a:p>
                  </a:txBody>
                  <a:tcPr/>
                </a:tc>
                <a:tc>
                  <a:txBody>
                    <a:bodyPr/>
                    <a:p>
                      <a:pPr algn="l">
                        <a:lnSpc>
                          <a:spcPct val="100000"/>
                        </a:lnSpc>
                        <a:buNone/>
                      </a:pPr>
                      <a:r>
                        <a:rPr lang="zh-CN" altLang="en-US" sz="1000"/>
                        <a:t>（1）焊接时间：0.1-0.8S以内（程序0-60S可调），可调精度：0.01S。</a:t>
                      </a:r>
                      <a:endParaRPr lang="zh-CN" altLang="en-US" sz="1000"/>
                    </a:p>
                    <a:p>
                      <a:pPr algn="l">
                        <a:lnSpc>
                          <a:spcPct val="100000"/>
                        </a:lnSpc>
                        <a:buNone/>
                      </a:pPr>
                      <a:r>
                        <a:rPr lang="zh-CN" altLang="en-US" sz="1000"/>
                        <a:t>（2）焊接压力：0.1～0.6Mpa以内，可调精度0.02Mpa</a:t>
                      </a:r>
                      <a:r>
                        <a:rPr lang="en-US" altLang="zh-CN" sz="1000"/>
                        <a:t>   </a:t>
                      </a:r>
                      <a:r>
                        <a:rPr lang="zh-CN" altLang="en-US" sz="1000"/>
                        <a:t>（</a:t>
                      </a:r>
                      <a:r>
                        <a:rPr lang="en-US" altLang="zh-CN" sz="1000"/>
                        <a:t>3</a:t>
                      </a:r>
                      <a:r>
                        <a:rPr lang="zh-CN" altLang="en-US" sz="1000"/>
                        <a:t>）共振频率：20KHz±100Hz。</a:t>
                      </a:r>
                      <a:endParaRPr lang="zh-CN" altLang="en-US" sz="1000"/>
                    </a:p>
                    <a:p>
                      <a:pPr algn="l">
                        <a:lnSpc>
                          <a:spcPct val="100000"/>
                        </a:lnSpc>
                        <a:buNone/>
                      </a:pPr>
                      <a:r>
                        <a:rPr lang="zh-CN" altLang="en-US" sz="1000"/>
                        <a:t>(1) Welding time: within 0.1-0.8S (program 0-60S adjustable), adjustable accuracy: 0.01S.</a:t>
                      </a:r>
                      <a:endParaRPr lang="zh-CN" altLang="en-US" sz="1000"/>
                    </a:p>
                    <a:p>
                      <a:pPr algn="l">
                        <a:lnSpc>
                          <a:spcPct val="100000"/>
                        </a:lnSpc>
                        <a:buNone/>
                      </a:pPr>
                      <a:r>
                        <a:rPr lang="zh-CN" altLang="en-US" sz="1000"/>
                        <a:t>(2) Welding pressure: 0.1 ~ 0.6Mpa, adjustable precision 0.02Mpa (3) resonance frequency: 20KHz±100Hz.</a:t>
                      </a:r>
                      <a:endParaRPr lang="zh-CN" altLang="en-US" sz="1000"/>
                    </a:p>
                  </a:txBody>
                  <a:tcPr/>
                </a:tc>
              </a:tr>
              <a:tr h="458470">
                <a:tc>
                  <a:txBody>
                    <a:bodyPr/>
                    <a:p>
                      <a:pPr algn="l">
                        <a:lnSpc>
                          <a:spcPct val="100000"/>
                        </a:lnSpc>
                        <a:buNone/>
                      </a:pPr>
                      <a:r>
                        <a:rPr lang="zh-CN" altLang="en-US" sz="1000"/>
                        <a:t>换能器</a:t>
                      </a:r>
                      <a:endParaRPr lang="zh-CN" altLang="en-US" sz="1000"/>
                    </a:p>
                    <a:p>
                      <a:pPr algn="l">
                        <a:lnSpc>
                          <a:spcPct val="100000"/>
                        </a:lnSpc>
                        <a:buNone/>
                      </a:pPr>
                      <a:r>
                        <a:rPr lang="zh-CN" altLang="en-US" sz="1000"/>
                        <a:t>Energy transducer</a:t>
                      </a:r>
                      <a:endParaRPr lang="zh-CN" altLang="en-US" sz="1000"/>
                    </a:p>
                  </a:txBody>
                  <a:tcPr/>
                </a:tc>
                <a:tc>
                  <a:txBody>
                    <a:bodyPr/>
                    <a:p>
                      <a:pPr algn="l">
                        <a:lnSpc>
                          <a:spcPct val="100000"/>
                        </a:lnSpc>
                        <a:buNone/>
                      </a:pPr>
                      <a:r>
                        <a:rPr lang="zh-CN" altLang="en-US" sz="1000"/>
                        <a:t>换能器超声波频率：20KHZ±100Hz（自动跟踪）。</a:t>
                      </a:r>
                      <a:endParaRPr lang="zh-CN" altLang="en-US" sz="1000"/>
                    </a:p>
                    <a:p>
                      <a:pPr algn="l">
                        <a:lnSpc>
                          <a:spcPct val="100000"/>
                        </a:lnSpc>
                        <a:buNone/>
                      </a:pPr>
                      <a:r>
                        <a:rPr lang="zh-CN" altLang="en-US" sz="1000"/>
                        <a:t>Transducer ultrasonic frequency: 20KHZ±100Hz (automatic tracking).</a:t>
                      </a:r>
                      <a:endParaRPr lang="zh-CN" altLang="en-US" sz="1000"/>
                    </a:p>
                  </a:txBody>
                  <a:tcPr/>
                </a:tc>
              </a:tr>
              <a:tr h="459105">
                <a:tc>
                  <a:txBody>
                    <a:bodyPr/>
                    <a:p>
                      <a:pPr algn="l">
                        <a:lnSpc>
                          <a:spcPct val="100000"/>
                        </a:lnSpc>
                        <a:buNone/>
                      </a:pPr>
                      <a:r>
                        <a:rPr lang="zh-CN" altLang="en-US" sz="1000"/>
                        <a:t>电功率参数</a:t>
                      </a:r>
                      <a:endParaRPr lang="zh-CN" altLang="en-US" sz="1000"/>
                    </a:p>
                    <a:p>
                      <a:pPr algn="l">
                        <a:lnSpc>
                          <a:spcPct val="100000"/>
                        </a:lnSpc>
                        <a:buNone/>
                      </a:pPr>
                      <a:r>
                        <a:rPr lang="zh-CN" altLang="en-US" sz="1000"/>
                        <a:t>Electric power parameter</a:t>
                      </a:r>
                      <a:endParaRPr lang="zh-CN" altLang="en-US" sz="1000"/>
                    </a:p>
                  </a:txBody>
                  <a:tcPr/>
                </a:tc>
                <a:tc>
                  <a:txBody>
                    <a:bodyPr/>
                    <a:p>
                      <a:pPr algn="l">
                        <a:lnSpc>
                          <a:spcPct val="100000"/>
                        </a:lnSpc>
                        <a:buNone/>
                      </a:pPr>
                      <a:r>
                        <a:rPr lang="zh-CN" altLang="en-US" sz="1000"/>
                        <a:t>焊接模式：时间模式、能量模式，分段模式均可调节。</a:t>
                      </a:r>
                      <a:endParaRPr lang="zh-CN" altLang="en-US" sz="1000"/>
                    </a:p>
                    <a:p>
                      <a:pPr algn="l">
                        <a:lnSpc>
                          <a:spcPct val="100000"/>
                        </a:lnSpc>
                        <a:buNone/>
                      </a:pPr>
                      <a:r>
                        <a:rPr lang="zh-CN" altLang="en-US" sz="1000"/>
                        <a:t>Welding mode: time mode, energy mode, segment mode can be adjusted.</a:t>
                      </a:r>
                      <a:endParaRPr lang="zh-CN" altLang="en-US" sz="1000"/>
                    </a:p>
                  </a:txBody>
                  <a:tcPr/>
                </a:tc>
              </a:tr>
              <a:tr h="635000">
                <a:tc>
                  <a:txBody>
                    <a:bodyPr/>
                    <a:p>
                      <a:pPr algn="l">
                        <a:lnSpc>
                          <a:spcPct val="100000"/>
                        </a:lnSpc>
                        <a:buNone/>
                      </a:pPr>
                      <a:r>
                        <a:rPr lang="zh-CN" altLang="en-US" sz="1000"/>
                        <a:t>焊接品质</a:t>
                      </a:r>
                      <a:endParaRPr lang="zh-CN" altLang="en-US" sz="1000"/>
                    </a:p>
                    <a:p>
                      <a:pPr algn="l">
                        <a:lnSpc>
                          <a:spcPct val="100000"/>
                        </a:lnSpc>
                        <a:buNone/>
                      </a:pPr>
                      <a:r>
                        <a:rPr lang="zh-CN" altLang="en-US" sz="1000"/>
                        <a:t>Welding quality</a:t>
                      </a:r>
                      <a:endParaRPr lang="zh-CN" altLang="en-US" sz="1000"/>
                    </a:p>
                  </a:txBody>
                  <a:tcPr/>
                </a:tc>
                <a:tc>
                  <a:txBody>
                    <a:bodyPr/>
                    <a:p>
                      <a:pPr algn="l">
                        <a:lnSpc>
                          <a:spcPct val="100000"/>
                        </a:lnSpc>
                        <a:buNone/>
                      </a:pPr>
                      <a:r>
                        <a:rPr lang="zh-CN" altLang="en-US" sz="1000"/>
                        <a:t>无虚焊、焊穿、漏接，焊接牢固，层层渗透。焊接合格率：99.9%。一次合格率为99.9%</a:t>
                      </a:r>
                      <a:endParaRPr lang="zh-CN" altLang="en-US" sz="1000"/>
                    </a:p>
                    <a:p>
                      <a:pPr algn="l">
                        <a:lnSpc>
                          <a:spcPct val="100000"/>
                        </a:lnSpc>
                        <a:buNone/>
                      </a:pPr>
                      <a:r>
                        <a:rPr lang="zh-CN" altLang="en-US" sz="1000"/>
                        <a:t>No virtual welding, welding through, leakage, solid welding, layer penetration. Welding pass rate: 99.9%. The pass rate was 99.9%</a:t>
                      </a:r>
                      <a:endParaRPr lang="zh-CN" altLang="en-US" sz="1000"/>
                    </a:p>
                  </a:txBody>
                  <a:tcPr/>
                </a:tc>
              </a:tr>
            </a:tbl>
          </a:graphicData>
        </a:graphic>
      </p:graphicFrame>
    </p:spTree>
    <p:custDataLst>
      <p:tags r:id="rId13"/>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063625" y="462915"/>
            <a:ext cx="9641840" cy="702310"/>
          </a:xfrm>
          <a:prstGeom prst="rect">
            <a:avLst/>
          </a:prstGeom>
          <a:noFill/>
        </p:spPr>
        <p:txBody>
          <a:bodyPr wrap="square" lIns="63500" tIns="25400" rIns="63500" bIns="25400" rtlCol="0" anchor="b" anchorCtr="0">
            <a:noAutofit/>
          </a:bodyPr>
          <a:p>
            <a:pPr marL="0" indent="0" algn="l">
              <a:lnSpc>
                <a:spcPct val="110000"/>
              </a:lnSpc>
              <a:spcBef>
                <a:spcPts val="0"/>
              </a:spcBef>
              <a:spcAft>
                <a:spcPts val="0"/>
              </a:spcAft>
              <a:buSzPct val="100000"/>
              <a:buNone/>
            </a:pPr>
            <a:r>
              <a:rPr lang="zh-CN" altLang="en-US" sz="2800" b="1" spc="240" dirty="0">
                <a:solidFill>
                  <a:schemeClr val="accent1"/>
                </a:solidFill>
                <a:uFillTx/>
                <a:latin typeface="微软雅黑" panose="020B0503020204020204" pitchFamily="34" charset="-122"/>
                <a:ea typeface="微软雅黑" panose="020B0503020204020204" pitchFamily="34" charset="-122"/>
              </a:rPr>
              <a:t>产品系列分布</a:t>
            </a:r>
            <a:endParaRPr lang="zh-CN" altLang="en-US" sz="2800" b="1" spc="24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10000"/>
              </a:lnSpc>
              <a:spcBef>
                <a:spcPts val="0"/>
              </a:spcBef>
              <a:spcAft>
                <a:spcPts val="0"/>
              </a:spcAft>
              <a:buSzPct val="100000"/>
              <a:buNone/>
            </a:pPr>
            <a:r>
              <a:rPr lang="zh-CN" altLang="en-US" sz="2800" b="1" spc="240" dirty="0">
                <a:solidFill>
                  <a:schemeClr val="accent1"/>
                </a:solidFill>
                <a:uFillTx/>
                <a:latin typeface="微软雅黑" panose="020B0503020204020204" pitchFamily="34" charset="-122"/>
                <a:ea typeface="微软雅黑" panose="020B0503020204020204" pitchFamily="34" charset="-122"/>
              </a:rPr>
              <a:t>（Product family distribution）</a:t>
            </a:r>
            <a:endParaRPr lang="zh-CN" altLang="en-US" sz="2800" b="1" spc="240" dirty="0">
              <a:solidFill>
                <a:schemeClr val="accent1"/>
              </a:solidFill>
              <a:uFillTx/>
              <a:latin typeface="微软雅黑" panose="020B0503020204020204" pitchFamily="34" charset="-122"/>
              <a:ea typeface="微软雅黑" panose="020B0503020204020204" pitchFamily="34" charset="-122"/>
            </a:endParaRPr>
          </a:p>
        </p:txBody>
      </p:sp>
      <p:pic>
        <p:nvPicPr>
          <p:cNvPr id="2" name="图片 1" descr="软包电池整线方案"/>
          <p:cNvPicPr>
            <a:picLocks noChangeAspect="1"/>
          </p:cNvPicPr>
          <p:nvPr/>
        </p:nvPicPr>
        <p:blipFill>
          <a:blip r:embed="rId2"/>
          <a:stretch>
            <a:fillRect/>
          </a:stretch>
        </p:blipFill>
        <p:spPr>
          <a:xfrm>
            <a:off x="1266825" y="1281430"/>
            <a:ext cx="9658350" cy="519493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8370" b="38483"/>
          <a:stretch>
            <a:fillRect/>
          </a:stretch>
        </p:blipFill>
        <p:spPr>
          <a:xfrm>
            <a:off x="0" y="1514902"/>
            <a:ext cx="12192000" cy="3493827"/>
          </a:xfrm>
          <a:prstGeom prst="rect">
            <a:avLst/>
          </a:prstGeom>
        </p:spPr>
      </p:pic>
      <p:sp>
        <p:nvSpPr>
          <p:cNvPr id="16" name="矩形 15"/>
          <p:cNvSpPr/>
          <p:nvPr/>
        </p:nvSpPr>
        <p:spPr>
          <a:xfrm>
            <a:off x="-1" y="1682368"/>
            <a:ext cx="12192000" cy="3493827"/>
          </a:xfrm>
          <a:prstGeom prst="rect">
            <a:avLst/>
          </a:prstGeom>
          <a:gradFill>
            <a:gsLst>
              <a:gs pos="16000">
                <a:srgbClr val="394454"/>
              </a:gs>
              <a:gs pos="98000">
                <a:srgbClr val="394454">
                  <a:alpha val="46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5" name="组 14"/>
          <p:cNvGrpSpPr/>
          <p:nvPr/>
        </p:nvGrpSpPr>
        <p:grpSpPr>
          <a:xfrm>
            <a:off x="627797" y="832513"/>
            <a:ext cx="3862317" cy="1992574"/>
            <a:chOff x="955343" y="1201002"/>
            <a:chExt cx="3862317" cy="1992574"/>
          </a:xfrm>
          <a:effectLst>
            <a:outerShdw blurRad="50800" dist="76200" dir="5400000" algn="t" rotWithShape="0">
              <a:prstClr val="black">
                <a:alpha val="22000"/>
              </a:prstClr>
            </a:outerShdw>
          </a:effectLst>
        </p:grpSpPr>
        <p:sp>
          <p:nvSpPr>
            <p:cNvPr id="7" name="矩形 6"/>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三角形 13"/>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7" name="矩形 36"/>
            <p:cNvSpPr/>
            <p:nvPr/>
          </p:nvSpPr>
          <p:spPr>
            <a:xfrm>
              <a:off x="955343" y="3002018"/>
              <a:ext cx="3862317" cy="191557"/>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7" name="文本框 16"/>
          <p:cNvSpPr txBox="1"/>
          <p:nvPr/>
        </p:nvSpPr>
        <p:spPr>
          <a:xfrm>
            <a:off x="1451619" y="1078172"/>
            <a:ext cx="1426210" cy="1445260"/>
          </a:xfrm>
          <a:prstGeom prst="rect">
            <a:avLst/>
          </a:prstGeom>
          <a:noFill/>
        </p:spPr>
        <p:txBody>
          <a:bodyPr wrap="none" rtlCol="0">
            <a:spAutoFit/>
          </a:bodyPr>
          <a:lstStyle/>
          <a:p>
            <a:r>
              <a:rPr kumimoji="1" lang="en-US" altLang="zh-CN" sz="8800">
                <a:solidFill>
                  <a:schemeClr val="bg1"/>
                </a:solidFill>
                <a:cs typeface="+mn-ea"/>
                <a:sym typeface="+mn-lt"/>
              </a:rPr>
              <a:t>05</a:t>
            </a:r>
            <a:endParaRPr kumimoji="1" lang="zh-CN" altLang="en-US" sz="8800">
              <a:solidFill>
                <a:schemeClr val="bg1"/>
              </a:solidFill>
              <a:cs typeface="+mn-ea"/>
              <a:sym typeface="+mn-lt"/>
            </a:endParaRPr>
          </a:p>
        </p:txBody>
      </p:sp>
      <p:sp>
        <p:nvSpPr>
          <p:cNvPr id="18" name="文本框 17"/>
          <p:cNvSpPr txBox="1"/>
          <p:nvPr/>
        </p:nvSpPr>
        <p:spPr>
          <a:xfrm rot="16200000">
            <a:off x="2699428" y="1704120"/>
            <a:ext cx="1160475" cy="261610"/>
          </a:xfrm>
          <a:prstGeom prst="rect">
            <a:avLst/>
          </a:prstGeom>
          <a:noFill/>
        </p:spPr>
        <p:txBody>
          <a:bodyPr wrap="square" rtlCol="0">
            <a:spAutoFit/>
          </a:bodyPr>
          <a:lstStyle/>
          <a:p>
            <a:pPr algn="dist"/>
            <a:r>
              <a:rPr kumimoji="1" lang="en-US" altLang="zh-CN" sz="1100">
                <a:solidFill>
                  <a:schemeClr val="bg1"/>
                </a:solidFill>
                <a:cs typeface="+mn-ea"/>
                <a:sym typeface="+mn-lt"/>
              </a:rPr>
              <a:t>PART </a:t>
            </a:r>
            <a:endParaRPr kumimoji="1" lang="zh-CN" altLang="en-US" sz="1100">
              <a:solidFill>
                <a:schemeClr val="bg1"/>
              </a:solidFill>
              <a:cs typeface="+mn-ea"/>
              <a:sym typeface="+mn-lt"/>
            </a:endParaRPr>
          </a:p>
        </p:txBody>
      </p:sp>
      <p:sp>
        <p:nvSpPr>
          <p:cNvPr id="54" name="文本框 53"/>
          <p:cNvSpPr txBox="1"/>
          <p:nvPr/>
        </p:nvSpPr>
        <p:spPr>
          <a:xfrm>
            <a:off x="6096000" y="2633529"/>
            <a:ext cx="2806700" cy="1322070"/>
          </a:xfrm>
          <a:prstGeom prst="rect">
            <a:avLst/>
          </a:prstGeom>
          <a:noFill/>
        </p:spPr>
        <p:txBody>
          <a:bodyPr wrap="none" rtlCol="0">
            <a:spAutoFit/>
          </a:bodyPr>
          <a:lstStyle/>
          <a:p>
            <a:pPr algn="l"/>
            <a:r>
              <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后段</a:t>
            </a:r>
            <a:endPar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a:p>
            <a:pPr algn="l"/>
            <a:r>
              <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Back section</a:t>
            </a:r>
            <a:endPar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p:txBody>
      </p:sp>
      <p:sp>
        <p:nvSpPr>
          <p:cNvPr id="55" name="文本框 54"/>
          <p:cNvSpPr txBox="1"/>
          <p:nvPr/>
        </p:nvSpPr>
        <p:spPr>
          <a:xfrm>
            <a:off x="5935287" y="4039697"/>
            <a:ext cx="4967785" cy="400110"/>
          </a:xfrm>
          <a:prstGeom prst="rect">
            <a:avLst/>
          </a:prstGeom>
          <a:noFill/>
        </p:spPr>
        <p:txBody>
          <a:bodyPr wrap="square" rtlCol="0">
            <a:spAutoFit/>
          </a:bodyPr>
          <a:lstStyle/>
          <a:p>
            <a:pPr algn="ctr"/>
            <a:r>
              <a:rPr lang="zh-CN" altLang="en-US" sz="2000">
                <a:solidFill>
                  <a:schemeClr val="bg1"/>
                </a:solidFill>
                <a:cs typeface="+mn-ea"/>
                <a:sym typeface="+mn-lt"/>
              </a:rPr>
              <a:t>专业诚信    务实高效</a:t>
            </a:r>
            <a:endParaRPr lang="en-US" altLang="zh-CN" sz="2000">
              <a:solidFill>
                <a:schemeClr val="bg1"/>
              </a:solidFill>
              <a:cs typeface="+mn-ea"/>
              <a:sym typeface="+mn-lt"/>
            </a:endParaRPr>
          </a:p>
        </p:txBody>
      </p:sp>
      <p:cxnSp>
        <p:nvCxnSpPr>
          <p:cNvPr id="20" name="直线连接符 19"/>
          <p:cNvCxnSpPr/>
          <p:nvPr/>
        </p:nvCxnSpPr>
        <p:spPr>
          <a:xfrm flipH="1">
            <a:off x="636477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p:nvCxnSpPr>
        <p:spPr>
          <a:xfrm flipH="1">
            <a:off x="972296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828486" y="190803"/>
            <a:ext cx="2002087" cy="904738"/>
            <a:chOff x="5279" y="3026"/>
            <a:chExt cx="3533" cy="1556"/>
          </a:xfrm>
        </p:grpSpPr>
        <p:pic>
          <p:nvPicPr>
            <p:cNvPr id="3" name="图片 2" descr="C:\Users\Administrator\Desktop\亿鑫丰LOGO6.png亿鑫丰LOGO6"/>
            <p:cNvPicPr>
              <a:picLocks noChangeAspect="1"/>
            </p:cNvPicPr>
            <p:nvPr/>
          </p:nvPicPr>
          <p:blipFill>
            <a:blip r:embed="rId2"/>
            <a:srcRect/>
            <a:stretch>
              <a:fillRect/>
            </a:stretch>
          </p:blipFill>
          <p:spPr>
            <a:xfrm>
              <a:off x="5279" y="3026"/>
              <a:ext cx="3533" cy="833"/>
            </a:xfrm>
            <a:prstGeom prst="rect">
              <a:avLst/>
            </a:prstGeom>
          </p:spPr>
        </p:pic>
        <p:sp>
          <p:nvSpPr>
            <p:cNvPr id="4" name="文本框 99"/>
            <p:cNvSpPr txBox="1"/>
            <p:nvPr/>
          </p:nvSpPr>
          <p:spPr>
            <a:xfrm>
              <a:off x="5515" y="4002"/>
              <a:ext cx="3079" cy="580"/>
            </a:xfrm>
            <a:prstGeom prst="rect">
              <a:avLst/>
            </a:prstGeom>
            <a:noFill/>
            <a:ln w="9525">
              <a:noFill/>
            </a:ln>
          </p:spPr>
          <p:txBody>
            <a:bodyPr wrap="square">
              <a:spAutoFit/>
            </a:bodyPr>
            <a:lstStyle/>
            <a:p>
              <a:pPr indent="0"/>
              <a:r>
                <a:rPr lang="zh-CN" altLang="en-US" sz="1400">
                  <a:solidFill>
                    <a:schemeClr val="tx1">
                      <a:lumMod val="85000"/>
                      <a:lumOff val="15000"/>
                    </a:schemeClr>
                  </a:solidFill>
                  <a:cs typeface="+mn-ea"/>
                  <a:sym typeface="+mn-lt"/>
                </a:rPr>
                <a:t>股票代码</a:t>
              </a:r>
              <a:r>
                <a:rPr lang="zh-CN" altLang="en-US" sz="1400" b="1">
                  <a:solidFill>
                    <a:schemeClr val="tx1">
                      <a:lumMod val="85000"/>
                      <a:lumOff val="15000"/>
                    </a:schemeClr>
                  </a:solidFill>
                  <a:cs typeface="+mn-ea"/>
                  <a:sym typeface="+mn-lt"/>
                </a:rPr>
                <a:t>：</a:t>
              </a:r>
              <a:r>
                <a:rPr lang="en-US" altLang="zh-CN" sz="1400" b="1">
                  <a:solidFill>
                    <a:schemeClr val="tx1">
                      <a:lumMod val="85000"/>
                      <a:lumOff val="15000"/>
                    </a:schemeClr>
                  </a:solidFill>
                  <a:cs typeface="+mn-ea"/>
                  <a:sym typeface="+mn-lt"/>
                </a:rPr>
                <a:t>839073</a:t>
              </a:r>
              <a:r>
                <a:rPr lang="en-US" altLang="zh-CN" sz="1600" b="1">
                  <a:solidFill>
                    <a:schemeClr val="tx1">
                      <a:lumMod val="85000"/>
                      <a:lumOff val="15000"/>
                    </a:schemeClr>
                  </a:solidFill>
                  <a:cs typeface="+mn-ea"/>
                  <a:sym typeface="+mn-lt"/>
                </a:rPr>
                <a:t>   </a:t>
              </a:r>
              <a:endParaRPr lang="en-US" altLang="zh-CN" sz="1600" b="1">
                <a:solidFill>
                  <a:schemeClr val="tx1">
                    <a:lumMod val="85000"/>
                    <a:lumOff val="15000"/>
                  </a:schemeClr>
                </a:solidFill>
                <a:cs typeface="+mn-ea"/>
                <a:sym typeface="+mn-lt"/>
              </a:endParaRPr>
            </a:p>
          </p:txBody>
        </p:sp>
      </p:grpSp>
      <p:sp>
        <p:nvSpPr>
          <p:cNvPr id="6" name="文本框 5"/>
          <p:cNvSpPr txBox="1"/>
          <p:nvPr>
            <p:custDataLst>
              <p:tags r:id="rId3"/>
            </p:custDataLst>
          </p:nvPr>
        </p:nvSpPr>
        <p:spPr>
          <a:xfrm>
            <a:off x="6364605" y="4410075"/>
            <a:ext cx="4700270" cy="368300"/>
          </a:xfrm>
          <a:prstGeom prst="rect">
            <a:avLst/>
          </a:prstGeom>
          <a:noFill/>
        </p:spPr>
        <p:txBody>
          <a:bodyPr wrap="square" rtlCol="0">
            <a:spAutoFit/>
          </a:bodyPr>
          <a:p>
            <a:r>
              <a:rPr lang="zh-CN" altLang="en-US">
                <a:solidFill>
                  <a:schemeClr val="bg1"/>
                </a:solidFill>
              </a:rPr>
              <a:t>Challenges and opportunities coexist</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descr="C:\Users\Administrator\Desktop\图片2.png图片2"/>
          <p:cNvPicPr>
            <a:picLocks noChangeAspect="1"/>
          </p:cNvPicPr>
          <p:nvPr>
            <p:custDataLst>
              <p:tags r:id="rId1"/>
            </p:custDataLst>
          </p:nvPr>
        </p:nvPicPr>
        <p:blipFill>
          <a:blip r:embed="rId2"/>
          <a:srcRect l="21730" t="28807" r="22360" b="26782"/>
          <a:stretch>
            <a:fillRect/>
          </a:stretch>
        </p:blipFill>
        <p:spPr>
          <a:xfrm>
            <a:off x="332105" y="904240"/>
            <a:ext cx="2922905" cy="2908300"/>
          </a:xfrm>
          <a:prstGeom prst="rect">
            <a:avLst/>
          </a:prstGeom>
          <a:noFill/>
          <a:ln w="9525">
            <a:noFill/>
          </a:ln>
        </p:spPr>
      </p:pic>
      <p:pic>
        <p:nvPicPr>
          <p:cNvPr id="5" name="图片 4" descr="1"/>
          <p:cNvPicPr>
            <a:picLocks noChangeAspect="1"/>
          </p:cNvPicPr>
          <p:nvPr/>
        </p:nvPicPr>
        <p:blipFill>
          <a:blip r:embed="rId3"/>
          <a:stretch>
            <a:fillRect/>
          </a:stretch>
        </p:blipFill>
        <p:spPr>
          <a:xfrm>
            <a:off x="-92075" y="3362325"/>
            <a:ext cx="4157980" cy="3119120"/>
          </a:xfrm>
          <a:prstGeom prst="rect">
            <a:avLst/>
          </a:prstGeom>
        </p:spPr>
      </p:pic>
      <p:sp>
        <p:nvSpPr>
          <p:cNvPr id="3" name="文本框 2"/>
          <p:cNvSpPr txBox="1"/>
          <p:nvPr>
            <p:custDataLst>
              <p:tags r:id="rId4"/>
            </p:custDataLst>
          </p:nvPr>
        </p:nvSpPr>
        <p:spPr>
          <a:xfrm>
            <a:off x="1045210" y="126365"/>
            <a:ext cx="9035415" cy="100965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真空烤箱</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（Vacuum oven）</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p:txBody>
      </p:sp>
      <p:graphicFrame>
        <p:nvGraphicFramePr>
          <p:cNvPr id="8" name="表格 7"/>
          <p:cNvGraphicFramePr/>
          <p:nvPr>
            <p:custDataLst>
              <p:tags r:id="rId5"/>
            </p:custDataLst>
          </p:nvPr>
        </p:nvGraphicFramePr>
        <p:xfrm>
          <a:off x="3507740" y="1059180"/>
          <a:ext cx="8575675" cy="5549265"/>
        </p:xfrm>
        <a:graphic>
          <a:graphicData uri="http://schemas.openxmlformats.org/drawingml/2006/table">
            <a:tbl>
              <a:tblPr firstRow="1" bandRow="1">
                <a:tableStyleId>{5C22544A-7EE6-4342-B048-85BDC9FD1C3A}</a:tableStyleId>
              </a:tblPr>
              <a:tblGrid>
                <a:gridCol w="2303780"/>
                <a:gridCol w="6271895"/>
              </a:tblGrid>
              <a:tr h="1252220">
                <a:tc>
                  <a:txBody>
                    <a:bodyPr/>
                    <a:p>
                      <a:pPr algn="l">
                        <a:lnSpc>
                          <a:spcPct val="100000"/>
                        </a:lnSpc>
                        <a:buNone/>
                      </a:pPr>
                      <a:r>
                        <a:rPr lang="zh-CN" altLang="en-US" sz="800" b="0">
                          <a:solidFill>
                            <a:schemeClr val="tx1"/>
                          </a:solidFill>
                          <a:sym typeface="+mn-ea"/>
                        </a:rPr>
                        <a:t>原理与应用</a:t>
                      </a:r>
                      <a:endParaRPr lang="zh-CN" altLang="en-US" sz="800" b="0">
                        <a:solidFill>
                          <a:schemeClr val="tx1"/>
                        </a:solidFill>
                        <a:sym typeface="+mn-ea"/>
                      </a:endParaRPr>
                    </a:p>
                    <a:p>
                      <a:pPr algn="l">
                        <a:lnSpc>
                          <a:spcPct val="100000"/>
                        </a:lnSpc>
                        <a:buNone/>
                      </a:pPr>
                      <a:r>
                        <a:rPr lang="zh-CN" altLang="en-US" sz="800" b="0">
                          <a:solidFill>
                            <a:schemeClr val="tx1"/>
                          </a:solidFill>
                        </a:rPr>
                        <a:t>Principle and application</a:t>
                      </a:r>
                      <a:endParaRPr lang="zh-CN" altLang="en-US" sz="800" b="0">
                        <a:solidFill>
                          <a:schemeClr val="tx1"/>
                        </a:solidFill>
                      </a:endParaRPr>
                    </a:p>
                    <a:p>
                      <a:pPr algn="l">
                        <a:lnSpc>
                          <a:spcPct val="200000"/>
                        </a:lnSpc>
                        <a:buNone/>
                      </a:pPr>
                      <a:endParaRPr lang="zh-CN" altLang="en-US" sz="800" b="0">
                        <a:solidFill>
                          <a:schemeClr val="tx1"/>
                        </a:solidFill>
                      </a:endParaRPr>
                    </a:p>
                  </a:txBody>
                  <a:tcPr/>
                </a:tc>
                <a:tc>
                  <a:txBody>
                    <a:bodyPr/>
                    <a:p>
                      <a:pPr algn="l">
                        <a:lnSpc>
                          <a:spcPct val="100000"/>
                        </a:lnSpc>
                        <a:buNone/>
                      </a:pPr>
                      <a:r>
                        <a:rPr lang="zh-CN" altLang="en-US" sz="800" b="0">
                          <a:solidFill>
                            <a:schemeClr val="tx1"/>
                          </a:solidFill>
                        </a:rPr>
                        <a:t>烤箱可用于锂电池电芯、极片烘烤及老化，采用的反射板均匀及来行运风技术。智能工艺控制和问题追溯在高温、恒温、真空保持、升降温速度方面有明显提升。</a:t>
                      </a:r>
                      <a:endParaRPr lang="zh-CN" altLang="en-US" sz="800" b="0">
                        <a:solidFill>
                          <a:schemeClr val="tx1"/>
                        </a:solidFill>
                      </a:endParaRPr>
                    </a:p>
                    <a:p>
                      <a:pPr algn="l">
                        <a:lnSpc>
                          <a:spcPct val="100000"/>
                        </a:lnSpc>
                        <a:buNone/>
                      </a:pPr>
                      <a:r>
                        <a:rPr lang="zh-CN" altLang="en-US" sz="800" b="0">
                          <a:solidFill>
                            <a:schemeClr val="tx1"/>
                          </a:solidFill>
                        </a:rPr>
                        <a:t>程序设可设置循环0-99次可调、加热时间0-999分可调、真空时间0-999分、静置时间0-999分、充氮气时间0-999分、热风循环时间0-999分</a:t>
                      </a:r>
                      <a:endParaRPr lang="zh-CN" altLang="en-US" sz="800" b="0">
                        <a:solidFill>
                          <a:schemeClr val="tx1"/>
                        </a:solidFill>
                      </a:endParaRPr>
                    </a:p>
                    <a:p>
                      <a:pPr algn="l">
                        <a:lnSpc>
                          <a:spcPct val="100000"/>
                        </a:lnSpc>
                        <a:buNone/>
                      </a:pPr>
                      <a:r>
                        <a:rPr lang="zh-CN" altLang="en-US" sz="800" b="0">
                          <a:solidFill>
                            <a:schemeClr val="tx1"/>
                          </a:solidFill>
                        </a:rPr>
                        <a:t>The oven can be used for baking and aging of lithium battery cells and pole pieces, and the reflective plate is uniform and the air flow technology is used. Intelligent process control and problem tracing have significantly improved in terms of high temperature, constant temperature, vacuum maintenance, rising and cooling speed.</a:t>
                      </a:r>
                      <a:endParaRPr lang="zh-CN" altLang="en-US" sz="800" b="0">
                        <a:solidFill>
                          <a:schemeClr val="tx1"/>
                        </a:solidFill>
                      </a:endParaRPr>
                    </a:p>
                    <a:p>
                      <a:pPr algn="l">
                        <a:lnSpc>
                          <a:spcPct val="100000"/>
                        </a:lnSpc>
                        <a:buNone/>
                      </a:pPr>
                      <a:r>
                        <a:rPr lang="zh-CN" altLang="en-US" sz="800" b="0">
                          <a:solidFill>
                            <a:schemeClr val="tx1"/>
                          </a:solidFill>
                        </a:rPr>
                        <a:t>The program can be set cycle 0-99 times adjustable, heating time 0-999 minutes adjustable, vacuum time 0-999 minutes, standing time 0-999 minutes, nitrogen filling time 0-999 minutes, hot air cycle time 0-999 minutes</a:t>
                      </a:r>
                      <a:endParaRPr lang="zh-CN" altLang="en-US" sz="800" b="0">
                        <a:solidFill>
                          <a:schemeClr val="tx1"/>
                        </a:solidFill>
                      </a:endParaRPr>
                    </a:p>
                  </a:txBody>
                  <a:tcPr/>
                </a:tc>
              </a:tr>
              <a:tr h="624205">
                <a:tc>
                  <a:txBody>
                    <a:bodyPr/>
                    <a:p>
                      <a:pPr algn="l">
                        <a:lnSpc>
                          <a:spcPct val="100000"/>
                        </a:lnSpc>
                        <a:buNone/>
                      </a:pPr>
                      <a:r>
                        <a:rPr lang="zh-CN" altLang="en-US" sz="800"/>
                        <a:t>控制方式</a:t>
                      </a:r>
                      <a:endParaRPr lang="zh-CN" altLang="en-US" sz="800"/>
                    </a:p>
                    <a:p>
                      <a:pPr algn="l">
                        <a:lnSpc>
                          <a:spcPct val="100000"/>
                        </a:lnSpc>
                        <a:buNone/>
                      </a:pPr>
                      <a:r>
                        <a:rPr lang="zh-CN" altLang="en-US" sz="800"/>
                        <a:t>Control mode</a:t>
                      </a:r>
                      <a:endParaRPr lang="zh-CN" altLang="en-US" sz="800"/>
                    </a:p>
                  </a:txBody>
                  <a:tcPr/>
                </a:tc>
                <a:tc>
                  <a:txBody>
                    <a:bodyPr/>
                    <a:p>
                      <a:pPr algn="l">
                        <a:lnSpc>
                          <a:spcPct val="100000"/>
                        </a:lnSpc>
                        <a:buNone/>
                      </a:pPr>
                      <a:r>
                        <a:rPr lang="zh-CN" altLang="en-US" sz="800"/>
                        <a:t>跟椐现场生产工艺进行参数设置（如加热、真空、静制烘烤、充氮、热风循环、降温冷却等。），设置完成后启动程序，烤箱将自动运行所设置工艺动作流程</a:t>
                      </a:r>
                      <a:endParaRPr lang="zh-CN" altLang="en-US" sz="800"/>
                    </a:p>
                    <a:p>
                      <a:pPr algn="l">
                        <a:lnSpc>
                          <a:spcPct val="100000"/>
                        </a:lnSpc>
                        <a:buNone/>
                      </a:pPr>
                      <a:r>
                        <a:rPr lang="zh-CN" altLang="en-US" sz="800"/>
                        <a:t>Set parameters according to the on-site production process (such as heating, vacuum, static baking, nitrogen filling, hot air circulation, cooling and cooling, etc.). After the setting is completed, start the program, and the oven will automatically run the set process</a:t>
                      </a:r>
                      <a:endParaRPr lang="zh-CN" altLang="en-US" sz="800"/>
                    </a:p>
                  </a:txBody>
                  <a:tcPr/>
                </a:tc>
              </a:tr>
              <a:tr h="822960">
                <a:tc>
                  <a:txBody>
                    <a:bodyPr/>
                    <a:p>
                      <a:pPr algn="l">
                        <a:lnSpc>
                          <a:spcPct val="100000"/>
                        </a:lnSpc>
                        <a:buNone/>
                      </a:pPr>
                      <a:r>
                        <a:rPr lang="zh-CN" altLang="en-US" sz="800"/>
                        <a:t>气源压力</a:t>
                      </a:r>
                      <a:endParaRPr lang="zh-CN" altLang="en-US" sz="800"/>
                    </a:p>
                    <a:p>
                      <a:pPr algn="l">
                        <a:lnSpc>
                          <a:spcPct val="100000"/>
                        </a:lnSpc>
                        <a:buNone/>
                      </a:pPr>
                      <a:r>
                        <a:rPr lang="zh-CN" altLang="en-US" sz="800"/>
                        <a:t>Air source pressure</a:t>
                      </a:r>
                      <a:endParaRPr lang="zh-CN" altLang="en-US" sz="800"/>
                    </a:p>
                  </a:txBody>
                  <a:tcPr/>
                </a:tc>
                <a:tc>
                  <a:txBody>
                    <a:bodyPr/>
                    <a:p>
                      <a:pPr algn="l">
                        <a:lnSpc>
                          <a:spcPct val="100000"/>
                        </a:lnSpc>
                        <a:buNone/>
                      </a:pPr>
                      <a:r>
                        <a:rPr lang="zh-CN" altLang="en-US" sz="800"/>
                        <a:t>压缩气：0.4~0.6Mpa，最大流量值：1L/s</a:t>
                      </a:r>
                      <a:r>
                        <a:rPr lang="en-US" altLang="zh-CN" sz="800"/>
                        <a:t>                      </a:t>
                      </a:r>
                      <a:endParaRPr lang="zh-CN" altLang="en-US" sz="800"/>
                    </a:p>
                    <a:p>
                      <a:pPr algn="l">
                        <a:lnSpc>
                          <a:spcPct val="100000"/>
                        </a:lnSpc>
                        <a:buNone/>
                      </a:pPr>
                      <a:r>
                        <a:rPr lang="zh-CN" altLang="en-US" sz="800"/>
                        <a:t>真空源：0.5~5Pa，最小抽速值：500m³/H</a:t>
                      </a:r>
                      <a:endParaRPr lang="zh-CN" altLang="en-US" sz="800"/>
                    </a:p>
                    <a:p>
                      <a:pPr algn="l">
                        <a:lnSpc>
                          <a:spcPct val="100000"/>
                        </a:lnSpc>
                        <a:buNone/>
                      </a:pPr>
                      <a:r>
                        <a:rPr lang="zh-CN" altLang="en-US" sz="800"/>
                        <a:t>干燥气:0.5~0.2MPa，最大流量值：5m³/H</a:t>
                      </a:r>
                      <a:endParaRPr lang="zh-CN" altLang="en-US" sz="800"/>
                    </a:p>
                    <a:p>
                      <a:pPr algn="l">
                        <a:lnSpc>
                          <a:spcPct val="100000"/>
                        </a:lnSpc>
                        <a:buNone/>
                      </a:pPr>
                      <a:r>
                        <a:rPr lang="zh-CN" altLang="en-US" sz="800"/>
                        <a:t>Compressed gas: 0.4~0.6Mpa, maximum flow value: 1L/s</a:t>
                      </a:r>
                      <a:endParaRPr lang="zh-CN" altLang="en-US" sz="800"/>
                    </a:p>
                    <a:p>
                      <a:pPr algn="l">
                        <a:lnSpc>
                          <a:spcPct val="100000"/>
                        </a:lnSpc>
                        <a:buNone/>
                      </a:pPr>
                      <a:r>
                        <a:rPr lang="zh-CN" altLang="en-US" sz="800"/>
                        <a:t>Vacuum source: 0.5~5Pa, minimum pumping speed: 500m³/H</a:t>
                      </a:r>
                      <a:endParaRPr lang="zh-CN" altLang="en-US" sz="800"/>
                    </a:p>
                    <a:p>
                      <a:pPr algn="l">
                        <a:lnSpc>
                          <a:spcPct val="100000"/>
                        </a:lnSpc>
                        <a:buNone/>
                      </a:pPr>
                      <a:r>
                        <a:rPr lang="zh-CN" altLang="en-US" sz="800"/>
                        <a:t>Dry gas :0.5~0.2MPa, maximum flow value: 5m³/H</a:t>
                      </a:r>
                      <a:endParaRPr lang="zh-CN" altLang="en-US" sz="800"/>
                    </a:p>
                  </a:txBody>
                  <a:tcPr/>
                </a:tc>
              </a:tr>
              <a:tr h="342265">
                <a:tc>
                  <a:txBody>
                    <a:bodyPr/>
                    <a:p>
                      <a:pPr algn="l">
                        <a:lnSpc>
                          <a:spcPct val="100000"/>
                        </a:lnSpc>
                        <a:buNone/>
                      </a:pPr>
                      <a:r>
                        <a:rPr lang="zh-CN" altLang="en-US" sz="800"/>
                        <a:t>基本加热原理</a:t>
                      </a:r>
                      <a:endParaRPr lang="zh-CN" altLang="en-US" sz="800"/>
                    </a:p>
                    <a:p>
                      <a:pPr algn="l">
                        <a:lnSpc>
                          <a:spcPct val="100000"/>
                        </a:lnSpc>
                        <a:buNone/>
                      </a:pPr>
                      <a:r>
                        <a:rPr lang="zh-CN" altLang="en-US" sz="800"/>
                        <a:t>Basic heating principle</a:t>
                      </a:r>
                      <a:endParaRPr lang="zh-CN" altLang="en-US" sz="800"/>
                    </a:p>
                  </a:txBody>
                  <a:tcPr/>
                </a:tc>
                <a:tc>
                  <a:txBody>
                    <a:bodyPr/>
                    <a:p>
                      <a:pPr algn="l">
                        <a:lnSpc>
                          <a:spcPct val="100000"/>
                        </a:lnSpc>
                        <a:buNone/>
                      </a:pPr>
                      <a:r>
                        <a:rPr lang="zh-CN" altLang="en-US" sz="800"/>
                        <a:t>内外双循环、内循环前后交叉运风加热控制</a:t>
                      </a:r>
                      <a:endParaRPr lang="zh-CN" altLang="en-US" sz="800"/>
                    </a:p>
                    <a:p>
                      <a:pPr algn="l">
                        <a:lnSpc>
                          <a:spcPct val="100000"/>
                        </a:lnSpc>
                        <a:buNone/>
                      </a:pPr>
                      <a:r>
                        <a:rPr lang="zh-CN" altLang="en-US" sz="800"/>
                        <a:t>Internal and external double circulation, internal circulation before and after cross air heating control</a:t>
                      </a:r>
                      <a:endParaRPr lang="zh-CN" altLang="en-US" sz="800"/>
                    </a:p>
                  </a:txBody>
                  <a:tcPr/>
                </a:tc>
              </a:tr>
              <a:tr h="335280">
                <a:tc>
                  <a:txBody>
                    <a:bodyPr/>
                    <a:p>
                      <a:pPr algn="l">
                        <a:lnSpc>
                          <a:spcPct val="100000"/>
                        </a:lnSpc>
                        <a:buNone/>
                      </a:pPr>
                      <a:r>
                        <a:rPr lang="zh-CN" altLang="en-US" sz="800"/>
                        <a:t>烤箱温度</a:t>
                      </a:r>
                      <a:endParaRPr lang="zh-CN" altLang="en-US" sz="800"/>
                    </a:p>
                    <a:p>
                      <a:pPr algn="l">
                        <a:lnSpc>
                          <a:spcPct val="100000"/>
                        </a:lnSpc>
                        <a:buNone/>
                      </a:pPr>
                      <a:r>
                        <a:rPr lang="zh-CN" altLang="en-US" sz="800"/>
                        <a:t>Oven temperature</a:t>
                      </a:r>
                      <a:endParaRPr lang="zh-CN" altLang="en-US" sz="800"/>
                    </a:p>
                  </a:txBody>
                  <a:tcPr/>
                </a:tc>
                <a:tc>
                  <a:txBody>
                    <a:bodyPr/>
                    <a:p>
                      <a:pPr algn="l">
                        <a:lnSpc>
                          <a:spcPct val="100000"/>
                        </a:lnSpc>
                        <a:buNone/>
                      </a:pPr>
                      <a:r>
                        <a:rPr lang="zh-CN" altLang="en-US" sz="800"/>
                        <a:t>常温~150℃可设定，仪表可调补偿值</a:t>
                      </a:r>
                      <a:endParaRPr lang="zh-CN" altLang="en-US" sz="800"/>
                    </a:p>
                    <a:p>
                      <a:pPr algn="l">
                        <a:lnSpc>
                          <a:spcPct val="100000"/>
                        </a:lnSpc>
                        <a:buNone/>
                      </a:pPr>
                      <a:r>
                        <a:rPr lang="zh-CN" altLang="en-US" sz="800"/>
                        <a:t>Normal temperature ~150℃ can be set, the instrument can adjust the compensation value</a:t>
                      </a:r>
                      <a:endParaRPr lang="zh-CN" altLang="en-US" sz="800"/>
                    </a:p>
                  </a:txBody>
                  <a:tcPr/>
                </a:tc>
              </a:tr>
              <a:tr h="579120">
                <a:tc>
                  <a:txBody>
                    <a:bodyPr/>
                    <a:p>
                      <a:pPr algn="l">
                        <a:lnSpc>
                          <a:spcPct val="100000"/>
                        </a:lnSpc>
                        <a:buNone/>
                      </a:pPr>
                      <a:r>
                        <a:rPr lang="zh-CN" altLang="en-US" sz="800"/>
                        <a:t>加热速度</a:t>
                      </a:r>
                      <a:endParaRPr lang="zh-CN" altLang="en-US" sz="800"/>
                    </a:p>
                    <a:p>
                      <a:pPr algn="l">
                        <a:lnSpc>
                          <a:spcPct val="100000"/>
                        </a:lnSpc>
                        <a:buNone/>
                      </a:pPr>
                      <a:r>
                        <a:rPr lang="zh-CN" altLang="en-US" sz="800"/>
                        <a:t>Heating rate</a:t>
                      </a:r>
                      <a:endParaRPr lang="zh-CN" altLang="en-US" sz="800"/>
                    </a:p>
                  </a:txBody>
                  <a:tcPr/>
                </a:tc>
                <a:tc>
                  <a:txBody>
                    <a:bodyPr/>
                    <a:p>
                      <a:pPr algn="l">
                        <a:lnSpc>
                          <a:spcPct val="100000"/>
                        </a:lnSpc>
                        <a:buNone/>
                      </a:pPr>
                      <a:r>
                        <a:rPr lang="zh-CN" altLang="en-US" sz="800"/>
                        <a:t>空载非真空状态：85℃≦45min</a:t>
                      </a:r>
                      <a:endParaRPr lang="zh-CN" altLang="en-US" sz="800"/>
                    </a:p>
                    <a:p>
                      <a:pPr algn="l">
                        <a:lnSpc>
                          <a:spcPct val="100000"/>
                        </a:lnSpc>
                        <a:buNone/>
                      </a:pPr>
                      <a:r>
                        <a:rPr lang="zh-CN" altLang="en-US" sz="800"/>
                        <a:t>满载非真空状态：85℃≦90min</a:t>
                      </a:r>
                      <a:endParaRPr lang="zh-CN" altLang="en-US" sz="800"/>
                    </a:p>
                    <a:p>
                      <a:pPr algn="l">
                        <a:lnSpc>
                          <a:spcPct val="100000"/>
                        </a:lnSpc>
                        <a:buNone/>
                      </a:pPr>
                      <a:r>
                        <a:rPr lang="zh-CN" altLang="en-US" sz="800"/>
                        <a:t>No-load non-vacuum condition: 85℃≦45min</a:t>
                      </a:r>
                      <a:endParaRPr lang="zh-CN" altLang="en-US" sz="800"/>
                    </a:p>
                    <a:p>
                      <a:pPr algn="l">
                        <a:lnSpc>
                          <a:spcPct val="100000"/>
                        </a:lnSpc>
                        <a:buNone/>
                      </a:pPr>
                      <a:r>
                        <a:rPr lang="zh-CN" altLang="en-US" sz="800"/>
                        <a:t>Full load non-vacuum condition: 85℃≦90min</a:t>
                      </a:r>
                      <a:endParaRPr lang="zh-CN" altLang="en-US" sz="800"/>
                    </a:p>
                  </a:txBody>
                  <a:tcPr/>
                </a:tc>
              </a:tr>
              <a:tr h="362585">
                <a:tc>
                  <a:txBody>
                    <a:bodyPr/>
                    <a:p>
                      <a:pPr algn="l">
                        <a:lnSpc>
                          <a:spcPct val="100000"/>
                        </a:lnSpc>
                        <a:buNone/>
                      </a:pPr>
                      <a:r>
                        <a:rPr lang="zh-CN" altLang="en-US" sz="800"/>
                        <a:t>冷却方式</a:t>
                      </a:r>
                      <a:endParaRPr lang="zh-CN" altLang="en-US" sz="800"/>
                    </a:p>
                    <a:p>
                      <a:pPr algn="l">
                        <a:lnSpc>
                          <a:spcPct val="100000"/>
                        </a:lnSpc>
                        <a:buNone/>
                      </a:pPr>
                      <a:r>
                        <a:rPr lang="zh-CN" altLang="en-US" sz="800"/>
                        <a:t>Cooling mode</a:t>
                      </a:r>
                      <a:endParaRPr lang="zh-CN" altLang="en-US" sz="800"/>
                    </a:p>
                  </a:txBody>
                  <a:tcPr/>
                </a:tc>
                <a:tc>
                  <a:txBody>
                    <a:bodyPr/>
                    <a:p>
                      <a:pPr algn="l">
                        <a:lnSpc>
                          <a:spcPct val="100000"/>
                        </a:lnSpc>
                        <a:buNone/>
                      </a:pPr>
                      <a:r>
                        <a:rPr lang="zh-CN" altLang="en-US" sz="800"/>
                        <a:t>烤相带自动冷却功能与冷风机对接，冷风机对烤箱外层强制冷却。</a:t>
                      </a:r>
                      <a:endParaRPr lang="zh-CN" altLang="en-US" sz="800"/>
                    </a:p>
                    <a:p>
                      <a:pPr algn="l">
                        <a:lnSpc>
                          <a:spcPct val="100000"/>
                        </a:lnSpc>
                        <a:buNone/>
                      </a:pPr>
                      <a:r>
                        <a:rPr lang="zh-CN" altLang="en-US" sz="800"/>
                        <a:t>The oven phase with automatic cooling function is connected to the chiller, and the chiller forces the outer layer of the oven to cool.</a:t>
                      </a:r>
                      <a:endParaRPr lang="zh-CN" altLang="en-US" sz="800"/>
                    </a:p>
                  </a:txBody>
                  <a:tcPr/>
                </a:tc>
              </a:tr>
              <a:tr h="373380">
                <a:tc>
                  <a:txBody>
                    <a:bodyPr/>
                    <a:p>
                      <a:pPr algn="l">
                        <a:lnSpc>
                          <a:spcPct val="100000"/>
                        </a:lnSpc>
                        <a:buNone/>
                      </a:pPr>
                      <a:r>
                        <a:rPr lang="zh-CN" altLang="en-US" sz="800"/>
                        <a:t>真空泵口极限压力</a:t>
                      </a:r>
                      <a:endParaRPr lang="zh-CN" altLang="en-US" sz="800"/>
                    </a:p>
                    <a:p>
                      <a:pPr algn="l">
                        <a:lnSpc>
                          <a:spcPct val="100000"/>
                        </a:lnSpc>
                        <a:buNone/>
                      </a:pPr>
                      <a:r>
                        <a:rPr lang="zh-CN" altLang="en-US" sz="800"/>
                        <a:t>Vacuum pump port limit pressure</a:t>
                      </a:r>
                      <a:endParaRPr lang="zh-CN" altLang="en-US" sz="800"/>
                    </a:p>
                  </a:txBody>
                  <a:tcPr/>
                </a:tc>
                <a:tc>
                  <a:txBody>
                    <a:bodyPr/>
                    <a:p>
                      <a:pPr algn="l">
                        <a:lnSpc>
                          <a:spcPct val="100000"/>
                        </a:lnSpc>
                        <a:buNone/>
                      </a:pPr>
                      <a:r>
                        <a:rPr lang="zh-CN" altLang="en-US" sz="800"/>
                        <a:t>真空泵；SV300B+JRP1000罗茨抽速：1000L/min:极限压力；≦5pa.</a:t>
                      </a:r>
                      <a:endParaRPr lang="zh-CN" altLang="en-US" sz="800"/>
                    </a:p>
                    <a:p>
                      <a:pPr algn="l">
                        <a:lnSpc>
                          <a:spcPct val="100000"/>
                        </a:lnSpc>
                        <a:buNone/>
                      </a:pPr>
                      <a:r>
                        <a:rPr lang="zh-CN" altLang="en-US" sz="800"/>
                        <a:t>Vacuum pump; SV300B+JRP1000 Roots pumping speed: 1000L/min: limit pressure; ≦5pa.</a:t>
                      </a:r>
                      <a:endParaRPr lang="zh-CN" altLang="en-US" sz="800"/>
                    </a:p>
                  </a:txBody>
                  <a:tcPr/>
                </a:tc>
              </a:tr>
              <a:tr h="857250">
                <a:tc>
                  <a:txBody>
                    <a:bodyPr/>
                    <a:p>
                      <a:pPr algn="l">
                        <a:lnSpc>
                          <a:spcPct val="100000"/>
                        </a:lnSpc>
                        <a:buNone/>
                      </a:pPr>
                      <a:r>
                        <a:rPr lang="zh-CN" altLang="en-US" sz="800"/>
                        <a:t>内胆满载空达压力值</a:t>
                      </a:r>
                      <a:endParaRPr lang="zh-CN" altLang="en-US" sz="800"/>
                    </a:p>
                    <a:p>
                      <a:pPr algn="l">
                        <a:lnSpc>
                          <a:spcPct val="100000"/>
                        </a:lnSpc>
                        <a:buNone/>
                      </a:pPr>
                      <a:r>
                        <a:rPr lang="zh-CN" altLang="en-US" sz="800"/>
                        <a:t>Full load empty reach pressure value of tank</a:t>
                      </a:r>
                      <a:endParaRPr lang="zh-CN" altLang="en-US" sz="800"/>
                    </a:p>
                  </a:txBody>
                  <a:tcPr/>
                </a:tc>
                <a:tc>
                  <a:txBody>
                    <a:bodyPr/>
                    <a:p>
                      <a:pPr algn="l">
                        <a:lnSpc>
                          <a:spcPct val="100000"/>
                        </a:lnSpc>
                        <a:buNone/>
                      </a:pPr>
                      <a:r>
                        <a:rPr lang="zh-CN" altLang="en-US" sz="800"/>
                        <a:t>10pa~100pa左右：具体真空值与抽真空时间有关，高真空必须长时间抽才有效。实际真空值为渐变值，具体与时间和物体量相关联。如果真空度越接近空载真空值，则表示除水效果更彻底。</a:t>
                      </a:r>
                      <a:endParaRPr lang="zh-CN" altLang="en-US" sz="800"/>
                    </a:p>
                    <a:p>
                      <a:pPr algn="l">
                        <a:lnSpc>
                          <a:spcPct val="100000"/>
                        </a:lnSpc>
                        <a:buNone/>
                      </a:pPr>
                      <a:r>
                        <a:rPr lang="zh-CN" altLang="en-US" sz="800"/>
                        <a:t>About 10pa~100pa: The specific vacuum value is related to the vacuum time, and the high vacuum must be pumped for a long time to be effective. The actual vacuum value is a gradual value, which is related to time and volume of objects. If the vacuum degree is closer to the no-load vacuum value, it means that the water removal effect is more thorough.</a:t>
                      </a:r>
                      <a:endParaRPr lang="zh-CN" altLang="en-US" sz="800"/>
                    </a:p>
                  </a:txBody>
                  <a:tcPr/>
                </a:tc>
              </a:tr>
            </a:tbl>
          </a:graphicData>
        </a:graphic>
      </p:graphicFrame>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210" y="126365"/>
            <a:ext cx="9035415" cy="100965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顶侧封机</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（Top side sealing machine）</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p:txBody>
      </p:sp>
      <p:pic>
        <p:nvPicPr>
          <p:cNvPr id="4" name="图片 13" descr="D:\QQ\2355900230\Image\C2C\Image1\{}V`EQ}Y{V{M]`}G2WMR3}R.jpg"/>
          <p:cNvPicPr>
            <a:picLocks noChangeAspect="1"/>
          </p:cNvPicPr>
          <p:nvPr>
            <p:custDataLst>
              <p:tags r:id="rId2"/>
            </p:custDataLst>
          </p:nvPr>
        </p:nvPicPr>
        <p:blipFill>
          <a:blip r:embed="rId3"/>
          <a:stretch>
            <a:fillRect/>
          </a:stretch>
        </p:blipFill>
        <p:spPr>
          <a:xfrm>
            <a:off x="190500" y="1029970"/>
            <a:ext cx="3170555" cy="2926715"/>
          </a:xfrm>
          <a:prstGeom prst="rect">
            <a:avLst/>
          </a:prstGeom>
          <a:noFill/>
          <a:ln w="9525">
            <a:noFill/>
          </a:ln>
        </p:spPr>
      </p:pic>
      <p:pic>
        <p:nvPicPr>
          <p:cNvPr id="9" name="图片 8"/>
          <p:cNvPicPr>
            <a:picLocks noChangeAspect="1"/>
          </p:cNvPicPr>
          <p:nvPr>
            <p:custDataLst>
              <p:tags r:id="rId4"/>
            </p:custDataLst>
          </p:nvPr>
        </p:nvPicPr>
        <p:blipFill>
          <a:blip r:embed="rId5"/>
          <a:stretch>
            <a:fillRect/>
          </a:stretch>
        </p:blipFill>
        <p:spPr>
          <a:xfrm>
            <a:off x="0" y="4013835"/>
            <a:ext cx="3360420" cy="1499870"/>
          </a:xfrm>
          <a:prstGeom prst="rect">
            <a:avLst/>
          </a:prstGeom>
        </p:spPr>
      </p:pic>
      <p:graphicFrame>
        <p:nvGraphicFramePr>
          <p:cNvPr id="7" name="表格 6"/>
          <p:cNvGraphicFramePr/>
          <p:nvPr>
            <p:custDataLst>
              <p:tags r:id="rId6"/>
            </p:custDataLst>
          </p:nvPr>
        </p:nvGraphicFramePr>
        <p:xfrm>
          <a:off x="3505835" y="1022985"/>
          <a:ext cx="8420100" cy="5920740"/>
        </p:xfrm>
        <a:graphic>
          <a:graphicData uri="http://schemas.openxmlformats.org/drawingml/2006/table">
            <a:tbl>
              <a:tblPr firstRow="1" bandRow="1">
                <a:tableStyleId>{5C22544A-7EE6-4342-B048-85BDC9FD1C3A}</a:tableStyleId>
              </a:tblPr>
              <a:tblGrid>
                <a:gridCol w="3241040"/>
                <a:gridCol w="5179060"/>
              </a:tblGrid>
              <a:tr h="890270">
                <a:tc>
                  <a:txBody>
                    <a:bodyPr/>
                    <a:p>
                      <a:pPr algn="l">
                        <a:lnSpc>
                          <a:spcPct val="100000"/>
                        </a:lnSpc>
                        <a:buNone/>
                      </a:pPr>
                      <a:r>
                        <a:rPr lang="zh-CN" altLang="en-US" sz="1000" b="0">
                          <a:solidFill>
                            <a:schemeClr val="tx1"/>
                          </a:solidFill>
                          <a:sym typeface="+mn-ea"/>
                        </a:rPr>
                        <a:t>原理与应用</a:t>
                      </a:r>
                      <a:endParaRPr lang="zh-CN" altLang="en-US" sz="1000" b="0">
                        <a:solidFill>
                          <a:schemeClr val="tx1"/>
                        </a:solidFill>
                        <a:sym typeface="+mn-ea"/>
                      </a:endParaRPr>
                    </a:p>
                    <a:p>
                      <a:pPr algn="l">
                        <a:lnSpc>
                          <a:spcPct val="100000"/>
                        </a:lnSpc>
                        <a:buNone/>
                      </a:pPr>
                      <a:r>
                        <a:rPr lang="zh-CN" altLang="en-US" sz="1000" b="0">
                          <a:solidFill>
                            <a:schemeClr val="tx1"/>
                          </a:solidFill>
                        </a:rPr>
                        <a:t>Principle and application</a:t>
                      </a:r>
                      <a:endParaRPr lang="zh-CN" altLang="en-US" sz="1000" b="0">
                        <a:solidFill>
                          <a:schemeClr val="tx1"/>
                        </a:solidFill>
                      </a:endParaRPr>
                    </a:p>
                    <a:p>
                      <a:pPr algn="l">
                        <a:lnSpc>
                          <a:spcPct val="200000"/>
                        </a:lnSpc>
                        <a:buNone/>
                      </a:pPr>
                      <a:endParaRPr lang="zh-CN" altLang="en-US" sz="1000" b="0">
                        <a:solidFill>
                          <a:schemeClr val="tx1"/>
                        </a:solidFill>
                      </a:endParaRPr>
                    </a:p>
                  </a:txBody>
                  <a:tcPr/>
                </a:tc>
                <a:tc>
                  <a:txBody>
                    <a:bodyPr/>
                    <a:p>
                      <a:pPr algn="l">
                        <a:lnSpc>
                          <a:spcPct val="100000"/>
                        </a:lnSpc>
                        <a:buNone/>
                      </a:pPr>
                      <a:r>
                        <a:rPr lang="zh-CN" altLang="en-US" sz="1000" b="0">
                          <a:solidFill>
                            <a:schemeClr val="tx1"/>
                          </a:solidFill>
                        </a:rPr>
                        <a:t>人工将电芯放入夹具铝塑膜坑中并合夹具，启动按钮，伺服电机驱动夹具送入两顶封(或顶封和底封)工位，电池完成顶封(底封)封装，伺服走位驱动夹具转移至侧封工位，电池完成侧封</a:t>
                      </a:r>
                      <a:endParaRPr lang="zh-CN" altLang="en-US" sz="1000" b="0">
                        <a:solidFill>
                          <a:schemeClr val="tx1"/>
                        </a:solidFill>
                      </a:endParaRPr>
                    </a:p>
                    <a:p>
                      <a:pPr algn="l">
                        <a:lnSpc>
                          <a:spcPct val="100000"/>
                        </a:lnSpc>
                        <a:buNone/>
                      </a:pPr>
                      <a:r>
                        <a:rPr lang="zh-CN" altLang="en-US" sz="1000" b="0">
                          <a:solidFill>
                            <a:schemeClr val="tx1"/>
                          </a:solidFill>
                        </a:rPr>
                        <a:t>Manually put the battery cell into the jig aluminum-plastic film pit and close the jig, start the button, the servo motor drive jig into the two top seal (or top seal and bottom seal) station, the battery completes the top seal (bottom seal) package, the servo position drive jig is transferred to the side seal station, and the battery completes the side seal.</a:t>
                      </a:r>
                      <a:endParaRPr lang="zh-CN" altLang="en-US" sz="1000" b="0">
                        <a:solidFill>
                          <a:schemeClr val="tx1"/>
                        </a:solidFill>
                      </a:endParaRPr>
                    </a:p>
                  </a:txBody>
                  <a:tcPr/>
                </a:tc>
              </a:tr>
              <a:tr h="548005">
                <a:tc>
                  <a:txBody>
                    <a:bodyPr/>
                    <a:p>
                      <a:pPr algn="l">
                        <a:lnSpc>
                          <a:spcPct val="100000"/>
                        </a:lnSpc>
                        <a:buNone/>
                      </a:pPr>
                      <a:r>
                        <a:rPr lang="zh-CN" altLang="en-US" sz="1000"/>
                        <a:t>送料形式</a:t>
                      </a:r>
                      <a:endParaRPr lang="zh-CN" altLang="en-US" sz="1000"/>
                    </a:p>
                    <a:p>
                      <a:pPr algn="l">
                        <a:lnSpc>
                          <a:spcPct val="100000"/>
                        </a:lnSpc>
                        <a:buNone/>
                      </a:pPr>
                      <a:r>
                        <a:rPr lang="zh-CN" altLang="en-US" sz="1000"/>
                        <a:t>Feeding form</a:t>
                      </a:r>
                      <a:endParaRPr lang="zh-CN" altLang="en-US" sz="1000"/>
                    </a:p>
                    <a:p>
                      <a:pPr algn="l">
                        <a:lnSpc>
                          <a:spcPct val="100000"/>
                        </a:lnSpc>
                        <a:buNone/>
                      </a:pPr>
                      <a:endParaRPr lang="zh-CN" altLang="en-US" sz="1000"/>
                    </a:p>
                  </a:txBody>
                  <a:tcPr/>
                </a:tc>
                <a:tc>
                  <a:txBody>
                    <a:bodyPr/>
                    <a:p>
                      <a:pPr algn="l">
                        <a:lnSpc>
                          <a:spcPct val="100000"/>
                        </a:lnSpc>
                        <a:buNone/>
                      </a:pPr>
                      <a:r>
                        <a:rPr lang="zh-CN" altLang="en-US" sz="1000"/>
                        <a:t>人工上铝塑膜与电芯到夹具，伺服电机驱动夹具至各工位</a:t>
                      </a:r>
                      <a:endParaRPr lang="zh-CN" altLang="en-US" sz="1000"/>
                    </a:p>
                    <a:p>
                      <a:pPr algn="l">
                        <a:lnSpc>
                          <a:spcPct val="100000"/>
                        </a:lnSpc>
                        <a:buNone/>
                      </a:pPr>
                      <a:r>
                        <a:rPr lang="zh-CN" altLang="en-US" sz="1000"/>
                        <a:t>Artificial aluminum-plastic film and battery to the fixture, servo motor drive the fixture to each station</a:t>
                      </a:r>
                      <a:endParaRPr lang="zh-CN" altLang="en-US" sz="1000"/>
                    </a:p>
                  </a:txBody>
                  <a:tcPr/>
                </a:tc>
              </a:tr>
              <a:tr h="713105">
                <a:tc>
                  <a:txBody>
                    <a:bodyPr/>
                    <a:p>
                      <a:pPr algn="l">
                        <a:lnSpc>
                          <a:spcPct val="100000"/>
                        </a:lnSpc>
                        <a:buNone/>
                      </a:pPr>
                      <a:r>
                        <a:rPr lang="zh-CN" altLang="en-US" sz="1000"/>
                        <a:t>电芯Tab预热单元</a:t>
                      </a:r>
                      <a:endParaRPr lang="zh-CN" altLang="en-US" sz="1000"/>
                    </a:p>
                    <a:p>
                      <a:pPr algn="l">
                        <a:lnSpc>
                          <a:spcPct val="100000"/>
                        </a:lnSpc>
                        <a:buNone/>
                      </a:pPr>
                      <a:r>
                        <a:rPr lang="zh-CN" altLang="en-US" sz="1000"/>
                        <a:t>Battery Tab preheating unit</a:t>
                      </a:r>
                      <a:endParaRPr lang="zh-CN" altLang="en-US" sz="1000"/>
                    </a:p>
                  </a:txBody>
                  <a:tcPr/>
                </a:tc>
                <a:tc>
                  <a:txBody>
                    <a:bodyPr/>
                    <a:p>
                      <a:pPr algn="l">
                        <a:lnSpc>
                          <a:spcPct val="100000"/>
                        </a:lnSpc>
                        <a:buNone/>
                      </a:pPr>
                      <a:r>
                        <a:rPr lang="zh-CN" altLang="en-US" sz="1000"/>
                        <a:t>时间范围：1.5±0.5s ，压力范围：1~10 kgf </a:t>
                      </a:r>
                      <a:endParaRPr lang="zh-CN" altLang="en-US" sz="1000"/>
                    </a:p>
                    <a:p>
                      <a:pPr algn="l">
                        <a:lnSpc>
                          <a:spcPct val="100000"/>
                        </a:lnSpc>
                        <a:buNone/>
                      </a:pPr>
                      <a:r>
                        <a:rPr lang="zh-CN" altLang="en-US" sz="1000"/>
                        <a:t>温度范围：150~220℃，温度调整分辨率：0.1℃</a:t>
                      </a:r>
                      <a:endParaRPr lang="zh-CN" altLang="en-US" sz="1000"/>
                    </a:p>
                    <a:p>
                      <a:pPr algn="l">
                        <a:lnSpc>
                          <a:spcPct val="100000"/>
                        </a:lnSpc>
                        <a:buNone/>
                      </a:pPr>
                      <a:r>
                        <a:rPr lang="zh-CN" altLang="en-US" sz="1000"/>
                        <a:t>温度均匀性：±3℃</a:t>
                      </a:r>
                      <a:endParaRPr lang="zh-CN" altLang="en-US" sz="1000"/>
                    </a:p>
                    <a:p>
                      <a:pPr algn="l">
                        <a:lnSpc>
                          <a:spcPct val="100000"/>
                        </a:lnSpc>
                        <a:buNone/>
                      </a:pPr>
                      <a:r>
                        <a:rPr lang="zh-CN" altLang="en-US" sz="1000"/>
                        <a:t>Time range: 1.5±0.5s, pressure range: 1~10 kgf</a:t>
                      </a:r>
                      <a:endParaRPr lang="zh-CN" altLang="en-US" sz="1000"/>
                    </a:p>
                    <a:p>
                      <a:pPr algn="l">
                        <a:lnSpc>
                          <a:spcPct val="100000"/>
                        </a:lnSpc>
                        <a:buNone/>
                      </a:pPr>
                      <a:r>
                        <a:rPr lang="zh-CN" altLang="en-US" sz="1000"/>
                        <a:t>Temperature range: 150~220℃, temperature adjustment resolution: 0.1℃</a:t>
                      </a:r>
                      <a:endParaRPr lang="zh-CN" altLang="en-US" sz="1000"/>
                    </a:p>
                    <a:p>
                      <a:pPr algn="l">
                        <a:lnSpc>
                          <a:spcPct val="100000"/>
                        </a:lnSpc>
                        <a:buNone/>
                      </a:pPr>
                      <a:r>
                        <a:rPr lang="zh-CN" altLang="en-US" sz="1000"/>
                        <a:t>Temperature uniformity: ±3℃</a:t>
                      </a:r>
                      <a:endParaRPr lang="zh-CN" altLang="en-US" sz="1000"/>
                    </a:p>
                  </a:txBody>
                  <a:tcPr/>
                </a:tc>
              </a:tr>
              <a:tr h="861060">
                <a:tc>
                  <a:txBody>
                    <a:bodyPr/>
                    <a:p>
                      <a:pPr algn="l">
                        <a:lnSpc>
                          <a:spcPct val="100000"/>
                        </a:lnSpc>
                        <a:buNone/>
                      </a:pPr>
                      <a:r>
                        <a:rPr lang="zh-CN" altLang="en-US" sz="1000"/>
                        <a:t>封装拉力</a:t>
                      </a:r>
                      <a:endParaRPr lang="zh-CN" altLang="en-US" sz="1000"/>
                    </a:p>
                    <a:p>
                      <a:pPr algn="l">
                        <a:lnSpc>
                          <a:spcPct val="100000"/>
                        </a:lnSpc>
                        <a:buNone/>
                      </a:pPr>
                      <a:r>
                        <a:rPr lang="zh-CN" altLang="en-US" sz="1000"/>
                        <a:t>Package pull</a:t>
                      </a:r>
                      <a:endParaRPr lang="zh-CN" altLang="en-US" sz="1000"/>
                    </a:p>
                  </a:txBody>
                  <a:tcPr/>
                </a:tc>
                <a:tc>
                  <a:txBody>
                    <a:bodyPr/>
                    <a:p>
                      <a:pPr algn="l">
                        <a:lnSpc>
                          <a:spcPct val="100000"/>
                        </a:lnSpc>
                        <a:buNone/>
                      </a:pPr>
                      <a:r>
                        <a:rPr lang="zh-CN" altLang="en-US" sz="1000"/>
                        <a:t>顶封正、负极耳拉力各2pcs、顶封铝塑膜拉力2pcs、侧封铝塑膜拉力各4pcs）：铝塑膜与极耳热封拉力≥15N/(15±0.1) mm  铝塑膜间热封拉≥45N/(15±0.1) mm</a:t>
                      </a:r>
                      <a:endParaRPr lang="zh-CN" altLang="en-US" sz="1000"/>
                    </a:p>
                    <a:p>
                      <a:pPr algn="l">
                        <a:lnSpc>
                          <a:spcPct val="100000"/>
                        </a:lnSpc>
                        <a:buNone/>
                      </a:pPr>
                      <a:r>
                        <a:rPr lang="zh-CN" altLang="en-US" sz="1000"/>
                        <a:t>Top seal positive and negative ear pull 2pcs, top seal aluminum-plastic film pull 2pcs, side seal aluminum-plastic film pull 4pcs) : aluminum-plastic film and pole ear hot seal pull ≥15N/(15±0.1) mm hot seal pull ≥45N/(15±0.1) mm</a:t>
                      </a:r>
                      <a:endParaRPr lang="zh-CN" altLang="en-US" sz="1000"/>
                    </a:p>
                  </a:txBody>
                  <a:tcPr/>
                </a:tc>
              </a:tr>
              <a:tr h="381635">
                <a:tc>
                  <a:txBody>
                    <a:bodyPr/>
                    <a:p>
                      <a:pPr algn="l">
                        <a:lnSpc>
                          <a:spcPct val="100000"/>
                        </a:lnSpc>
                        <a:buNone/>
                      </a:pPr>
                      <a:r>
                        <a:rPr lang="zh-CN" altLang="en-US" sz="1000"/>
                        <a:t>封装时间</a:t>
                      </a:r>
                      <a:endParaRPr lang="zh-CN" altLang="en-US" sz="1000"/>
                    </a:p>
                    <a:p>
                      <a:pPr algn="l">
                        <a:lnSpc>
                          <a:spcPct val="100000"/>
                        </a:lnSpc>
                        <a:buNone/>
                      </a:pPr>
                      <a:r>
                        <a:rPr lang="zh-CN" altLang="en-US" sz="1000"/>
                        <a:t>Package time</a:t>
                      </a:r>
                      <a:endParaRPr lang="zh-CN" altLang="en-US" sz="1000"/>
                    </a:p>
                  </a:txBody>
                  <a:tcPr/>
                </a:tc>
                <a:tc>
                  <a:txBody>
                    <a:bodyPr/>
                    <a:p>
                      <a:pPr algn="l">
                        <a:lnSpc>
                          <a:spcPct val="100000"/>
                        </a:lnSpc>
                        <a:buNone/>
                      </a:pPr>
                      <a:r>
                        <a:rPr lang="zh-CN" altLang="en-US" sz="1000"/>
                        <a:t>0--99.9s可调</a:t>
                      </a:r>
                      <a:endParaRPr lang="zh-CN" altLang="en-US" sz="1000"/>
                    </a:p>
                    <a:p>
                      <a:pPr algn="l">
                        <a:lnSpc>
                          <a:spcPct val="100000"/>
                        </a:lnSpc>
                        <a:buNone/>
                      </a:pPr>
                      <a:r>
                        <a:rPr lang="zh-CN" altLang="en-US" sz="1000"/>
                        <a:t>0--99.9s adjustable</a:t>
                      </a:r>
                      <a:endParaRPr lang="zh-CN" altLang="en-US" sz="1000"/>
                    </a:p>
                  </a:txBody>
                  <a:tcPr/>
                </a:tc>
              </a:tr>
              <a:tr h="478155">
                <a:tc>
                  <a:txBody>
                    <a:bodyPr/>
                    <a:p>
                      <a:pPr algn="l">
                        <a:lnSpc>
                          <a:spcPct val="100000"/>
                        </a:lnSpc>
                        <a:buNone/>
                      </a:pPr>
                      <a:r>
                        <a:rPr lang="zh-CN" altLang="en-US" sz="1000"/>
                        <a:t>设备机械产能</a:t>
                      </a:r>
                      <a:endParaRPr lang="zh-CN" altLang="en-US" sz="1000"/>
                    </a:p>
                    <a:p>
                      <a:pPr algn="l">
                        <a:lnSpc>
                          <a:spcPct val="100000"/>
                        </a:lnSpc>
                        <a:buNone/>
                      </a:pPr>
                      <a:r>
                        <a:rPr lang="zh-CN" altLang="en-US" sz="1000"/>
                        <a:t>Plant and machinery capacity</a:t>
                      </a:r>
                      <a:endParaRPr lang="zh-CN" altLang="en-US" sz="1000"/>
                    </a:p>
                  </a:txBody>
                  <a:tcPr/>
                </a:tc>
                <a:tc>
                  <a:txBody>
                    <a:bodyPr/>
                    <a:p>
                      <a:pPr algn="l">
                        <a:lnSpc>
                          <a:spcPct val="100000"/>
                        </a:lnSpc>
                        <a:buNone/>
                      </a:pPr>
                      <a:r>
                        <a:rPr lang="zh-CN" altLang="en-US" sz="1000"/>
                        <a:t>80-160EA/H(视工人操作熟练程度和封装时间不超过3.5秒)</a:t>
                      </a:r>
                      <a:endParaRPr lang="zh-CN" altLang="en-US" sz="1000"/>
                    </a:p>
                    <a:p>
                      <a:pPr algn="l">
                        <a:lnSpc>
                          <a:spcPct val="100000"/>
                        </a:lnSpc>
                        <a:buNone/>
                      </a:pPr>
                      <a:r>
                        <a:rPr lang="zh-CN" altLang="en-US" sz="1000"/>
                        <a:t>80-160EA/H(depending on the worker's operating proficiency and packaging time does not exceed 3.5 seconds)</a:t>
                      </a:r>
                      <a:endParaRPr lang="zh-CN" altLang="en-US" sz="1000"/>
                    </a:p>
                  </a:txBody>
                  <a:tcPr/>
                </a:tc>
              </a:tr>
              <a:tr h="692150">
                <a:tc>
                  <a:txBody>
                    <a:bodyPr/>
                    <a:p>
                      <a:pPr algn="l">
                        <a:lnSpc>
                          <a:spcPct val="100000"/>
                        </a:lnSpc>
                        <a:buNone/>
                      </a:pPr>
                      <a:r>
                        <a:rPr lang="zh-CN" altLang="en-US" sz="1000"/>
                        <a:t>封边厚度</a:t>
                      </a:r>
                      <a:endParaRPr lang="zh-CN" altLang="en-US" sz="1000"/>
                    </a:p>
                    <a:p>
                      <a:pPr algn="l">
                        <a:lnSpc>
                          <a:spcPct val="100000"/>
                        </a:lnSpc>
                        <a:buNone/>
                      </a:pPr>
                      <a:r>
                        <a:rPr lang="zh-CN" altLang="en-US" sz="1000"/>
                        <a:t>Edge thickness</a:t>
                      </a:r>
                      <a:endParaRPr lang="zh-CN" altLang="en-US" sz="1000"/>
                    </a:p>
                  </a:txBody>
                  <a:tcPr/>
                </a:tc>
                <a:tc>
                  <a:txBody>
                    <a:bodyPr/>
                    <a:p>
                      <a:pPr algn="l">
                        <a:lnSpc>
                          <a:spcPct val="100000"/>
                        </a:lnSpc>
                        <a:buNone/>
                      </a:pPr>
                      <a:r>
                        <a:rPr lang="zh-CN" altLang="en-US" sz="1000"/>
                        <a:t>封边厚度(不含极耳处厚度)均匀性误差±15.0μm;封头长度小于400mm，封边厚度均匀性误差±10.0μm；极耳处厚度误差±20.0μm</a:t>
                      </a:r>
                      <a:endParaRPr lang="zh-CN" altLang="en-US" sz="1000"/>
                    </a:p>
                    <a:p>
                      <a:pPr algn="l">
                        <a:lnSpc>
                          <a:spcPct val="100000"/>
                        </a:lnSpc>
                        <a:buNone/>
                      </a:pPr>
                      <a:r>
                        <a:rPr lang="zh-CN" altLang="en-US" sz="1000"/>
                        <a:t>The uniformity error of edge thickness (excluding the thickness at the pole ear) is ±15.0μm; The length of the head is less than 400mm, and the uniformity error of edge thickness is ±10.0μm; Thickness error at pole ear ±20.0μm</a:t>
                      </a:r>
                      <a:endParaRPr lang="zh-CN" altLang="en-US" sz="1000"/>
                    </a:p>
                  </a:txBody>
                  <a:tcPr/>
                </a:tc>
              </a:tr>
              <a:tr h="546100">
                <a:tc>
                  <a:txBody>
                    <a:bodyPr/>
                    <a:p>
                      <a:pPr algn="l">
                        <a:lnSpc>
                          <a:spcPct val="100000"/>
                        </a:lnSpc>
                        <a:buNone/>
                      </a:pPr>
                      <a:r>
                        <a:rPr lang="zh-CN" altLang="en-US" sz="1000"/>
                        <a:t>封装品质</a:t>
                      </a:r>
                      <a:endParaRPr lang="zh-CN" altLang="en-US" sz="1000"/>
                    </a:p>
                    <a:p>
                      <a:pPr algn="l">
                        <a:lnSpc>
                          <a:spcPct val="100000"/>
                        </a:lnSpc>
                        <a:buNone/>
                      </a:pPr>
                      <a:r>
                        <a:rPr lang="zh-CN" altLang="en-US" sz="1000"/>
                        <a:t>Package quality</a:t>
                      </a:r>
                      <a:endParaRPr lang="zh-CN" altLang="en-US" sz="1000"/>
                    </a:p>
                  </a:txBody>
                  <a:tcPr/>
                </a:tc>
                <a:tc>
                  <a:txBody>
                    <a:bodyPr/>
                    <a:p>
                      <a:pPr algn="l">
                        <a:lnSpc>
                          <a:spcPct val="100000"/>
                        </a:lnSpc>
                        <a:buNone/>
                      </a:pPr>
                      <a:r>
                        <a:rPr lang="zh-CN" altLang="en-US" sz="1000"/>
                        <a:t>封印无贯穿、褶皱、虚封等不良，封印密封，良好不漏液</a:t>
                      </a:r>
                      <a:endParaRPr lang="zh-CN" altLang="en-US" sz="1000"/>
                    </a:p>
                    <a:p>
                      <a:pPr algn="l">
                        <a:lnSpc>
                          <a:spcPct val="100000"/>
                        </a:lnSpc>
                        <a:buNone/>
                      </a:pPr>
                      <a:r>
                        <a:rPr lang="zh-CN" altLang="en-US" sz="1000"/>
                        <a:t>The seal has no bad penetration, folding, virtual seal, etc., the seal is sealed, and the liquid is not leaked</a:t>
                      </a:r>
                      <a:endParaRPr lang="zh-CN" altLang="en-US" sz="1000"/>
                    </a:p>
                  </a:txBody>
                  <a:tcPr/>
                </a:tc>
              </a:tr>
            </a:tbl>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210" y="233045"/>
            <a:ext cx="10614025" cy="1009650"/>
          </a:xfrm>
          <a:prstGeom prst="rect">
            <a:avLst/>
          </a:prstGeom>
          <a:noFill/>
        </p:spPr>
        <p:txBody>
          <a:bodyPr wrap="square" lIns="63500" tIns="25400" rIns="63500" bIns="25400" rtlCol="0" anchor="ctr" anchorCtr="0">
            <a:noAutofit/>
          </a:bodyPr>
          <a:p>
            <a:pPr marL="0" indent="0" algn="l">
              <a:lnSpc>
                <a:spcPct val="100000"/>
              </a:lnSpc>
              <a:spcBef>
                <a:spcPts val="0"/>
              </a:spcBef>
              <a:spcAft>
                <a:spcPts val="0"/>
              </a:spcAft>
              <a:buSzPct val="100000"/>
              <a:buNone/>
            </a:pPr>
            <a:r>
              <a:rPr lang="zh-CN" altLang="zh-CN" sz="2700" b="1" spc="360" dirty="0">
                <a:solidFill>
                  <a:schemeClr val="accent1"/>
                </a:solidFill>
                <a:uFillTx/>
                <a:latin typeface="微软雅黑" panose="020B0503020204020204" pitchFamily="34" charset="-122"/>
                <a:ea typeface="微软雅黑" panose="020B0503020204020204" pitchFamily="34" charset="-122"/>
              </a:rPr>
              <a:t>手套箱</a:t>
            </a:r>
            <a:r>
              <a:rPr lang="en-US" altLang="zh-CN" sz="2700" b="1" spc="360" dirty="0">
                <a:solidFill>
                  <a:schemeClr val="accent1"/>
                </a:solidFill>
                <a:uFillTx/>
                <a:latin typeface="微软雅黑" panose="020B0503020204020204" pitchFamily="34" charset="-122"/>
                <a:ea typeface="微软雅黑" panose="020B0503020204020204" pitchFamily="34" charset="-122"/>
              </a:rPr>
              <a:t>.</a:t>
            </a:r>
            <a:r>
              <a:rPr lang="zh-CN" altLang="en-US" sz="2700" b="1" spc="360" dirty="0">
                <a:solidFill>
                  <a:schemeClr val="accent1"/>
                </a:solidFill>
                <a:uFillTx/>
                <a:latin typeface="微软雅黑" panose="020B0503020204020204" pitchFamily="34" charset="-122"/>
                <a:ea typeface="微软雅黑" panose="020B0503020204020204" pitchFamily="34" charset="-122"/>
              </a:rPr>
              <a:t>注液</a:t>
            </a:r>
            <a:r>
              <a:rPr lang="en-US" altLang="zh-CN" sz="2700" b="1" spc="360" dirty="0">
                <a:solidFill>
                  <a:schemeClr val="accent1"/>
                </a:solidFill>
                <a:uFillTx/>
                <a:latin typeface="微软雅黑" panose="020B0503020204020204" pitchFamily="34" charset="-122"/>
                <a:ea typeface="微软雅黑" panose="020B0503020204020204" pitchFamily="34" charset="-122"/>
              </a:rPr>
              <a:t>.</a:t>
            </a:r>
            <a:r>
              <a:rPr lang="zh-CN" altLang="en-US" sz="2700" b="1" spc="360" dirty="0">
                <a:solidFill>
                  <a:schemeClr val="accent1"/>
                </a:solidFill>
                <a:uFillTx/>
                <a:latin typeface="微软雅黑" panose="020B0503020204020204" pitchFamily="34" charset="-122"/>
                <a:ea typeface="微软雅黑" panose="020B0503020204020204" pitchFamily="34" charset="-122"/>
              </a:rPr>
              <a:t>静置</a:t>
            </a:r>
            <a:r>
              <a:rPr lang="en-US" altLang="zh-CN" sz="2700" b="1" spc="360" dirty="0">
                <a:solidFill>
                  <a:schemeClr val="accent1"/>
                </a:solidFill>
                <a:uFillTx/>
                <a:latin typeface="微软雅黑" panose="020B0503020204020204" pitchFamily="34" charset="-122"/>
                <a:ea typeface="微软雅黑" panose="020B0503020204020204" pitchFamily="34" charset="-122"/>
              </a:rPr>
              <a:t>.</a:t>
            </a:r>
            <a:r>
              <a:rPr lang="zh-CN" altLang="en-US" sz="2700" b="1" spc="360" dirty="0">
                <a:solidFill>
                  <a:schemeClr val="accent1"/>
                </a:solidFill>
                <a:uFillTx/>
                <a:latin typeface="微软雅黑" panose="020B0503020204020204" pitchFamily="34" charset="-122"/>
                <a:ea typeface="微软雅黑" panose="020B0503020204020204" pitchFamily="34" charset="-122"/>
              </a:rPr>
              <a:t>预封一体机</a:t>
            </a:r>
            <a:endParaRPr lang="zh-CN" altLang="en-US" sz="27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700" b="1" spc="360" dirty="0">
                <a:solidFill>
                  <a:schemeClr val="accent1"/>
                </a:solidFill>
                <a:uFillTx/>
                <a:latin typeface="微软雅黑" panose="020B0503020204020204" pitchFamily="34" charset="-122"/>
                <a:ea typeface="微软雅黑" panose="020B0503020204020204" pitchFamily="34" charset="-122"/>
              </a:rPr>
              <a:t>（Glove box. Fill. Let stand. Pre-sealed all-in-one machine）</a:t>
            </a:r>
            <a:endParaRPr lang="zh-CN" altLang="zh-CN" sz="2700" b="1" spc="360" dirty="0">
              <a:solidFill>
                <a:schemeClr val="accent1"/>
              </a:solidFill>
              <a:uFillTx/>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2"/>
            </p:custDataLst>
          </p:nvPr>
        </p:nvPicPr>
        <p:blipFill>
          <a:blip r:embed="rId3"/>
          <a:stretch>
            <a:fillRect/>
          </a:stretch>
        </p:blipFill>
        <p:spPr>
          <a:xfrm>
            <a:off x="136525" y="1736725"/>
            <a:ext cx="3364230" cy="3167380"/>
          </a:xfrm>
          <a:prstGeom prst="rect">
            <a:avLst/>
          </a:prstGeom>
        </p:spPr>
      </p:pic>
      <p:graphicFrame>
        <p:nvGraphicFramePr>
          <p:cNvPr id="8" name="表格 7"/>
          <p:cNvGraphicFramePr/>
          <p:nvPr>
            <p:custDataLst>
              <p:tags r:id="rId4"/>
            </p:custDataLst>
          </p:nvPr>
        </p:nvGraphicFramePr>
        <p:xfrm>
          <a:off x="3760470" y="1317625"/>
          <a:ext cx="8184515" cy="5158105"/>
        </p:xfrm>
        <a:graphic>
          <a:graphicData uri="http://schemas.openxmlformats.org/drawingml/2006/table">
            <a:tbl>
              <a:tblPr firstRow="1" bandRow="1">
                <a:tableStyleId>{5C22544A-7EE6-4342-B048-85BDC9FD1C3A}</a:tableStyleId>
              </a:tblPr>
              <a:tblGrid>
                <a:gridCol w="1671320"/>
                <a:gridCol w="6513195"/>
              </a:tblGrid>
              <a:tr h="579120">
                <a:tc>
                  <a:txBody>
                    <a:bodyPr/>
                    <a:p>
                      <a:pPr algn="l">
                        <a:lnSpc>
                          <a:spcPct val="100000"/>
                        </a:lnSpc>
                        <a:buNone/>
                      </a:pPr>
                      <a:r>
                        <a:rPr lang="zh-CN" altLang="en-US" sz="800" b="0">
                          <a:solidFill>
                            <a:schemeClr val="tx1"/>
                          </a:solidFill>
                          <a:sym typeface="+mn-ea"/>
                        </a:rPr>
                        <a:t>原理与应用</a:t>
                      </a:r>
                      <a:endParaRPr lang="zh-CN" altLang="en-US" sz="800" b="0">
                        <a:solidFill>
                          <a:schemeClr val="tx1"/>
                        </a:solidFill>
                        <a:sym typeface="+mn-ea"/>
                      </a:endParaRPr>
                    </a:p>
                    <a:p>
                      <a:pPr algn="l">
                        <a:lnSpc>
                          <a:spcPct val="100000"/>
                        </a:lnSpc>
                        <a:buNone/>
                      </a:pPr>
                      <a:r>
                        <a:rPr lang="zh-CN" altLang="en-US" sz="800" b="0">
                          <a:solidFill>
                            <a:schemeClr val="tx1"/>
                          </a:solidFill>
                          <a:sym typeface="+mn-ea"/>
                        </a:rPr>
                        <a:t>Principle and application</a:t>
                      </a:r>
                      <a:endParaRPr lang="zh-CN" altLang="en-US" sz="800" b="0">
                        <a:solidFill>
                          <a:schemeClr val="tx1"/>
                        </a:solidFill>
                        <a:sym typeface="+mn-ea"/>
                      </a:endParaRPr>
                    </a:p>
                    <a:p>
                      <a:pPr algn="l">
                        <a:lnSpc>
                          <a:spcPct val="100000"/>
                        </a:lnSpc>
                        <a:buNone/>
                      </a:pPr>
                      <a:endParaRPr lang="zh-CN" altLang="en-US" sz="800" b="0">
                        <a:solidFill>
                          <a:schemeClr val="tx1"/>
                        </a:solidFill>
                      </a:endParaRPr>
                    </a:p>
                    <a:p>
                      <a:pPr algn="l">
                        <a:lnSpc>
                          <a:spcPct val="100000"/>
                        </a:lnSpc>
                        <a:buNone/>
                      </a:pPr>
                      <a:endParaRPr lang="zh-CN" altLang="en-US" sz="800" b="0">
                        <a:solidFill>
                          <a:schemeClr val="tx1"/>
                        </a:solidFill>
                      </a:endParaRPr>
                    </a:p>
                  </a:txBody>
                  <a:tcPr/>
                </a:tc>
                <a:tc>
                  <a:txBody>
                    <a:bodyPr/>
                    <a:p>
                      <a:pPr algn="l">
                        <a:lnSpc>
                          <a:spcPct val="100000"/>
                        </a:lnSpc>
                        <a:buNone/>
                      </a:pPr>
                      <a:r>
                        <a:rPr lang="zh-CN" altLang="en-US" sz="800" b="0">
                          <a:solidFill>
                            <a:schemeClr val="tx1"/>
                          </a:solidFill>
                        </a:rPr>
                        <a:t>产品规格可根据要求定制，并可集成注液、静置、预封口等整套生产设备</a:t>
                      </a:r>
                      <a:endParaRPr lang="zh-CN" altLang="en-US" sz="800" b="0">
                        <a:solidFill>
                          <a:schemeClr val="tx1"/>
                        </a:solidFill>
                      </a:endParaRPr>
                    </a:p>
                    <a:p>
                      <a:pPr algn="l">
                        <a:lnSpc>
                          <a:spcPct val="100000"/>
                        </a:lnSpc>
                        <a:buNone/>
                      </a:pPr>
                      <a:r>
                        <a:rPr lang="zh-CN" altLang="en-US" sz="800" b="0">
                          <a:solidFill>
                            <a:schemeClr val="tx1"/>
                          </a:solidFill>
                        </a:rPr>
                        <a:t>Product specifications can be customized according to requirements, and can be integrated with liquid injection, static, pre-sealing and other complete production equipment</a:t>
                      </a:r>
                      <a:endParaRPr lang="zh-CN" altLang="en-US" sz="800" b="0">
                        <a:solidFill>
                          <a:schemeClr val="tx1"/>
                        </a:solidFill>
                      </a:endParaRPr>
                    </a:p>
                  </a:txBody>
                  <a:tcPr/>
                </a:tc>
              </a:tr>
              <a:tr h="1432560">
                <a:tc>
                  <a:txBody>
                    <a:bodyPr/>
                    <a:p>
                      <a:pPr algn="l">
                        <a:lnSpc>
                          <a:spcPct val="100000"/>
                        </a:lnSpc>
                        <a:buNone/>
                      </a:pPr>
                      <a:r>
                        <a:rPr lang="zh-CN" altLang="en-US" sz="800"/>
                        <a:t>手套箱</a:t>
                      </a:r>
                      <a:endParaRPr lang="zh-CN" altLang="en-US" sz="800"/>
                    </a:p>
                    <a:p>
                      <a:pPr algn="l">
                        <a:lnSpc>
                          <a:spcPct val="100000"/>
                        </a:lnSpc>
                        <a:buNone/>
                      </a:pPr>
                      <a:r>
                        <a:rPr lang="zh-CN" altLang="en-US" sz="800"/>
                        <a:t>Glove box</a:t>
                      </a:r>
                      <a:endParaRPr lang="zh-CN" altLang="en-US" sz="800"/>
                    </a:p>
                  </a:txBody>
                  <a:tcPr/>
                </a:tc>
                <a:tc>
                  <a:txBody>
                    <a:bodyPr/>
                    <a:p>
                      <a:pPr algn="l">
                        <a:lnSpc>
                          <a:spcPct val="100000"/>
                        </a:lnSpc>
                        <a:buNone/>
                      </a:pPr>
                      <a:r>
                        <a:rPr lang="en-US" altLang="zh-CN" sz="800"/>
                        <a:t>1.</a:t>
                      </a:r>
                      <a:r>
                        <a:rPr lang="zh-CN" altLang="en-US" sz="800"/>
                        <a:t>用于提供保持一定湿度及洁度的密闭工作环境，</a:t>
                      </a:r>
                      <a:endParaRPr lang="zh-CN" altLang="en-US" sz="800"/>
                    </a:p>
                    <a:p>
                      <a:pPr algn="l">
                        <a:lnSpc>
                          <a:spcPct val="100000"/>
                        </a:lnSpc>
                        <a:buNone/>
                      </a:pPr>
                      <a:r>
                        <a:rPr lang="en-US" altLang="zh-CN" sz="800"/>
                        <a:t>2.</a:t>
                      </a:r>
                      <a:r>
                        <a:rPr lang="zh-CN" altLang="en-US" sz="800"/>
                        <a:t>采用分体式模块化设计，可每节分离开，根据需要随意组合</a:t>
                      </a:r>
                      <a:endParaRPr lang="zh-CN" altLang="en-US" sz="800"/>
                    </a:p>
                    <a:p>
                      <a:pPr algn="l">
                        <a:lnSpc>
                          <a:spcPct val="100000"/>
                        </a:lnSpc>
                        <a:buNone/>
                      </a:pPr>
                      <a:r>
                        <a:rPr lang="en-US" altLang="zh-CN" sz="800"/>
                        <a:t>3.</a:t>
                      </a:r>
                      <a:r>
                        <a:rPr lang="zh-CN" altLang="en-US" sz="800"/>
                        <a:t>透明钢化玻璃作为可视操作面，可直接观察内部操作</a:t>
                      </a:r>
                      <a:endParaRPr lang="zh-CN" altLang="en-US" sz="800"/>
                    </a:p>
                    <a:p>
                      <a:pPr algn="l">
                        <a:lnSpc>
                          <a:spcPct val="100000"/>
                        </a:lnSpc>
                        <a:buNone/>
                      </a:pPr>
                      <a:r>
                        <a:rPr lang="en-US" altLang="zh-CN" sz="800"/>
                        <a:t>4.</a:t>
                      </a:r>
                      <a:r>
                        <a:rPr lang="zh-CN" altLang="en-US" sz="800"/>
                        <a:t>箱体头尾设有传料仓，方便取放料 而不影响整个箱体内的环境</a:t>
                      </a:r>
                      <a:endParaRPr lang="zh-CN" altLang="en-US" sz="800"/>
                    </a:p>
                    <a:p>
                      <a:pPr algn="l">
                        <a:lnSpc>
                          <a:spcPct val="100000"/>
                        </a:lnSpc>
                        <a:buNone/>
                      </a:pPr>
                      <a:r>
                        <a:rPr lang="en-US" altLang="zh-CN" sz="800"/>
                        <a:t>5.</a:t>
                      </a:r>
                      <a:r>
                        <a:rPr lang="zh-CN" altLang="en-US" sz="800"/>
                        <a:t>采用大口径的长袖厚手套，操作方便经久耐用</a:t>
                      </a:r>
                      <a:endParaRPr lang="zh-CN" altLang="en-US" sz="800"/>
                    </a:p>
                    <a:p>
                      <a:pPr algn="l">
                        <a:lnSpc>
                          <a:spcPct val="100000"/>
                        </a:lnSpc>
                        <a:buNone/>
                      </a:pPr>
                      <a:r>
                        <a:rPr lang="zh-CN" altLang="en-US" sz="800"/>
                        <a:t>1. Used to provide a closed working environment to maintain a certain humidity and cleanliness,</a:t>
                      </a:r>
                      <a:endParaRPr lang="zh-CN" altLang="en-US" sz="800"/>
                    </a:p>
                    <a:p>
                      <a:pPr algn="l">
                        <a:lnSpc>
                          <a:spcPct val="100000"/>
                        </a:lnSpc>
                        <a:buNone/>
                      </a:pPr>
                      <a:r>
                        <a:rPr lang="zh-CN" altLang="en-US" sz="800"/>
                        <a:t>2. Split modular design, each section can be separated and combined according to need</a:t>
                      </a:r>
                      <a:endParaRPr lang="zh-CN" altLang="en-US" sz="800"/>
                    </a:p>
                    <a:p>
                      <a:pPr algn="l">
                        <a:lnSpc>
                          <a:spcPct val="100000"/>
                        </a:lnSpc>
                        <a:buNone/>
                      </a:pPr>
                      <a:r>
                        <a:rPr lang="zh-CN" altLang="en-US" sz="800"/>
                        <a:t>3. Transparent tempered glass as a visible operating surface, can directly observe the internal operation</a:t>
                      </a:r>
                      <a:endParaRPr lang="zh-CN" altLang="en-US" sz="800"/>
                    </a:p>
                    <a:p>
                      <a:pPr algn="l">
                        <a:lnSpc>
                          <a:spcPct val="100000"/>
                        </a:lnSpc>
                        <a:buNone/>
                      </a:pPr>
                      <a:r>
                        <a:rPr lang="zh-CN" altLang="en-US" sz="800"/>
                        <a:t>4. The head and tail of the box are provided with a transfer bin, which is convenient for taking and discharging materials without affecting the environment of the entire box</a:t>
                      </a:r>
                      <a:endParaRPr lang="zh-CN" altLang="en-US" sz="800"/>
                    </a:p>
                    <a:p>
                      <a:pPr algn="l">
                        <a:lnSpc>
                          <a:spcPct val="100000"/>
                        </a:lnSpc>
                        <a:buNone/>
                      </a:pPr>
                      <a:r>
                        <a:rPr lang="zh-CN" altLang="en-US" sz="800"/>
                        <a:t>5. Use large caliber long sleeve thick gloves, easy to operate and durable</a:t>
                      </a:r>
                      <a:endParaRPr lang="zh-CN" altLang="en-US" sz="800"/>
                    </a:p>
                  </a:txBody>
                  <a:tcPr/>
                </a:tc>
              </a:tr>
              <a:tr h="1017270">
                <a:tc>
                  <a:txBody>
                    <a:bodyPr/>
                    <a:p>
                      <a:pPr algn="l">
                        <a:lnSpc>
                          <a:spcPct val="100000"/>
                        </a:lnSpc>
                        <a:buNone/>
                      </a:pPr>
                      <a:r>
                        <a:rPr lang="zh-CN" altLang="en-US" sz="800"/>
                        <a:t>注液机</a:t>
                      </a:r>
                      <a:endParaRPr lang="zh-CN" altLang="en-US" sz="800"/>
                    </a:p>
                    <a:p>
                      <a:pPr algn="l">
                        <a:lnSpc>
                          <a:spcPct val="100000"/>
                        </a:lnSpc>
                        <a:buNone/>
                      </a:pPr>
                      <a:r>
                        <a:rPr lang="zh-CN" altLang="en-US" sz="800"/>
                        <a:t>Injection machine</a:t>
                      </a:r>
                      <a:endParaRPr lang="zh-CN" altLang="en-US" sz="800"/>
                    </a:p>
                  </a:txBody>
                  <a:tcPr/>
                </a:tc>
                <a:tc>
                  <a:txBody>
                    <a:bodyPr/>
                    <a:p>
                      <a:pPr algn="l">
                        <a:lnSpc>
                          <a:spcPct val="100000"/>
                        </a:lnSpc>
                        <a:buNone/>
                      </a:pPr>
                      <a:r>
                        <a:rPr lang="zh-CN" altLang="en-US" sz="800">
                          <a:sym typeface="+mn-ea"/>
                        </a:rPr>
                        <a:t>电动陶瓷计量泵是利用联轴器与步进电机的连接，驱动柱塞杆在陶瓷腔内往复式旋转，在进液  口与出液口之间形成往复式的阀向切换。从而达到精确控制流体；</a:t>
                      </a:r>
                      <a:endParaRPr lang="zh-CN" altLang="en-US" sz="800">
                        <a:sym typeface="+mn-ea"/>
                      </a:endParaRPr>
                    </a:p>
                    <a:p>
                      <a:pPr algn="l">
                        <a:lnSpc>
                          <a:spcPct val="100000"/>
                        </a:lnSpc>
                        <a:buNone/>
                      </a:pPr>
                      <a:r>
                        <a:rPr lang="zh-CN" altLang="en-US" sz="800">
                          <a:sym typeface="+mn-ea"/>
                        </a:rPr>
                        <a:t>单次冲程误差为±3‰，（1:1纯净水测量结果）（酒精测量为±3‰）</a:t>
                      </a:r>
                      <a:endParaRPr lang="zh-CN" altLang="en-US" sz="800">
                        <a:sym typeface="+mn-ea"/>
                      </a:endParaRPr>
                    </a:p>
                    <a:p>
                      <a:pPr algn="l">
                        <a:lnSpc>
                          <a:spcPct val="100000"/>
                        </a:lnSpc>
                        <a:buNone/>
                      </a:pPr>
                      <a:r>
                        <a:rPr lang="zh-CN" altLang="en-US" sz="800">
                          <a:sym typeface="+mn-ea"/>
                        </a:rPr>
                        <a:t>The electric ceramic metering pump uses the connection between the coupling and the stepping motor to drive the plunger rod to rotate reciprocally in the ceramic chamber and form a reciprocating valve direction switch between the liquid inlet and the liquid outlet. Thus achieving precise fluid control;</a:t>
                      </a:r>
                      <a:endParaRPr lang="zh-CN" altLang="en-US" sz="800">
                        <a:sym typeface="+mn-ea"/>
                      </a:endParaRPr>
                    </a:p>
                    <a:p>
                      <a:pPr algn="l">
                        <a:lnSpc>
                          <a:spcPct val="100000"/>
                        </a:lnSpc>
                        <a:buNone/>
                      </a:pPr>
                      <a:r>
                        <a:rPr lang="zh-CN" altLang="en-US" sz="800">
                          <a:sym typeface="+mn-ea"/>
                        </a:rPr>
                        <a:t>Single stroke error is ±3‰, (1:1 pure water measurement results) (alcohol measurement is ±3‰)</a:t>
                      </a:r>
                      <a:endParaRPr lang="zh-CN" altLang="en-US" sz="800">
                        <a:sym typeface="+mn-ea"/>
                      </a:endParaRPr>
                    </a:p>
                  </a:txBody>
                  <a:tcPr/>
                </a:tc>
              </a:tr>
              <a:tr h="741680">
                <a:tc>
                  <a:txBody>
                    <a:bodyPr/>
                    <a:p>
                      <a:pPr algn="l">
                        <a:lnSpc>
                          <a:spcPct val="100000"/>
                        </a:lnSpc>
                        <a:buNone/>
                      </a:pPr>
                      <a:r>
                        <a:rPr lang="zh-CN" altLang="en-US" sz="800"/>
                        <a:t>真空静置</a:t>
                      </a:r>
                      <a:endParaRPr lang="zh-CN" altLang="en-US" sz="800"/>
                    </a:p>
                    <a:p>
                      <a:pPr algn="l">
                        <a:lnSpc>
                          <a:spcPct val="100000"/>
                        </a:lnSpc>
                        <a:buNone/>
                      </a:pPr>
                      <a:r>
                        <a:rPr lang="zh-CN" altLang="en-US" sz="800"/>
                        <a:t>Vacuum standing</a:t>
                      </a:r>
                      <a:endParaRPr lang="zh-CN" altLang="en-US" sz="800"/>
                    </a:p>
                  </a:txBody>
                  <a:tcPr/>
                </a:tc>
                <a:tc>
                  <a:txBody>
                    <a:bodyPr/>
                    <a:p>
                      <a:pPr algn="l">
                        <a:lnSpc>
                          <a:spcPct val="100000"/>
                        </a:lnSpc>
                        <a:buNone/>
                      </a:pPr>
                      <a:r>
                        <a:rPr lang="zh-CN" altLang="en-US" sz="800"/>
                        <a:t>将电池盘放入静置箱内，启动按钮，箱体自动闭合，开始抽真空，真空达到设定的要求，达到静置需要的时间后，第2次抽真空，真空达到后，再静置需要的时间，在时间达到后，箱体自动充气，打开箱门，取出吸附完成的电池。</a:t>
                      </a:r>
                      <a:endParaRPr lang="zh-CN" altLang="en-US" sz="800"/>
                    </a:p>
                    <a:p>
                      <a:pPr algn="l">
                        <a:lnSpc>
                          <a:spcPct val="100000"/>
                        </a:lnSpc>
                        <a:buNone/>
                      </a:pPr>
                      <a:r>
                        <a:rPr lang="zh-CN" altLang="en-US" sz="800"/>
                        <a:t>Put the battery tray into the static box, start the button, the box automatically closed, began to vacuum, vacuum to meet the set requirements, to reach the time required for static, the second time to vacuum, vacuum reached, and then the required time to stand, after the time reached, the box automatically inflated, open the door, take out the adsorption completed battery.</a:t>
                      </a:r>
                      <a:endParaRPr lang="zh-CN" altLang="en-US" sz="800"/>
                    </a:p>
                  </a:txBody>
                  <a:tcPr/>
                </a:tc>
              </a:tr>
              <a:tr h="1387475">
                <a:tc>
                  <a:txBody>
                    <a:bodyPr/>
                    <a:p>
                      <a:pPr algn="l">
                        <a:lnSpc>
                          <a:spcPct val="100000"/>
                        </a:lnSpc>
                        <a:buNone/>
                      </a:pPr>
                      <a:r>
                        <a:rPr lang="zh-CN" altLang="en-US" sz="800"/>
                        <a:t>真空预封机</a:t>
                      </a:r>
                      <a:endParaRPr lang="zh-CN" altLang="en-US" sz="800"/>
                    </a:p>
                    <a:p>
                      <a:pPr algn="l">
                        <a:lnSpc>
                          <a:spcPct val="100000"/>
                        </a:lnSpc>
                        <a:buNone/>
                      </a:pPr>
                      <a:r>
                        <a:rPr lang="zh-CN" altLang="en-US" sz="800"/>
                        <a:t>Vacuum preseal machine</a:t>
                      </a:r>
                      <a:endParaRPr lang="zh-CN" altLang="en-US" sz="800"/>
                    </a:p>
                  </a:txBody>
                  <a:tcPr/>
                </a:tc>
                <a:tc>
                  <a:txBody>
                    <a:bodyPr/>
                    <a:p>
                      <a:pPr algn="l">
                        <a:lnSpc>
                          <a:spcPct val="100000"/>
                        </a:lnSpc>
                        <a:buNone/>
                      </a:pPr>
                      <a:r>
                        <a:rPr lang="zh-CN" altLang="en-US" sz="800"/>
                        <a:t>主要用于软包锂电芯注液静置后预封口包装 ，采用主机与控制箱分体式设计，使得机器可用于手套箱内工作同时也可置于流水线上工作。能适用于不同规格的产品电池，且调整简单方便。上腔用气缸驱动通过两个线性导套导向，上下活动灵活，导向准确保证产品密封性的要求。外形尺寸小，可节约空间；重量轻，搬运方便。运行时可采用电气控制自动运行。</a:t>
                      </a:r>
                      <a:endParaRPr lang="zh-CN" altLang="en-US" sz="800"/>
                    </a:p>
                    <a:p>
                      <a:pPr algn="l">
                        <a:lnSpc>
                          <a:spcPct val="100000"/>
                        </a:lnSpc>
                        <a:buNone/>
                      </a:pPr>
                      <a:r>
                        <a:rPr lang="zh-CN" altLang="en-US" sz="800"/>
                        <a:t>It is mainly used for pre-sealing packaging of soft bag lithium cell after liquid injection and standing, and adopts the split design of main machine and control box, so that the machine can be used for glove box work and can be placed on the assembly line work. It can be applied to different specifications of product batteries, and the adjustment is simple and convenient. The upper chamber is driven by the cylinder through two linear guide sleeves, and the upper and lower movement is flexible, and the guide is accurate to ensure the requirements of product sealing. Small size, can save space; Light weight, easy to handle. It can be operated automatically by electrical control.</a:t>
                      </a:r>
                      <a:endParaRPr lang="zh-CN" altLang="en-US" sz="800"/>
                    </a:p>
                  </a:txBody>
                  <a:tcPr/>
                </a:tc>
              </a:tr>
            </a:tbl>
          </a:graphicData>
        </a:graphic>
      </p:graphicFrame>
      <p:pic>
        <p:nvPicPr>
          <p:cNvPr id="6" name="图片 5"/>
          <p:cNvPicPr>
            <a:picLocks noChangeAspect="1"/>
          </p:cNvPicPr>
          <p:nvPr/>
        </p:nvPicPr>
        <p:blipFill>
          <a:blip r:embed="rId5"/>
          <a:stretch>
            <a:fillRect/>
          </a:stretch>
        </p:blipFill>
        <p:spPr>
          <a:xfrm>
            <a:off x="69215" y="4904105"/>
            <a:ext cx="3618865" cy="179387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210" y="126365"/>
            <a:ext cx="9035415" cy="736600"/>
          </a:xfrm>
          <a:prstGeom prst="rect">
            <a:avLst/>
          </a:prstGeom>
          <a:noFill/>
        </p:spPr>
        <p:txBody>
          <a:bodyPr wrap="square" lIns="63500" tIns="25400" rIns="63500" bIns="25400" rtlCol="0" anchor="ctr" anchorCtr="0">
            <a:noAutofit/>
          </a:bodyPr>
          <a:p>
            <a:pPr marL="0" indent="0" algn="l">
              <a:lnSpc>
                <a:spcPct val="100000"/>
              </a:lnSpc>
              <a:spcBef>
                <a:spcPts val="0"/>
              </a:spcBef>
              <a:spcAft>
                <a:spcPts val="0"/>
              </a:spcAft>
              <a:buSzPct val="100000"/>
              <a:buNone/>
            </a:pPr>
            <a:r>
              <a:rPr lang="zh-CN" sz="2700" b="1" spc="360" dirty="0">
                <a:solidFill>
                  <a:schemeClr val="accent1"/>
                </a:solidFill>
                <a:uFillTx/>
                <a:latin typeface="微软雅黑" panose="020B0503020204020204" pitchFamily="34" charset="-122"/>
                <a:ea typeface="微软雅黑" panose="020B0503020204020204" pitchFamily="34" charset="-122"/>
              </a:rPr>
              <a:t>热压</a:t>
            </a:r>
            <a:r>
              <a:rPr lang="zh-CN" altLang="en-US" sz="2700" b="1" spc="360" dirty="0">
                <a:solidFill>
                  <a:schemeClr val="accent1"/>
                </a:solidFill>
                <a:uFillTx/>
                <a:latin typeface="微软雅黑" panose="020B0503020204020204" pitchFamily="34" charset="-122"/>
                <a:ea typeface="微软雅黑" panose="020B0503020204020204" pitchFamily="34" charset="-122"/>
              </a:rPr>
              <a:t>机</a:t>
            </a:r>
            <a:endParaRPr lang="zh-CN" altLang="en-US" sz="27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700" b="1" spc="360" dirty="0">
                <a:solidFill>
                  <a:schemeClr val="accent1"/>
                </a:solidFill>
                <a:uFillTx/>
                <a:latin typeface="微软雅黑" panose="020B0503020204020204" pitchFamily="34" charset="-122"/>
                <a:ea typeface="微软雅黑" panose="020B0503020204020204" pitchFamily="34" charset="-122"/>
              </a:rPr>
              <a:t>（Hot press）</a:t>
            </a:r>
            <a:endParaRPr lang="zh-CN" altLang="zh-CN" sz="2700" b="1" spc="360" dirty="0">
              <a:solidFill>
                <a:schemeClr val="accent1"/>
              </a:solidFill>
              <a:uFillTx/>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2"/>
            </p:custDataLst>
          </p:nvPr>
        </p:nvPicPr>
        <p:blipFill>
          <a:blip r:embed="rId3"/>
          <a:stretch>
            <a:fillRect/>
          </a:stretch>
        </p:blipFill>
        <p:spPr>
          <a:xfrm>
            <a:off x="-49530" y="1056005"/>
            <a:ext cx="3810000" cy="24155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0645" y="3330575"/>
            <a:ext cx="3564890" cy="3133090"/>
          </a:xfrm>
          <a:prstGeom prst="rect">
            <a:avLst/>
          </a:prstGeom>
        </p:spPr>
      </p:pic>
      <p:graphicFrame>
        <p:nvGraphicFramePr>
          <p:cNvPr id="7" name="表格 6"/>
          <p:cNvGraphicFramePr/>
          <p:nvPr>
            <p:custDataLst>
              <p:tags r:id="rId6"/>
            </p:custDataLst>
          </p:nvPr>
        </p:nvGraphicFramePr>
        <p:xfrm>
          <a:off x="4009390" y="862965"/>
          <a:ext cx="8008620" cy="5582285"/>
        </p:xfrm>
        <a:graphic>
          <a:graphicData uri="http://schemas.openxmlformats.org/drawingml/2006/table">
            <a:tbl>
              <a:tblPr firstRow="1" bandRow="1">
                <a:tableStyleId>{5C22544A-7EE6-4342-B048-85BDC9FD1C3A}</a:tableStyleId>
              </a:tblPr>
              <a:tblGrid>
                <a:gridCol w="1773555"/>
                <a:gridCol w="6235065"/>
              </a:tblGrid>
              <a:tr h="1860550">
                <a:tc>
                  <a:txBody>
                    <a:bodyPr/>
                    <a:p>
                      <a:pPr algn="l">
                        <a:lnSpc>
                          <a:spcPct val="100000"/>
                        </a:lnSpc>
                        <a:buNone/>
                      </a:pPr>
                      <a:endParaRPr lang="zh-CN" altLang="en-US" sz="800" b="0">
                        <a:solidFill>
                          <a:schemeClr val="tx1"/>
                        </a:solidFill>
                        <a:sym typeface="+mn-ea"/>
                      </a:endParaRPr>
                    </a:p>
                    <a:p>
                      <a:pPr algn="l">
                        <a:lnSpc>
                          <a:spcPct val="100000"/>
                        </a:lnSpc>
                        <a:buNone/>
                      </a:pPr>
                      <a:r>
                        <a:rPr lang="zh-CN" altLang="en-US" sz="800" b="0">
                          <a:solidFill>
                            <a:schemeClr val="tx1"/>
                          </a:solidFill>
                          <a:sym typeface="+mn-ea"/>
                        </a:rPr>
                        <a:t>原理与应用</a:t>
                      </a:r>
                      <a:endParaRPr lang="zh-CN" altLang="en-US" sz="800" b="0">
                        <a:solidFill>
                          <a:schemeClr val="tx1"/>
                        </a:solidFill>
                        <a:sym typeface="+mn-ea"/>
                      </a:endParaRPr>
                    </a:p>
                    <a:p>
                      <a:pPr algn="l">
                        <a:lnSpc>
                          <a:spcPct val="100000"/>
                        </a:lnSpc>
                        <a:buNone/>
                      </a:pPr>
                      <a:r>
                        <a:rPr lang="zh-CN" altLang="en-US" sz="800" b="0">
                          <a:solidFill>
                            <a:schemeClr val="tx1"/>
                          </a:solidFill>
                        </a:rPr>
                        <a:t>Principle and application</a:t>
                      </a:r>
                      <a:endParaRPr lang="zh-CN" altLang="en-US" sz="800" b="0">
                        <a:solidFill>
                          <a:schemeClr val="tx1"/>
                        </a:solidFill>
                      </a:endParaRPr>
                    </a:p>
                    <a:p>
                      <a:pPr algn="l">
                        <a:buNone/>
                      </a:pPr>
                      <a:endParaRPr lang="zh-CN" altLang="en-US" sz="800" b="0">
                        <a:solidFill>
                          <a:schemeClr val="tx1"/>
                        </a:solidFill>
                      </a:endParaRPr>
                    </a:p>
                  </a:txBody>
                  <a:tcPr/>
                </a:tc>
                <a:tc>
                  <a:txBody>
                    <a:bodyPr/>
                    <a:p>
                      <a:pPr algn="l">
                        <a:lnSpc>
                          <a:spcPct val="100000"/>
                        </a:lnSpc>
                        <a:buNone/>
                      </a:pPr>
                      <a:r>
                        <a:rPr lang="zh-CN" altLang="en-US" sz="800" b="0">
                          <a:solidFill>
                            <a:schemeClr val="tx1"/>
                          </a:solidFill>
                        </a:rPr>
                        <a:t>首先将设备电源打开，让设备自行加热，到所要求的温度后，将所要平压的物料平放在下压板上， 设定所需要压合的时间和需要的压力，用双手按下启动操作按钮，下热板在步进马达的驱动下，进入到热压位，上热压增压缸动作，上热压板下降，与下热压板压合，对电芯进行热压，待压合时间到后，上热压板自动上升，两压板分开，下热压板自动退回到上料位，人工取出压好的物料</a:t>
                      </a:r>
                      <a:endParaRPr lang="zh-CN" altLang="en-US" sz="800" b="0">
                        <a:solidFill>
                          <a:schemeClr val="tx1"/>
                        </a:solidFill>
                      </a:endParaRPr>
                    </a:p>
                    <a:p>
                      <a:pPr algn="l">
                        <a:lnSpc>
                          <a:spcPct val="100000"/>
                        </a:lnSpc>
                        <a:buNone/>
                      </a:pPr>
                      <a:r>
                        <a:rPr lang="zh-CN" altLang="en-US" sz="800" b="0">
                          <a:solidFill>
                            <a:schemeClr val="tx1"/>
                          </a:solidFill>
                        </a:rPr>
                        <a:t>First of all, turn on the power supply of the device and let the device heat itself. After reaching the required temperature, place the material to be pressed flat on the lower pressure plate, set the required pressing time and pressure, press the start operation button with both hands, the lower hot plate enters the hot pressure position under the drive of the stepping motor, the upper hot pressure booster cylinder moves, the upper hot pressure plate drops, and the lower hot pressure plate is pressed together. When the pressing time is up, the upper hot pressing plate automatically rises, the two pressing plates are separated, the lower hot pressing plate automatically returns to the loading position, and the pressed material is taken out manually</a:t>
                      </a:r>
                      <a:endParaRPr lang="zh-CN" altLang="en-US" sz="800" b="0">
                        <a:solidFill>
                          <a:schemeClr val="tx1"/>
                        </a:solidFill>
                      </a:endParaRPr>
                    </a:p>
                  </a:txBody>
                  <a:tcPr/>
                </a:tc>
              </a:tr>
              <a:tr h="2080260">
                <a:tc>
                  <a:txBody>
                    <a:bodyPr/>
                    <a:p>
                      <a:pPr algn="l">
                        <a:lnSpc>
                          <a:spcPct val="100000"/>
                        </a:lnSpc>
                        <a:buNone/>
                      </a:pPr>
                      <a:endParaRPr lang="zh-CN" altLang="en-US" sz="800"/>
                    </a:p>
                    <a:p>
                      <a:pPr algn="l">
                        <a:lnSpc>
                          <a:spcPct val="100000"/>
                        </a:lnSpc>
                        <a:buNone/>
                      </a:pPr>
                      <a:r>
                        <a:rPr lang="zh-CN" altLang="en-US" sz="800"/>
                        <a:t>设备配置</a:t>
                      </a:r>
                      <a:endParaRPr lang="zh-CN" altLang="en-US" sz="800"/>
                    </a:p>
                    <a:p>
                      <a:pPr algn="l">
                        <a:lnSpc>
                          <a:spcPct val="100000"/>
                        </a:lnSpc>
                        <a:buNone/>
                      </a:pPr>
                      <a:r>
                        <a:rPr lang="zh-CN" altLang="en-US" sz="800"/>
                        <a:t>Equipment configuration</a:t>
                      </a:r>
                      <a:endParaRPr lang="zh-CN" altLang="en-US" sz="800"/>
                    </a:p>
                  </a:txBody>
                  <a:tcPr/>
                </a:tc>
                <a:tc>
                  <a:txBody>
                    <a:bodyPr/>
                    <a:p>
                      <a:pPr algn="l">
                        <a:lnSpc>
                          <a:spcPct val="100000"/>
                        </a:lnSpc>
                        <a:buNone/>
                      </a:pPr>
                      <a:r>
                        <a:rPr lang="zh-CN" altLang="en-US" sz="800"/>
                        <a:t>（</a:t>
                      </a:r>
                      <a:r>
                        <a:rPr lang="en-US" altLang="zh-CN" sz="800"/>
                        <a:t>1</a:t>
                      </a:r>
                      <a:r>
                        <a:rPr lang="zh-CN" altLang="en-US" sz="800"/>
                        <a:t>）配数显压力传感器</a:t>
                      </a:r>
                      <a:endParaRPr lang="zh-CN" altLang="en-US" sz="800"/>
                    </a:p>
                    <a:p>
                      <a:pPr algn="l">
                        <a:lnSpc>
                          <a:spcPct val="100000"/>
                        </a:lnSpc>
                        <a:buNone/>
                      </a:pPr>
                      <a:r>
                        <a:rPr lang="zh-CN" altLang="en-US" sz="800"/>
                        <a:t>（2）上、下铁加热板 ，上、下工作平板厚度不低于30MM</a:t>
                      </a:r>
                      <a:endParaRPr lang="zh-CN" altLang="en-US" sz="800"/>
                    </a:p>
                    <a:p>
                      <a:pPr algn="l">
                        <a:lnSpc>
                          <a:spcPct val="100000"/>
                        </a:lnSpc>
                        <a:buNone/>
                      </a:pPr>
                      <a:r>
                        <a:rPr lang="zh-CN" altLang="en-US" sz="800"/>
                        <a:t>（3）采用欧姆龙温度控制器    </a:t>
                      </a:r>
                      <a:endParaRPr lang="zh-CN" altLang="en-US" sz="800"/>
                    </a:p>
                    <a:p>
                      <a:pPr algn="l">
                        <a:lnSpc>
                          <a:spcPct val="100000"/>
                        </a:lnSpc>
                        <a:buNone/>
                      </a:pPr>
                      <a:r>
                        <a:rPr lang="zh-CN" altLang="en-US" sz="800"/>
                        <a:t>（4）具备安全光幕和双按钮启动等多重保护功能，防止机械伤人</a:t>
                      </a:r>
                      <a:endParaRPr lang="zh-CN" altLang="en-US" sz="800"/>
                    </a:p>
                    <a:p>
                      <a:pPr algn="l">
                        <a:lnSpc>
                          <a:spcPct val="100000"/>
                        </a:lnSpc>
                        <a:buNone/>
                      </a:pPr>
                      <a:r>
                        <a:rPr lang="zh-CN" altLang="en-US" sz="800"/>
                        <a:t>（5）须配替罪羊装置，防止维修与清洁设备时加热板压手</a:t>
                      </a:r>
                      <a:endParaRPr lang="zh-CN" altLang="en-US" sz="800"/>
                    </a:p>
                    <a:p>
                      <a:pPr algn="l">
                        <a:lnSpc>
                          <a:spcPct val="100000"/>
                        </a:lnSpc>
                        <a:buNone/>
                      </a:pPr>
                      <a:r>
                        <a:rPr lang="zh-CN" altLang="en-US" sz="800"/>
                        <a:t>（6）热压板光滑防锈，不粘连电芯</a:t>
                      </a:r>
                      <a:endParaRPr lang="zh-CN" altLang="en-US" sz="800"/>
                    </a:p>
                    <a:p>
                      <a:pPr algn="l">
                        <a:lnSpc>
                          <a:spcPct val="100000"/>
                        </a:lnSpc>
                        <a:buNone/>
                      </a:pPr>
                      <a:r>
                        <a:rPr lang="zh-CN" altLang="en-US" sz="800"/>
                        <a:t>（7）发热装置拆装位置留有余量，便于更换维护，热压板温度分布应均匀</a:t>
                      </a:r>
                      <a:endParaRPr lang="zh-CN" altLang="en-US" sz="800"/>
                    </a:p>
                    <a:p>
                      <a:pPr algn="l">
                        <a:lnSpc>
                          <a:spcPct val="100000"/>
                        </a:lnSpc>
                        <a:buNone/>
                      </a:pPr>
                      <a:r>
                        <a:rPr lang="zh-CN" altLang="en-US" sz="800"/>
                        <a:t>(1) Pressure sensor with digital display</a:t>
                      </a:r>
                      <a:endParaRPr lang="zh-CN" altLang="en-US" sz="800"/>
                    </a:p>
                    <a:p>
                      <a:pPr algn="l">
                        <a:lnSpc>
                          <a:spcPct val="100000"/>
                        </a:lnSpc>
                        <a:buNone/>
                      </a:pPr>
                      <a:r>
                        <a:rPr lang="zh-CN" altLang="en-US" sz="800"/>
                        <a:t>(2) The upper and lower iron heating plates, the thickness of the upper and lower working plates is not less than 30MM</a:t>
                      </a:r>
                      <a:endParaRPr lang="zh-CN" altLang="en-US" sz="800"/>
                    </a:p>
                    <a:p>
                      <a:pPr algn="l">
                        <a:lnSpc>
                          <a:spcPct val="100000"/>
                        </a:lnSpc>
                        <a:buNone/>
                      </a:pPr>
                      <a:r>
                        <a:rPr lang="zh-CN" altLang="en-US" sz="800"/>
                        <a:t>(3) Using Omron temperature controller</a:t>
                      </a:r>
                      <a:endParaRPr lang="zh-CN" altLang="en-US" sz="800"/>
                    </a:p>
                    <a:p>
                      <a:pPr algn="l">
                        <a:lnSpc>
                          <a:spcPct val="100000"/>
                        </a:lnSpc>
                        <a:buNone/>
                      </a:pPr>
                      <a:r>
                        <a:rPr lang="zh-CN" altLang="en-US" sz="800"/>
                        <a:t>(4) It has multiple protection functions such as safety light curtain and double button start to prevent mechanical injury</a:t>
                      </a:r>
                      <a:endParaRPr lang="zh-CN" altLang="en-US" sz="800"/>
                    </a:p>
                    <a:p>
                      <a:pPr algn="l">
                        <a:lnSpc>
                          <a:spcPct val="100000"/>
                        </a:lnSpc>
                        <a:buNone/>
                      </a:pPr>
                      <a:r>
                        <a:rPr lang="zh-CN" altLang="en-US" sz="800"/>
                        <a:t>(5) A scapegoat device must be equipped to prevent the heating plate from pressing the hand during maintenance and cleaning of the equipment</a:t>
                      </a:r>
                      <a:endParaRPr lang="zh-CN" altLang="en-US" sz="800"/>
                    </a:p>
                    <a:p>
                      <a:pPr algn="l">
                        <a:lnSpc>
                          <a:spcPct val="100000"/>
                        </a:lnSpc>
                        <a:buNone/>
                      </a:pPr>
                      <a:r>
                        <a:rPr lang="zh-CN" altLang="en-US" sz="800"/>
                        <a:t>(6) The hot press plate is smooth and anti-rust, and does not stick to the battery core</a:t>
                      </a:r>
                      <a:endParaRPr lang="zh-CN" altLang="en-US" sz="800"/>
                    </a:p>
                    <a:p>
                      <a:pPr algn="l">
                        <a:lnSpc>
                          <a:spcPct val="100000"/>
                        </a:lnSpc>
                        <a:buNone/>
                      </a:pPr>
                      <a:r>
                        <a:rPr lang="zh-CN" altLang="en-US" sz="800"/>
                        <a:t>(7) There is a margin in the disassembly position of the heating device to facilitate replacement and maintenance, and the temperature distribution of the hot press plate should be uniform</a:t>
                      </a:r>
                      <a:endParaRPr lang="zh-CN" altLang="en-US" sz="800"/>
                    </a:p>
                  </a:txBody>
                  <a:tcPr/>
                </a:tc>
              </a:tr>
              <a:tr h="1641475">
                <a:tc>
                  <a:txBody>
                    <a:bodyPr/>
                    <a:p>
                      <a:pPr algn="l">
                        <a:lnSpc>
                          <a:spcPct val="100000"/>
                        </a:lnSpc>
                        <a:buNone/>
                      </a:pPr>
                      <a:r>
                        <a:rPr lang="en-US" altLang="zh-CN" sz="800"/>
                        <a:t>                                                         </a:t>
                      </a:r>
                      <a:endParaRPr lang="en-US" altLang="zh-CN" sz="800"/>
                    </a:p>
                    <a:p>
                      <a:pPr algn="l">
                        <a:lnSpc>
                          <a:spcPct val="100000"/>
                        </a:lnSpc>
                        <a:buNone/>
                      </a:pPr>
                      <a:r>
                        <a:rPr lang="zh-CN" altLang="en-US" sz="800"/>
                        <a:t>设备关键参数要求</a:t>
                      </a:r>
                      <a:endParaRPr lang="zh-CN" altLang="en-US" sz="800"/>
                    </a:p>
                    <a:p>
                      <a:pPr algn="l">
                        <a:lnSpc>
                          <a:spcPct val="100000"/>
                        </a:lnSpc>
                        <a:buNone/>
                      </a:pPr>
                      <a:r>
                        <a:rPr lang="zh-CN" altLang="en-US" sz="800"/>
                        <a:t>Requirements for key device parameters</a:t>
                      </a:r>
                      <a:endParaRPr lang="zh-CN" altLang="en-US" sz="800"/>
                    </a:p>
                  </a:txBody>
                  <a:tcPr/>
                </a:tc>
                <a:tc>
                  <a:txBody>
                    <a:bodyPr/>
                    <a:p>
                      <a:pPr algn="l">
                        <a:lnSpc>
                          <a:spcPct val="100000"/>
                        </a:lnSpc>
                        <a:buNone/>
                      </a:pPr>
                      <a:r>
                        <a:rPr lang="zh-CN" altLang="en-US" sz="800"/>
                        <a:t>（1）平压最大压力不低于10吨，压力可调。压力控制精度≤ ±3%</a:t>
                      </a:r>
                      <a:endParaRPr lang="zh-CN" altLang="en-US" sz="800"/>
                    </a:p>
                    <a:p>
                      <a:pPr algn="l">
                        <a:lnSpc>
                          <a:spcPct val="100000"/>
                        </a:lnSpc>
                        <a:buNone/>
                      </a:pPr>
                      <a:r>
                        <a:rPr lang="zh-CN" altLang="en-US" sz="800"/>
                        <a:t>（2）上、下热板的平行度 ≤0.01mm</a:t>
                      </a:r>
                      <a:endParaRPr lang="zh-CN" altLang="en-US" sz="800"/>
                    </a:p>
                    <a:p>
                      <a:pPr algn="l">
                        <a:lnSpc>
                          <a:spcPct val="100000"/>
                        </a:lnSpc>
                        <a:buNone/>
                      </a:pPr>
                      <a:r>
                        <a:rPr lang="zh-CN" altLang="en-US" sz="800"/>
                        <a:t>（3）温控范围：室内温度~200°可调，温度误差：±2°</a:t>
                      </a:r>
                      <a:endParaRPr lang="zh-CN" altLang="en-US" sz="800"/>
                    </a:p>
                    <a:p>
                      <a:pPr algn="l">
                        <a:lnSpc>
                          <a:spcPct val="100000"/>
                        </a:lnSpc>
                        <a:buNone/>
                      </a:pPr>
                      <a:r>
                        <a:rPr lang="zh-CN" altLang="en-US" sz="800"/>
                        <a:t>（4）热板涂TEFLON 层</a:t>
                      </a:r>
                      <a:endParaRPr lang="zh-CN" altLang="en-US" sz="800"/>
                    </a:p>
                    <a:p>
                      <a:pPr algn="l">
                        <a:lnSpc>
                          <a:spcPct val="100000"/>
                        </a:lnSpc>
                        <a:buNone/>
                      </a:pPr>
                      <a:r>
                        <a:rPr lang="zh-CN" altLang="en-US" sz="800"/>
                        <a:t>（5）温度上升速度：15分钟达到需要的温度</a:t>
                      </a:r>
                      <a:endParaRPr lang="zh-CN" altLang="en-US" sz="800"/>
                    </a:p>
                    <a:p>
                      <a:pPr algn="l">
                        <a:lnSpc>
                          <a:spcPct val="100000"/>
                        </a:lnSpc>
                        <a:buNone/>
                      </a:pPr>
                      <a:r>
                        <a:rPr lang="zh-CN" altLang="en-US" sz="800"/>
                        <a:t>（6）热压时间继电器控制，时间0-999.9秒可调</a:t>
                      </a:r>
                      <a:endParaRPr lang="zh-CN" altLang="en-US" sz="800"/>
                    </a:p>
                    <a:p>
                      <a:pPr algn="l">
                        <a:lnSpc>
                          <a:spcPct val="100000"/>
                        </a:lnSpc>
                        <a:buNone/>
                      </a:pPr>
                      <a:r>
                        <a:rPr lang="zh-CN" altLang="en-US" sz="800"/>
                        <a:t>(1) The maximum flat pressure is not less than 10 tons, and the pressure is adjustable. Pressure control accuracy ≤ ±3%</a:t>
                      </a:r>
                      <a:endParaRPr lang="zh-CN" altLang="en-US" sz="800"/>
                    </a:p>
                    <a:p>
                      <a:pPr algn="l">
                        <a:lnSpc>
                          <a:spcPct val="100000"/>
                        </a:lnSpc>
                        <a:buNone/>
                      </a:pPr>
                      <a:r>
                        <a:rPr lang="zh-CN" altLang="en-US" sz="800"/>
                        <a:t>(2) Parallelism of the upper and lower hot plates ≤0.01mm</a:t>
                      </a:r>
                      <a:endParaRPr lang="zh-CN" altLang="en-US" sz="800"/>
                    </a:p>
                    <a:p>
                      <a:pPr algn="l">
                        <a:lnSpc>
                          <a:spcPct val="100000"/>
                        </a:lnSpc>
                        <a:buNone/>
                      </a:pPr>
                      <a:r>
                        <a:rPr lang="zh-CN" altLang="en-US" sz="800"/>
                        <a:t>(3) Temperature control range: indoor temperature ~200° adjustable, temperature error: ±2°</a:t>
                      </a:r>
                      <a:endParaRPr lang="zh-CN" altLang="en-US" sz="800"/>
                    </a:p>
                    <a:p>
                      <a:pPr algn="l">
                        <a:lnSpc>
                          <a:spcPct val="100000"/>
                        </a:lnSpc>
                        <a:buNone/>
                      </a:pPr>
                      <a:r>
                        <a:rPr lang="zh-CN" altLang="en-US" sz="800"/>
                        <a:t>(4) Hot plate coated with TEFLON layer</a:t>
                      </a:r>
                      <a:endParaRPr lang="zh-CN" altLang="en-US" sz="800"/>
                    </a:p>
                    <a:p>
                      <a:pPr algn="l">
                        <a:lnSpc>
                          <a:spcPct val="100000"/>
                        </a:lnSpc>
                        <a:buNone/>
                      </a:pPr>
                      <a:r>
                        <a:rPr lang="zh-CN" altLang="en-US" sz="800"/>
                        <a:t>(5) Temperature rise rate: 15 minutes to reach the required temperature</a:t>
                      </a:r>
                      <a:endParaRPr lang="zh-CN" altLang="en-US" sz="800"/>
                    </a:p>
                    <a:p>
                      <a:pPr algn="l">
                        <a:lnSpc>
                          <a:spcPct val="100000"/>
                        </a:lnSpc>
                        <a:buNone/>
                      </a:pPr>
                      <a:r>
                        <a:rPr lang="zh-CN" altLang="en-US" sz="800"/>
                        <a:t>(6) Hot pressing time relay control, time 0-999.9 seconds adjustable</a:t>
                      </a:r>
                      <a:endParaRPr lang="zh-CN" altLang="en-US" sz="800"/>
                    </a:p>
                  </a:txBody>
                  <a:tcPr/>
                </a:tc>
              </a:tr>
            </a:tbl>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210" y="67945"/>
            <a:ext cx="9693275" cy="987425"/>
          </a:xfrm>
          <a:prstGeom prst="rect">
            <a:avLst/>
          </a:prstGeom>
          <a:noFill/>
        </p:spPr>
        <p:txBody>
          <a:bodyPr wrap="square" lIns="63500" tIns="25400" rIns="63500" bIns="25400" rtlCol="0" anchor="ctr" anchorCtr="0">
            <a:noAutofit/>
          </a:bodyPr>
          <a:p>
            <a:pPr marL="0" indent="0" algn="l">
              <a:lnSpc>
                <a:spcPct val="100000"/>
              </a:lnSpc>
              <a:spcBef>
                <a:spcPts val="0"/>
              </a:spcBef>
              <a:spcAft>
                <a:spcPts val="0"/>
              </a:spcAft>
              <a:buSzPct val="100000"/>
              <a:buNone/>
            </a:pPr>
            <a:r>
              <a:rPr lang="zh-CN" sz="2800" b="1" spc="360" dirty="0">
                <a:solidFill>
                  <a:schemeClr val="accent1"/>
                </a:solidFill>
                <a:uFillTx/>
                <a:latin typeface="微软雅黑" panose="020B0503020204020204" pitchFamily="34" charset="-122"/>
                <a:ea typeface="微软雅黑" panose="020B0503020204020204" pitchFamily="34" charset="-122"/>
              </a:rPr>
              <a:t>热压</a:t>
            </a:r>
            <a:r>
              <a:rPr lang="zh-CN" altLang="en-US" sz="2800" b="1" spc="360" dirty="0">
                <a:solidFill>
                  <a:schemeClr val="accent1"/>
                </a:solidFill>
                <a:uFillTx/>
                <a:latin typeface="微软雅黑" panose="020B0503020204020204" pitchFamily="34" charset="-122"/>
                <a:ea typeface="微软雅黑" panose="020B0503020204020204" pitchFamily="34" charset="-122"/>
              </a:rPr>
              <a:t>设备化成</a:t>
            </a:r>
            <a:endParaRPr lang="zh-CN" altLang="en-US" sz="28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（Hot press equipment formation）</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413385" y="1414145"/>
            <a:ext cx="2772410" cy="4340225"/>
          </a:xfrm>
          <a:prstGeom prst="rect">
            <a:avLst/>
          </a:prstGeom>
        </p:spPr>
      </p:pic>
      <p:graphicFrame>
        <p:nvGraphicFramePr>
          <p:cNvPr id="5" name="表格 4"/>
          <p:cNvGraphicFramePr/>
          <p:nvPr>
            <p:custDataLst>
              <p:tags r:id="rId4"/>
            </p:custDataLst>
          </p:nvPr>
        </p:nvGraphicFramePr>
        <p:xfrm>
          <a:off x="3399155" y="1142365"/>
          <a:ext cx="8063865" cy="5203825"/>
        </p:xfrm>
        <a:graphic>
          <a:graphicData uri="http://schemas.openxmlformats.org/drawingml/2006/table">
            <a:tbl>
              <a:tblPr firstRow="1" bandRow="1">
                <a:tableStyleId>{5C22544A-7EE6-4342-B048-85BDC9FD1C3A}</a:tableStyleId>
              </a:tblPr>
              <a:tblGrid>
                <a:gridCol w="1685925"/>
                <a:gridCol w="6377940"/>
              </a:tblGrid>
              <a:tr h="784225">
                <a:tc>
                  <a:txBody>
                    <a:bodyPr/>
                    <a:p>
                      <a:pPr algn="l">
                        <a:buNone/>
                      </a:pPr>
                      <a:r>
                        <a:rPr lang="zh-CN" altLang="en-US" sz="800" b="0">
                          <a:solidFill>
                            <a:schemeClr val="tx1"/>
                          </a:solidFill>
                          <a:sym typeface="+mn-ea"/>
                        </a:rPr>
                        <a:t>原理与应用</a:t>
                      </a:r>
                      <a:endParaRPr lang="zh-CN" altLang="en-US" sz="800" b="0">
                        <a:solidFill>
                          <a:schemeClr val="tx1"/>
                        </a:solidFill>
                        <a:sym typeface="+mn-ea"/>
                      </a:endParaRPr>
                    </a:p>
                    <a:p>
                      <a:pPr algn="l">
                        <a:buNone/>
                      </a:pPr>
                      <a:r>
                        <a:rPr lang="zh-CN" altLang="en-US" sz="800" b="0">
                          <a:solidFill>
                            <a:schemeClr val="tx1"/>
                          </a:solidFill>
                          <a:sym typeface="+mn-ea"/>
                        </a:rPr>
                        <a:t>Principle and application</a:t>
                      </a:r>
                      <a:endParaRPr lang="zh-CN" altLang="en-US" sz="800" b="0">
                        <a:solidFill>
                          <a:schemeClr val="tx1"/>
                        </a:solidFill>
                        <a:sym typeface="+mn-ea"/>
                      </a:endParaRPr>
                    </a:p>
                  </a:txBody>
                  <a:tcPr/>
                </a:tc>
                <a:tc>
                  <a:txBody>
                    <a:bodyPr/>
                    <a:p>
                      <a:pPr algn="l">
                        <a:buNone/>
                      </a:pPr>
                      <a:r>
                        <a:rPr lang="zh-CN" altLang="en-US" sz="800" b="0">
                          <a:solidFill>
                            <a:schemeClr val="tx1"/>
                          </a:solidFill>
                        </a:rPr>
                        <a:t>设备的工艺动作流程：启动---柜门手动打开---夹具打开---电芯上柜---夹具加紧---柜门关闭---化成启动---化成完成---柜门打开---夹具打开---电芯下柜</a:t>
                      </a:r>
                      <a:endParaRPr lang="zh-CN" altLang="en-US" sz="800" b="0">
                        <a:solidFill>
                          <a:schemeClr val="tx1"/>
                        </a:solidFill>
                      </a:endParaRPr>
                    </a:p>
                    <a:p>
                      <a:pPr algn="l">
                        <a:buNone/>
                      </a:pPr>
                      <a:r>
                        <a:rPr lang="zh-CN" altLang="en-US" sz="800" b="0">
                          <a:solidFill>
                            <a:schemeClr val="tx1"/>
                          </a:solidFill>
                        </a:rPr>
                        <a:t>Equipment of process action process: start - open cupboard door manually - clamp open strategy - batteries - fixture tightening - cupboard door closed - to start - into a complete cupboard door open - - - clamp open - batteries under the cabinet</a:t>
                      </a:r>
                      <a:endParaRPr lang="zh-CN" altLang="en-US" sz="800" b="0">
                        <a:solidFill>
                          <a:schemeClr val="tx1"/>
                        </a:solidFill>
                      </a:endParaRPr>
                    </a:p>
                  </a:txBody>
                  <a:tcPr/>
                </a:tc>
              </a:tr>
              <a:tr h="843280">
                <a:tc>
                  <a:txBody>
                    <a:bodyPr/>
                    <a:p>
                      <a:pPr algn="l">
                        <a:buNone/>
                      </a:pPr>
                      <a:r>
                        <a:rPr lang="zh-CN" altLang="en-US" sz="800"/>
                        <a:t>夹具主要功能</a:t>
                      </a:r>
                      <a:endParaRPr lang="zh-CN" altLang="en-US" sz="800"/>
                    </a:p>
                    <a:p>
                      <a:pPr algn="l">
                        <a:buNone/>
                      </a:pPr>
                      <a:r>
                        <a:rPr lang="zh-CN" altLang="en-US" sz="800"/>
                        <a:t>Main functions of fixture</a:t>
                      </a:r>
                      <a:endParaRPr lang="zh-CN" altLang="en-US" sz="800"/>
                    </a:p>
                    <a:p>
                      <a:pPr algn="l">
                        <a:buNone/>
                      </a:pPr>
                      <a:endParaRPr lang="zh-CN" altLang="en-US" sz="800"/>
                    </a:p>
                  </a:txBody>
                  <a:tcPr/>
                </a:tc>
                <a:tc>
                  <a:txBody>
                    <a:bodyPr/>
                    <a:p>
                      <a:pPr algn="l">
                        <a:buNone/>
                      </a:pPr>
                      <a:r>
                        <a:rPr lang="en-US" altLang="zh-CN" sz="800"/>
                        <a:t>1.</a:t>
                      </a:r>
                      <a:r>
                        <a:rPr lang="zh-CN" altLang="en-US" sz="800"/>
                        <a:t>提供压紧电芯所需的压力,可在压力允许范围内任意设置，压力设置若超出压力设置范围将报警提示；</a:t>
                      </a:r>
                      <a:endParaRPr lang="zh-CN" altLang="en-US" sz="800"/>
                    </a:p>
                    <a:p>
                      <a:pPr algn="l">
                        <a:buNone/>
                      </a:pPr>
                      <a:r>
                        <a:rPr lang="en-US" altLang="zh-CN" sz="800"/>
                        <a:t>2.</a:t>
                      </a:r>
                      <a:r>
                        <a:rPr lang="zh-CN" altLang="en-US" sz="800"/>
                        <a:t>压紧电极，确保电极至整机间电路的可靠连接。</a:t>
                      </a:r>
                      <a:endParaRPr lang="zh-CN" altLang="en-US" sz="800"/>
                    </a:p>
                    <a:p>
                      <a:pPr algn="l">
                        <a:buNone/>
                      </a:pPr>
                      <a:r>
                        <a:rPr lang="en-US" altLang="zh-CN" sz="800"/>
                        <a:t>3.</a:t>
                      </a:r>
                      <a:r>
                        <a:rPr lang="zh-CN" altLang="en-US" sz="800"/>
                        <a:t>保证电池化成时为竖立状态，气袋朝上</a:t>
                      </a:r>
                      <a:endParaRPr lang="zh-CN" altLang="en-US" sz="800"/>
                    </a:p>
                    <a:p>
                      <a:pPr algn="l">
                        <a:buNone/>
                      </a:pPr>
                      <a:r>
                        <a:rPr lang="zh-CN" altLang="en-US" sz="800"/>
                        <a:t>1. Provide the pressure required to compress the battery cell, which can be set arbitrarily within the allowable range of pressure. If the pressure setting exceeds the pressure setting range, the alarm will be alerted;</a:t>
                      </a:r>
                      <a:endParaRPr lang="zh-CN" altLang="en-US" sz="800"/>
                    </a:p>
                    <a:p>
                      <a:pPr algn="l">
                        <a:buNone/>
                      </a:pPr>
                      <a:r>
                        <a:rPr lang="zh-CN" altLang="en-US" sz="800"/>
                        <a:t>2. Press the electrode to ensure a reliable connection between the electrode and the circuit.</a:t>
                      </a:r>
                      <a:endParaRPr lang="zh-CN" altLang="en-US" sz="800"/>
                    </a:p>
                    <a:p>
                      <a:pPr algn="l">
                        <a:buNone/>
                      </a:pPr>
                      <a:r>
                        <a:rPr lang="zh-CN" altLang="en-US" sz="800"/>
                        <a:t>3. Ensure that the battery is upright when it is formed, and the air bag is facing up</a:t>
                      </a:r>
                      <a:endParaRPr lang="zh-CN" altLang="en-US" sz="800"/>
                    </a:p>
                  </a:txBody>
                  <a:tcPr/>
                </a:tc>
              </a:tr>
              <a:tr h="468630">
                <a:tc>
                  <a:txBody>
                    <a:bodyPr/>
                    <a:p>
                      <a:pPr algn="l">
                        <a:buNone/>
                      </a:pPr>
                      <a:r>
                        <a:rPr lang="zh-CN" altLang="en-US" sz="800"/>
                        <a:t>配置电源</a:t>
                      </a:r>
                      <a:endParaRPr lang="zh-CN" altLang="en-US" sz="800"/>
                    </a:p>
                    <a:p>
                      <a:pPr algn="l">
                        <a:buNone/>
                      </a:pPr>
                      <a:r>
                        <a:rPr lang="zh-CN" altLang="en-US" sz="800"/>
                        <a:t>Configure power supply</a:t>
                      </a:r>
                      <a:endParaRPr lang="zh-CN" altLang="en-US" sz="800"/>
                    </a:p>
                  </a:txBody>
                  <a:tcPr/>
                </a:tc>
                <a:tc>
                  <a:txBody>
                    <a:bodyPr/>
                    <a:p>
                      <a:pPr algn="l">
                        <a:buNone/>
                      </a:pPr>
                      <a:r>
                        <a:rPr lang="zh-CN" altLang="en-US" sz="800"/>
                        <a:t>电压AC380±10%，电源充放电功率15kW，最大加热功率19kW（从室温启动加热至目标温度过程），保温时加热功率6.5kW。</a:t>
                      </a:r>
                      <a:endParaRPr lang="zh-CN" altLang="en-US" sz="800"/>
                    </a:p>
                    <a:p>
                      <a:pPr algn="l">
                        <a:buNone/>
                      </a:pPr>
                      <a:r>
                        <a:rPr lang="zh-CN" altLang="en-US" sz="800"/>
                        <a:t>Voltage AC380±10%, power supply charging and discharging power 15kW, maximum heating power 19kW (starting from room temperature heating to the target temperature process), heating power 6.5kW during insulation.</a:t>
                      </a:r>
                      <a:endParaRPr lang="zh-CN" altLang="en-US" sz="800"/>
                    </a:p>
                  </a:txBody>
                  <a:tcPr/>
                </a:tc>
              </a:tr>
              <a:tr h="655955">
                <a:tc>
                  <a:txBody>
                    <a:bodyPr/>
                    <a:p>
                      <a:pPr algn="l">
                        <a:buNone/>
                      </a:pPr>
                      <a:r>
                        <a:rPr lang="zh-CN" altLang="en-US" sz="800"/>
                        <a:t>压力控制</a:t>
                      </a:r>
                      <a:endParaRPr lang="zh-CN" altLang="en-US" sz="800"/>
                    </a:p>
                    <a:p>
                      <a:pPr algn="l">
                        <a:buNone/>
                      </a:pPr>
                      <a:r>
                        <a:rPr lang="zh-CN" altLang="en-US" sz="800"/>
                        <a:t>Pressure control</a:t>
                      </a:r>
                      <a:endParaRPr lang="zh-CN" altLang="en-US" sz="800"/>
                    </a:p>
                  </a:txBody>
                  <a:tcPr/>
                </a:tc>
                <a:tc>
                  <a:txBody>
                    <a:bodyPr/>
                    <a:p>
                      <a:pPr algn="l">
                        <a:buNone/>
                      </a:pPr>
                      <a:r>
                        <a:rPr lang="zh-CN" altLang="en-US" sz="800"/>
                        <a:t>由伺服电机配合压力传感器实现多段压力控制，单个夹具可调压力范围200kg.f～2000kg.f；压力≥1000kg.f时；压力精度±1%，压力≤1000kg.f时，压力精度±10kg.f。</a:t>
                      </a:r>
                      <a:endParaRPr lang="zh-CN" altLang="en-US" sz="800"/>
                    </a:p>
                    <a:p>
                      <a:pPr algn="l">
                        <a:buNone/>
                      </a:pPr>
                      <a:r>
                        <a:rPr lang="zh-CN" altLang="en-US" sz="800"/>
                        <a:t>The servo motor with the pressure sensor to achieve multi-stage pressure control, a single fixture can adjust the pressure range of 200kg.f ~ 2000kg.f; Pressure ≥1000kg.f; Pressure accuracy ±1%, pressure ≤1000kg.f, pressure accuracy ±10kg.f.</a:t>
                      </a:r>
                      <a:endParaRPr lang="zh-CN" altLang="en-US" sz="800"/>
                    </a:p>
                  </a:txBody>
                  <a:tcPr/>
                </a:tc>
              </a:tr>
              <a:tr h="579755">
                <a:tc>
                  <a:txBody>
                    <a:bodyPr/>
                    <a:p>
                      <a:pPr algn="l">
                        <a:buNone/>
                      </a:pPr>
                      <a:r>
                        <a:rPr lang="zh-CN" altLang="en-US" sz="800"/>
                        <a:t>漏电流保护</a:t>
                      </a:r>
                      <a:endParaRPr lang="zh-CN" altLang="en-US" sz="800"/>
                    </a:p>
                    <a:p>
                      <a:pPr algn="l">
                        <a:buNone/>
                      </a:pPr>
                      <a:r>
                        <a:rPr lang="zh-CN" altLang="en-US" sz="800"/>
                        <a:t>Leakage current protection</a:t>
                      </a:r>
                      <a:endParaRPr lang="zh-CN" altLang="en-US" sz="800"/>
                    </a:p>
                  </a:txBody>
                  <a:tcPr/>
                </a:tc>
                <a:tc>
                  <a:txBody>
                    <a:bodyPr/>
                    <a:p>
                      <a:pPr algn="l">
                        <a:buNone/>
                      </a:pPr>
                      <a:r>
                        <a:rPr lang="zh-CN" altLang="en-US" sz="800"/>
                        <a:t>工作状态巡检到有大于200mA的漏电流三次以上，关闭开关电源的输入电源</a:t>
                      </a:r>
                      <a:endParaRPr lang="zh-CN" altLang="en-US" sz="800"/>
                    </a:p>
                    <a:p>
                      <a:pPr algn="l">
                        <a:buNone/>
                      </a:pPr>
                      <a:r>
                        <a:rPr lang="zh-CN" altLang="en-US" sz="800"/>
                        <a:t>If the leakage current exceeds 200mA for more than three times, turn off the input power supply of the switching power supply</a:t>
                      </a:r>
                      <a:endParaRPr lang="zh-CN" altLang="en-US" sz="800"/>
                    </a:p>
                  </a:txBody>
                  <a:tcPr/>
                </a:tc>
              </a:tr>
              <a:tr h="636905">
                <a:tc>
                  <a:txBody>
                    <a:bodyPr/>
                    <a:p>
                      <a:pPr algn="l">
                        <a:buNone/>
                      </a:pPr>
                      <a:r>
                        <a:rPr lang="zh-CN" altLang="en-US" sz="800"/>
                        <a:t>充电过压保护</a:t>
                      </a:r>
                      <a:endParaRPr lang="zh-CN" altLang="en-US" sz="800"/>
                    </a:p>
                    <a:p>
                      <a:pPr algn="l">
                        <a:buNone/>
                      </a:pPr>
                      <a:r>
                        <a:rPr lang="zh-CN" altLang="en-US" sz="800"/>
                        <a:t>Charge overvoltage protection</a:t>
                      </a:r>
                      <a:endParaRPr lang="zh-CN" altLang="en-US" sz="800"/>
                    </a:p>
                  </a:txBody>
                  <a:tcPr/>
                </a:tc>
                <a:tc>
                  <a:txBody>
                    <a:bodyPr/>
                    <a:p>
                      <a:pPr algn="l">
                        <a:buNone/>
                      </a:pPr>
                      <a:r>
                        <a:rPr lang="zh-CN" altLang="en-US" sz="800"/>
                        <a:t>电池充电过程中系统巡检电池时，当电池电压高于上限电压时，电池停止充电</a:t>
                      </a:r>
                      <a:endParaRPr lang="zh-CN" altLang="en-US" sz="800"/>
                    </a:p>
                    <a:p>
                      <a:pPr algn="l">
                        <a:buNone/>
                      </a:pPr>
                      <a:r>
                        <a:rPr lang="zh-CN" altLang="en-US" sz="800"/>
                        <a:t>When the system inspects the battery during battery charging, the battery stops charging when the battery voltage is higher than the upper limit</a:t>
                      </a:r>
                      <a:endParaRPr lang="zh-CN" altLang="en-US" sz="800"/>
                    </a:p>
                  </a:txBody>
                  <a:tcPr/>
                </a:tc>
              </a:tr>
              <a:tr h="535940">
                <a:tc>
                  <a:txBody>
                    <a:bodyPr/>
                    <a:p>
                      <a:pPr algn="l">
                        <a:buNone/>
                      </a:pPr>
                      <a:r>
                        <a:rPr lang="zh-CN" altLang="en-US" sz="800"/>
                        <a:t>设备掉电保护</a:t>
                      </a:r>
                      <a:endParaRPr lang="zh-CN" altLang="en-US" sz="800"/>
                    </a:p>
                    <a:p>
                      <a:pPr algn="l">
                        <a:buNone/>
                      </a:pPr>
                      <a:r>
                        <a:rPr lang="zh-CN" altLang="en-US" sz="800"/>
                        <a:t>Device power failure protection</a:t>
                      </a:r>
                      <a:endParaRPr lang="zh-CN" altLang="en-US" sz="800"/>
                    </a:p>
                  </a:txBody>
                  <a:tcPr/>
                </a:tc>
                <a:tc>
                  <a:txBody>
                    <a:bodyPr/>
                    <a:p>
                      <a:pPr algn="l">
                        <a:buNone/>
                      </a:pPr>
                      <a:r>
                        <a:rPr lang="zh-CN" altLang="en-US" sz="800"/>
                        <a:t>当出现长时间通讯中断或PC机故障时，设备将会自动进入等待状态，待通讯恢复后继续当前流程步</a:t>
                      </a:r>
                      <a:endParaRPr lang="zh-CN" altLang="en-US" sz="800"/>
                    </a:p>
                    <a:p>
                      <a:pPr algn="l">
                        <a:buNone/>
                      </a:pPr>
                      <a:r>
                        <a:rPr lang="zh-CN" altLang="en-US" sz="800"/>
                        <a:t>If the communication is interrupted for a long time or the PC is faulty, the device automatically enters the waiting state. After the communication is restored, the current process continues</a:t>
                      </a:r>
                      <a:endParaRPr lang="zh-CN" altLang="en-US" sz="800"/>
                    </a:p>
                  </a:txBody>
                  <a:tcPr/>
                </a:tc>
              </a:tr>
              <a:tr h="699135">
                <a:tc>
                  <a:txBody>
                    <a:bodyPr/>
                    <a:p>
                      <a:pPr algn="l">
                        <a:buNone/>
                      </a:pPr>
                      <a:r>
                        <a:rPr lang="zh-CN" altLang="en-US" sz="800"/>
                        <a:t>化成数据存储</a:t>
                      </a:r>
                      <a:endParaRPr lang="zh-CN" altLang="en-US" sz="800"/>
                    </a:p>
                    <a:p>
                      <a:pPr algn="l">
                        <a:buNone/>
                      </a:pPr>
                      <a:r>
                        <a:rPr lang="zh-CN" altLang="en-US" sz="800"/>
                        <a:t>Formation data store</a:t>
                      </a:r>
                      <a:endParaRPr lang="zh-CN" altLang="en-US" sz="800"/>
                    </a:p>
                  </a:txBody>
                  <a:tcPr/>
                </a:tc>
                <a:tc>
                  <a:txBody>
                    <a:bodyPr/>
                    <a:p>
                      <a:pPr algn="l">
                        <a:buNone/>
                      </a:pPr>
                      <a:r>
                        <a:rPr lang="zh-CN" altLang="en-US" sz="800"/>
                        <a:t>软件能保存相应数据储存30天以上，软件扫描频率＜30S，每2分钟取扫描值保存，取值时间可以自行设定，软件根据电压、电流显示曲线，软件可以查看电池详细数据，电池在不同状态软件点位显示不同颜色</a:t>
                      </a:r>
                      <a:endParaRPr lang="zh-CN" altLang="en-US" sz="800"/>
                    </a:p>
                    <a:p>
                      <a:pPr algn="l">
                        <a:buNone/>
                      </a:pPr>
                      <a:r>
                        <a:rPr lang="zh-CN" altLang="en-US" sz="800"/>
                        <a:t>The software can store the corresponding data for more than 30 days, the software scanning frequency is less than 30S, and the scan value is saved every 2 minutes. The value time can be set by itself. The software displays the curve according to the voltage and current, and the software can view the detailed data of the battery</a:t>
                      </a:r>
                      <a:endParaRPr lang="zh-CN" altLang="en-US" sz="800"/>
                    </a:p>
                  </a:txBody>
                  <a:tcPr/>
                </a:tc>
              </a:tr>
            </a:tbl>
          </a:graphicData>
        </a:graphic>
      </p:graphicFrame>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210" y="67945"/>
            <a:ext cx="9693275" cy="987425"/>
          </a:xfrm>
          <a:prstGeom prst="rect">
            <a:avLst/>
          </a:prstGeom>
          <a:noFill/>
        </p:spPr>
        <p:txBody>
          <a:bodyPr wrap="square" lIns="63500" tIns="25400" rIns="63500" bIns="25400" rtlCol="0" anchor="ctr" anchorCtr="0">
            <a:noAutofit/>
          </a:bodyPr>
          <a:p>
            <a:pPr marL="0" indent="0" algn="l">
              <a:lnSpc>
                <a:spcPct val="100000"/>
              </a:lnSpc>
              <a:spcBef>
                <a:spcPts val="0"/>
              </a:spcBef>
              <a:spcAft>
                <a:spcPts val="0"/>
              </a:spcAft>
              <a:buSzPct val="100000"/>
              <a:buNone/>
            </a:pPr>
            <a:r>
              <a:rPr lang="zh-CN" sz="2800" b="1" spc="360" dirty="0">
                <a:solidFill>
                  <a:schemeClr val="accent1"/>
                </a:solidFill>
                <a:uFillTx/>
                <a:latin typeface="微软雅黑" panose="020B0503020204020204" pitchFamily="34" charset="-122"/>
                <a:ea typeface="微软雅黑" panose="020B0503020204020204" pitchFamily="34" charset="-122"/>
              </a:rPr>
              <a:t>二封机</a:t>
            </a:r>
            <a:endParaRPr lang="zh-CN" sz="28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（Second sealing machine）</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2"/>
            </p:custDataLst>
          </p:nvPr>
        </p:nvPicPr>
        <p:blipFill>
          <a:blip r:embed="rId3"/>
          <a:stretch>
            <a:fillRect/>
          </a:stretch>
        </p:blipFill>
        <p:spPr>
          <a:xfrm>
            <a:off x="58420" y="1055370"/>
            <a:ext cx="2803525" cy="3923030"/>
          </a:xfrm>
          <a:prstGeom prst="rect">
            <a:avLst/>
          </a:prstGeom>
        </p:spPr>
      </p:pic>
      <p:graphicFrame>
        <p:nvGraphicFramePr>
          <p:cNvPr id="9" name="表格 8"/>
          <p:cNvGraphicFramePr/>
          <p:nvPr>
            <p:custDataLst>
              <p:tags r:id="rId4"/>
            </p:custDataLst>
          </p:nvPr>
        </p:nvGraphicFramePr>
        <p:xfrm>
          <a:off x="2997835" y="955040"/>
          <a:ext cx="9013825" cy="4550410"/>
        </p:xfrm>
        <a:graphic>
          <a:graphicData uri="http://schemas.openxmlformats.org/drawingml/2006/table">
            <a:tbl>
              <a:tblPr firstRow="1" bandRow="1">
                <a:tableStyleId>{5C22544A-7EE6-4342-B048-85BDC9FD1C3A}</a:tableStyleId>
              </a:tblPr>
              <a:tblGrid>
                <a:gridCol w="1677670"/>
                <a:gridCol w="7336155"/>
              </a:tblGrid>
              <a:tr h="834390">
                <a:tc>
                  <a:txBody>
                    <a:bodyPr/>
                    <a:p>
                      <a:pPr algn="l">
                        <a:buNone/>
                      </a:pPr>
                      <a:r>
                        <a:rPr lang="zh-CN" altLang="en-US" sz="800" b="0">
                          <a:solidFill>
                            <a:schemeClr val="tx1"/>
                          </a:solidFill>
                          <a:sym typeface="+mn-ea"/>
                        </a:rPr>
                        <a:t>原理与应用</a:t>
                      </a:r>
                      <a:endParaRPr lang="zh-CN" altLang="en-US" sz="800" b="0">
                        <a:solidFill>
                          <a:schemeClr val="tx1"/>
                        </a:solidFill>
                        <a:sym typeface="+mn-ea"/>
                      </a:endParaRPr>
                    </a:p>
                    <a:p>
                      <a:pPr algn="l">
                        <a:buNone/>
                      </a:pPr>
                      <a:r>
                        <a:rPr lang="zh-CN" altLang="en-US" sz="800" b="0">
                          <a:solidFill>
                            <a:schemeClr val="tx1"/>
                          </a:solidFill>
                          <a:sym typeface="+mn-ea"/>
                        </a:rPr>
                        <a:t>Principle and application</a:t>
                      </a:r>
                      <a:endParaRPr lang="zh-CN" altLang="en-US" sz="800" b="0">
                        <a:solidFill>
                          <a:schemeClr val="tx1"/>
                        </a:solidFill>
                        <a:sym typeface="+mn-ea"/>
                      </a:endParaRPr>
                    </a:p>
                  </a:txBody>
                  <a:tcPr/>
                </a:tc>
                <a:tc>
                  <a:txBody>
                    <a:bodyPr/>
                    <a:p>
                      <a:pPr algn="l">
                        <a:buNone/>
                      </a:pPr>
                      <a:r>
                        <a:rPr lang="zh-CN" altLang="en-US" sz="800" b="0">
                          <a:solidFill>
                            <a:schemeClr val="tx1"/>
                          </a:solidFill>
                        </a:rPr>
                        <a:t>二封机适用于电芯注液化成后最终真空抽气封口包装；具有刺破机构、抽气封装腔体模块、预切气袋模块，主要由转盘机构、DEGAS机构、切刀机构和称重机构组成，采用PLC控制。对投入的密封腔体的电芯负压状态下气袋刺破和终封</a:t>
                      </a:r>
                      <a:endParaRPr lang="zh-CN" altLang="en-US" sz="800" b="0">
                        <a:solidFill>
                          <a:schemeClr val="tx1"/>
                        </a:solidFill>
                      </a:endParaRPr>
                    </a:p>
                    <a:p>
                      <a:pPr algn="l">
                        <a:buNone/>
                      </a:pPr>
                      <a:r>
                        <a:rPr lang="zh-CN" altLang="en-US" sz="800" b="0">
                          <a:solidFill>
                            <a:schemeClr val="tx1"/>
                          </a:solidFill>
                        </a:rPr>
                        <a:t>The two sealing machine is suitable for the final vacuum pumping sealing packaging after the cell is liquefied; It has a puncturing mechanism, a pumping sealing cavity module and a pre-cut air bag module, which is mainly composed of a rotating disk mechanism, a DEGAS mechanism, a cutting tool mechanism and a weighing mechanism, and is controlled by PLC. The air bag is punctured and sealed under the negative pressure state of the battery cell of the inserted sealing chamber</a:t>
                      </a:r>
                      <a:endParaRPr lang="zh-CN" altLang="en-US" sz="800" b="0">
                        <a:solidFill>
                          <a:schemeClr val="tx1"/>
                        </a:solidFill>
                      </a:endParaRPr>
                    </a:p>
                  </a:txBody>
                  <a:tcPr/>
                </a:tc>
              </a:tr>
              <a:tr h="401955">
                <a:tc>
                  <a:txBody>
                    <a:bodyPr/>
                    <a:p>
                      <a:pPr algn="l">
                        <a:buNone/>
                      </a:pPr>
                      <a:r>
                        <a:rPr lang="zh-CN" altLang="en-US" sz="800"/>
                        <a:t>设备产能/速度</a:t>
                      </a:r>
                      <a:endParaRPr lang="zh-CN" altLang="en-US" sz="800"/>
                    </a:p>
                    <a:p>
                      <a:pPr algn="l">
                        <a:buNone/>
                      </a:pPr>
                      <a:r>
                        <a:rPr lang="zh-CN" altLang="en-US" sz="800"/>
                        <a:t>Equipment capacity/speed</a:t>
                      </a:r>
                      <a:endParaRPr lang="zh-CN" altLang="en-US" sz="800"/>
                    </a:p>
                  </a:txBody>
                  <a:tcPr/>
                </a:tc>
                <a:tc>
                  <a:txBody>
                    <a:bodyPr/>
                    <a:p>
                      <a:pPr algn="l">
                        <a:buNone/>
                      </a:pPr>
                      <a:r>
                        <a:rPr lang="zh-CN" altLang="en-US" sz="800" b="0">
                          <a:solidFill>
                            <a:schemeClr val="tx1"/>
                          </a:solidFill>
                        </a:rPr>
                        <a:t>3PPM(人工操作，一次生产2个电芯，每个循环20S）</a:t>
                      </a:r>
                      <a:endParaRPr lang="zh-CN" altLang="en-US" sz="800" b="0">
                        <a:solidFill>
                          <a:schemeClr val="tx1"/>
                        </a:solidFill>
                      </a:endParaRPr>
                    </a:p>
                    <a:p>
                      <a:pPr algn="l">
                        <a:buNone/>
                      </a:pPr>
                      <a:r>
                        <a:rPr lang="zh-CN" altLang="en-US" sz="800" b="0">
                          <a:solidFill>
                            <a:schemeClr val="tx1"/>
                          </a:solidFill>
                        </a:rPr>
                        <a:t>3PPM(manual operation, producing 2 cells at a time, 20S per cycle)</a:t>
                      </a:r>
                      <a:endParaRPr lang="zh-CN" altLang="en-US" sz="800" b="0">
                        <a:solidFill>
                          <a:schemeClr val="tx1"/>
                        </a:solidFill>
                      </a:endParaRPr>
                    </a:p>
                  </a:txBody>
                  <a:tcPr/>
                </a:tc>
              </a:tr>
              <a:tr h="1656080">
                <a:tc>
                  <a:txBody>
                    <a:bodyPr/>
                    <a:p>
                      <a:pPr algn="l">
                        <a:buNone/>
                      </a:pPr>
                      <a:r>
                        <a:rPr lang="zh-CN" altLang="en-US" sz="800"/>
                        <a:t>封头精度</a:t>
                      </a:r>
                      <a:endParaRPr lang="zh-CN" altLang="en-US" sz="800"/>
                    </a:p>
                    <a:p>
                      <a:pPr algn="l">
                        <a:buNone/>
                      </a:pPr>
                      <a:r>
                        <a:rPr lang="zh-CN" altLang="en-US" sz="800"/>
                        <a:t>Head accuracy</a:t>
                      </a:r>
                      <a:endParaRPr lang="zh-CN" altLang="en-US" sz="800"/>
                    </a:p>
                  </a:txBody>
                  <a:tcPr/>
                </a:tc>
                <a:tc>
                  <a:txBody>
                    <a:bodyPr/>
                    <a:p>
                      <a:pPr algn="l">
                        <a:buNone/>
                      </a:pPr>
                      <a:r>
                        <a:rPr lang="en-US" altLang="zh-CN" sz="800"/>
                        <a:t>1.</a:t>
                      </a:r>
                      <a:r>
                        <a:rPr lang="zh-CN" altLang="en-US" sz="800"/>
                        <a:t>封头平行度≤5um，封印厚度偏差≤±15um，</a:t>
                      </a:r>
                      <a:endParaRPr lang="zh-CN" altLang="en-US" sz="800"/>
                    </a:p>
                    <a:p>
                      <a:pPr algn="l">
                        <a:buNone/>
                      </a:pPr>
                      <a:r>
                        <a:rPr lang="en-US" altLang="zh-CN" sz="800"/>
                        <a:t>2.</a:t>
                      </a:r>
                      <a:r>
                        <a:rPr lang="zh-CN" altLang="en-US" sz="800"/>
                        <a:t>封装的位置精度：≤±0. 5mm，</a:t>
                      </a:r>
                      <a:endParaRPr lang="zh-CN" altLang="en-US" sz="800"/>
                    </a:p>
                    <a:p>
                      <a:pPr algn="l">
                        <a:buNone/>
                      </a:pPr>
                      <a:r>
                        <a:rPr lang="en-US" altLang="zh-CN" sz="800"/>
                        <a:t>3.</a:t>
                      </a:r>
                      <a:r>
                        <a:rPr lang="zh-CN" altLang="en-US" sz="800"/>
                        <a:t>封头温度：室温至250℃可调，温度最小调节量≤0.1℃，可设置补偿，控制精度±3℃；</a:t>
                      </a:r>
                      <a:endParaRPr lang="zh-CN" altLang="en-US" sz="800"/>
                    </a:p>
                    <a:p>
                      <a:pPr algn="l">
                        <a:buNone/>
                      </a:pPr>
                      <a:r>
                        <a:rPr lang="en-US" altLang="zh-CN" sz="800"/>
                        <a:t>4.</a:t>
                      </a:r>
                      <a:r>
                        <a:rPr lang="zh-CN" altLang="en-US" sz="800"/>
                        <a:t>封装压力可调范围30kgf～200kgf，精度≤±5%；</a:t>
                      </a:r>
                      <a:endParaRPr lang="zh-CN" altLang="en-US" sz="800"/>
                    </a:p>
                    <a:p>
                      <a:pPr algn="l">
                        <a:buNone/>
                      </a:pPr>
                      <a:r>
                        <a:rPr lang="en-US" altLang="zh-CN" sz="800"/>
                        <a:t>5.</a:t>
                      </a:r>
                      <a:r>
                        <a:rPr lang="zh-CN" altLang="en-US" sz="800"/>
                        <a:t>封装时间0-10S可调，调节精度：0.1S；</a:t>
                      </a:r>
                      <a:endParaRPr lang="zh-CN" altLang="en-US" sz="800"/>
                    </a:p>
                    <a:p>
                      <a:pPr algn="l">
                        <a:buNone/>
                      </a:pPr>
                      <a:r>
                        <a:rPr lang="en-US" altLang="zh-CN" sz="800"/>
                        <a:t>6.</a:t>
                      </a:r>
                      <a:r>
                        <a:rPr lang="zh-CN" altLang="en-US" sz="800"/>
                        <a:t>封装压力可调范围30kgf～200kgf，精度≤±5%</a:t>
                      </a:r>
                      <a:endParaRPr lang="zh-CN" altLang="en-US" sz="800"/>
                    </a:p>
                    <a:p>
                      <a:pPr algn="l">
                        <a:buNone/>
                      </a:pPr>
                      <a:r>
                        <a:rPr lang="zh-CN" altLang="en-US" sz="800"/>
                        <a:t>1. Head parallelism ≤5um, seal thickness deviation ≤±15um,</a:t>
                      </a:r>
                      <a:endParaRPr lang="zh-CN" altLang="en-US" sz="800"/>
                    </a:p>
                    <a:p>
                      <a:pPr algn="l">
                        <a:buNone/>
                      </a:pPr>
                      <a:r>
                        <a:rPr lang="zh-CN" altLang="en-US" sz="800"/>
                        <a:t>2. Package position accuracy: ≤± 0.5mm,</a:t>
                      </a:r>
                      <a:endParaRPr lang="zh-CN" altLang="en-US" sz="800"/>
                    </a:p>
                    <a:p>
                      <a:pPr algn="l">
                        <a:buNone/>
                      </a:pPr>
                      <a:r>
                        <a:rPr lang="zh-CN" altLang="en-US" sz="800"/>
                        <a:t>3. Head temperature: room temperature to 250℃ adjustable, minimum temperature adjustment ≤0.1℃, compensation can be set, control accuracy ±3℃;</a:t>
                      </a:r>
                      <a:endParaRPr lang="zh-CN" altLang="en-US" sz="800"/>
                    </a:p>
                    <a:p>
                      <a:pPr algn="l">
                        <a:buNone/>
                      </a:pPr>
                      <a:r>
                        <a:rPr lang="zh-CN" altLang="en-US" sz="800"/>
                        <a:t>4. Package pressure adjustable range 30kgf ~ 200kgf, accuracy ≤±5%;</a:t>
                      </a:r>
                      <a:endParaRPr lang="zh-CN" altLang="en-US" sz="800"/>
                    </a:p>
                    <a:p>
                      <a:pPr algn="l">
                        <a:buNone/>
                      </a:pPr>
                      <a:r>
                        <a:rPr lang="zh-CN" altLang="en-US" sz="800"/>
                        <a:t>5. Encapsulation time 0-10S adjustable, adjustment accuracy: 0.1S;</a:t>
                      </a:r>
                      <a:endParaRPr lang="zh-CN" altLang="en-US" sz="800"/>
                    </a:p>
                    <a:p>
                      <a:pPr algn="l">
                        <a:buNone/>
                      </a:pPr>
                      <a:r>
                        <a:rPr lang="zh-CN" altLang="en-US" sz="800"/>
                        <a:t>6. Package pressure adjustable range 30kgf ~ 200kgf, accuracy ≤±5%</a:t>
                      </a:r>
                      <a:endParaRPr lang="zh-CN" altLang="en-US" sz="800"/>
                    </a:p>
                  </a:txBody>
                  <a:tcPr/>
                </a:tc>
              </a:tr>
              <a:tr h="500380">
                <a:tc>
                  <a:txBody>
                    <a:bodyPr/>
                    <a:p>
                      <a:pPr algn="l">
                        <a:buNone/>
                      </a:pPr>
                      <a:r>
                        <a:rPr lang="zh-CN" altLang="en-US" sz="800"/>
                        <a:t>电池主体压板</a:t>
                      </a:r>
                      <a:endParaRPr lang="zh-CN" altLang="en-US" sz="800"/>
                    </a:p>
                    <a:p>
                      <a:pPr algn="l">
                        <a:buNone/>
                      </a:pPr>
                      <a:r>
                        <a:rPr lang="zh-CN" altLang="en-US" sz="800"/>
                        <a:t>Battery body pressure plate</a:t>
                      </a:r>
                      <a:endParaRPr lang="zh-CN" altLang="en-US" sz="800"/>
                    </a:p>
                  </a:txBody>
                  <a:tcPr/>
                </a:tc>
                <a:tc>
                  <a:txBody>
                    <a:bodyPr/>
                    <a:p>
                      <a:pPr algn="l">
                        <a:buNone/>
                      </a:pPr>
                      <a:r>
                        <a:rPr lang="zh-CN" altLang="en-US" sz="800"/>
                        <a:t>电池具有气缸压板结构，压力可单独调整，压板有防腐蚀措施，且便于清洁；调节范围10kgf～50kgf，精度≤±5%；</a:t>
                      </a:r>
                      <a:endParaRPr lang="zh-CN" altLang="en-US" sz="800"/>
                    </a:p>
                    <a:p>
                      <a:pPr algn="l">
                        <a:buNone/>
                      </a:pPr>
                      <a:r>
                        <a:rPr lang="zh-CN" altLang="en-US" sz="800"/>
                        <a:t>The battery has a cylinder pressure plate structure, the pressure can be adjusted separately, the pressure plate has anti-corrosion measures, and easy to clean; Adjustment range 10kgf ~ 50kgf, accuracy ≤±5%;</a:t>
                      </a:r>
                      <a:endParaRPr lang="zh-CN" altLang="en-US" sz="800"/>
                    </a:p>
                  </a:txBody>
                  <a:tcPr/>
                </a:tc>
              </a:tr>
              <a:tr h="369570">
                <a:tc>
                  <a:txBody>
                    <a:bodyPr/>
                    <a:p>
                      <a:pPr algn="l">
                        <a:buNone/>
                      </a:pPr>
                      <a:r>
                        <a:rPr lang="en-US" altLang="en-US" sz="800">
                          <a:latin typeface="宋体" panose="02010600030101010101" pitchFamily="2" charset="-122"/>
                          <a:ea typeface="宋体" panose="02010600030101010101" pitchFamily="2" charset="-122"/>
                          <a:cs typeface="宋体" panose="02010600030101010101" pitchFamily="2" charset="-122"/>
                          <a:sym typeface="+mn-ea"/>
                        </a:rPr>
                        <a:t>裁切质量</a:t>
                      </a:r>
                      <a:endParaRPr lang="en-US" altLang="en-US" sz="800">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en-US" altLang="en-US" sz="800">
                          <a:latin typeface="宋体" panose="02010600030101010101" pitchFamily="2" charset="-122"/>
                          <a:ea typeface="宋体" panose="02010600030101010101" pitchFamily="2" charset="-122"/>
                          <a:cs typeface="宋体" panose="02010600030101010101" pitchFamily="2" charset="-122"/>
                          <a:sym typeface="+mn-ea"/>
                        </a:rPr>
                        <a:t>Cutting quality</a:t>
                      </a:r>
                      <a:endParaRPr lang="en-US" altLang="en-US" sz="800">
                        <a:latin typeface="宋体" panose="02010600030101010101" pitchFamily="2" charset="-122"/>
                        <a:ea typeface="宋体" panose="02010600030101010101" pitchFamily="2" charset="-122"/>
                        <a:cs typeface="宋体" panose="02010600030101010101" pitchFamily="2" charset="-122"/>
                        <a:sym typeface="+mn-ea"/>
                      </a:endParaRPr>
                    </a:p>
                  </a:txBody>
                  <a:tcPr/>
                </a:tc>
                <a:tc>
                  <a:txBody>
                    <a:bodyPr/>
                    <a:p>
                      <a:pPr indent="0" algn="l">
                        <a:buNone/>
                      </a:pPr>
                      <a:r>
                        <a:rPr lang="en-US" altLang="en-US" sz="800" b="0">
                          <a:latin typeface="宋体" panose="02010600030101010101" pitchFamily="2" charset="-122"/>
                          <a:ea typeface="宋体" panose="02010600030101010101" pitchFamily="2" charset="-122"/>
                          <a:cs typeface="宋体" panose="02010600030101010101" pitchFamily="2" charset="-122"/>
                        </a:rPr>
                        <a:t>肉眼不可见毛刺和波浪边</a:t>
                      </a:r>
                      <a:r>
                        <a:rPr lang="zh-CN" altLang="en-US" sz="800" b="0">
                          <a:latin typeface="宋体" panose="02010600030101010101" pitchFamily="2" charset="-122"/>
                          <a:ea typeface="宋体" panose="02010600030101010101" pitchFamily="2" charset="-122"/>
                          <a:cs typeface="宋体" panose="02010600030101010101" pitchFamily="2" charset="-122"/>
                        </a:rPr>
                        <a:t>，</a:t>
                      </a:r>
                      <a:r>
                        <a:rPr lang="en-US" altLang="en-US" sz="800" b="0">
                          <a:latin typeface="宋体" panose="02010600030101010101" pitchFamily="2" charset="-122"/>
                          <a:ea typeface="宋体" panose="02010600030101010101" pitchFamily="2" charset="-122"/>
                          <a:cs typeface="宋体" panose="02010600030101010101" pitchFamily="2" charset="-122"/>
                        </a:rPr>
                        <a:t>压力可调范围0.4-0.6Mpa</a:t>
                      </a:r>
                      <a:endParaRPr lang="en-US" altLang="en-US" sz="800" b="0">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altLang="en-US" sz="800" b="0">
                          <a:latin typeface="宋体" panose="02010600030101010101" pitchFamily="2" charset="-122"/>
                          <a:ea typeface="宋体" panose="02010600030101010101" pitchFamily="2" charset="-122"/>
                          <a:cs typeface="宋体" panose="02010600030101010101" pitchFamily="2" charset="-122"/>
                        </a:rPr>
                        <a:t>Burrs and wavy edges are not visible to the naked eye, and the pressure can be adjusted in the range of 0.4-0.6Mpa</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r>
              <a:tr h="788035">
                <a:tc>
                  <a:txBody>
                    <a:bodyPr/>
                    <a:p>
                      <a:pPr algn="l">
                        <a:buNone/>
                      </a:pPr>
                      <a:r>
                        <a:rPr lang="zh-CN" altLang="en-US" sz="800"/>
                        <a:t>刺破机构</a:t>
                      </a:r>
                      <a:endParaRPr lang="zh-CN" altLang="en-US" sz="800"/>
                    </a:p>
                    <a:p>
                      <a:pPr algn="l">
                        <a:buNone/>
                      </a:pPr>
                      <a:r>
                        <a:rPr lang="zh-CN" altLang="en-US" sz="800"/>
                        <a:t>Puncturing mechanism</a:t>
                      </a:r>
                      <a:endParaRPr lang="zh-CN" altLang="en-US" sz="800"/>
                    </a:p>
                  </a:txBody>
                  <a:tcPr/>
                </a:tc>
                <a:tc>
                  <a:txBody>
                    <a:bodyPr/>
                    <a:p>
                      <a:pPr indent="0" algn="l">
                        <a:buNone/>
                      </a:pPr>
                      <a:r>
                        <a:rPr lang="en-US" altLang="en-US" sz="800" b="0">
                          <a:latin typeface="宋体" panose="02010600030101010101" pitchFamily="2" charset="-122"/>
                          <a:ea typeface="宋体" panose="02010600030101010101" pitchFamily="2" charset="-122"/>
                          <a:cs typeface="宋体" panose="02010600030101010101" pitchFamily="2" charset="-122"/>
                        </a:rPr>
                        <a:t>刺破、抽气过程电芯气袋朝上，可通过调节避免刺破封印位置</a:t>
                      </a:r>
                      <a:r>
                        <a:rPr lang="zh-CN" altLang="en-US" sz="800" b="0">
                          <a:latin typeface="宋体" panose="02010600030101010101" pitchFamily="2" charset="-122"/>
                          <a:ea typeface="宋体" panose="02010600030101010101" pitchFamily="2" charset="-122"/>
                          <a:cs typeface="宋体" panose="02010600030101010101" pitchFamily="2" charset="-122"/>
                        </a:rPr>
                        <a:t>，</a:t>
                      </a:r>
                      <a:r>
                        <a:rPr lang="en-US" altLang="en-US" sz="800" b="0">
                          <a:latin typeface="宋体" panose="02010600030101010101" pitchFamily="2" charset="-122"/>
                          <a:ea typeface="宋体" panose="02010600030101010101" pitchFamily="2" charset="-122"/>
                          <a:cs typeface="宋体" panose="02010600030101010101" pitchFamily="2" charset="-122"/>
                        </a:rPr>
                        <a:t>刺刀高度调节范围≥20mm</a:t>
                      </a:r>
                      <a:r>
                        <a:rPr lang="zh-CN" altLang="en-US" sz="800" b="0">
                          <a:latin typeface="宋体" panose="02010600030101010101" pitchFamily="2" charset="-122"/>
                          <a:ea typeface="宋体" panose="02010600030101010101" pitchFamily="2" charset="-122"/>
                          <a:cs typeface="宋体" panose="02010600030101010101" pitchFamily="2" charset="-122"/>
                        </a:rPr>
                        <a:t>，</a:t>
                      </a:r>
                      <a:r>
                        <a:rPr lang="en-US" altLang="en-US" sz="800" b="0">
                          <a:latin typeface="宋体" panose="02010600030101010101" pitchFamily="2" charset="-122"/>
                          <a:ea typeface="宋体" panose="02010600030101010101" pitchFamily="2" charset="-122"/>
                          <a:cs typeface="宋体" panose="02010600030101010101" pitchFamily="2" charset="-122"/>
                        </a:rPr>
                        <a:t>刺破口数量≥3均匀分布</a:t>
                      </a:r>
                      <a:r>
                        <a:rPr lang="zh-CN" altLang="en-US" sz="800" b="0">
                          <a:latin typeface="宋体" panose="02010600030101010101" pitchFamily="2" charset="-122"/>
                          <a:ea typeface="宋体" panose="02010600030101010101" pitchFamily="2" charset="-122"/>
                          <a:cs typeface="宋体" panose="02010600030101010101" pitchFamily="2" charset="-122"/>
                        </a:rPr>
                        <a:t>，</a:t>
                      </a:r>
                      <a:r>
                        <a:rPr lang="en-US" altLang="en-US" sz="800" b="0">
                          <a:latin typeface="宋体" panose="02010600030101010101" pitchFamily="2" charset="-122"/>
                          <a:ea typeface="宋体" panose="02010600030101010101" pitchFamily="2" charset="-122"/>
                          <a:cs typeface="宋体" panose="02010600030101010101" pitchFamily="2" charset="-122"/>
                        </a:rPr>
                        <a:t>刺刀压力0.4-0.6Mpa可调</a:t>
                      </a:r>
                      <a:r>
                        <a:rPr lang="zh-CN" altLang="en-US" sz="800" b="0">
                          <a:latin typeface="宋体" panose="02010600030101010101" pitchFamily="2" charset="-122"/>
                          <a:ea typeface="宋体" panose="02010600030101010101" pitchFamily="2" charset="-122"/>
                          <a:cs typeface="宋体" panose="02010600030101010101" pitchFamily="2" charset="-122"/>
                        </a:rPr>
                        <a:t>，</a:t>
                      </a:r>
                      <a:r>
                        <a:rPr lang="en-US" altLang="en-US" sz="800" b="0">
                          <a:latin typeface="宋体" panose="02010600030101010101" pitchFamily="2" charset="-122"/>
                          <a:ea typeface="宋体" panose="02010600030101010101" pitchFamily="2" charset="-122"/>
                          <a:cs typeface="宋体" panose="02010600030101010101" pitchFamily="2" charset="-122"/>
                        </a:rPr>
                        <a:t>刺刀寿命≥30万次，修模≥2次</a:t>
                      </a:r>
                      <a:endParaRPr lang="en-US" altLang="en-US" sz="800" b="0">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altLang="en-US" sz="800" b="0">
                          <a:latin typeface="宋体" panose="02010600030101010101" pitchFamily="2" charset="-122"/>
                          <a:ea typeface="宋体" panose="02010600030101010101" pitchFamily="2" charset="-122"/>
                          <a:cs typeface="宋体" panose="02010600030101010101" pitchFamily="2" charset="-122"/>
                        </a:rPr>
                        <a:t>During the piercing and pumping process, the battery air bag faces up, the sealing position can be avoided by adjusting, the bayonet height adjustment range is ≥20mm, the number of punctured holes is ≥3 uniform distribution, the bayonet pressure is adjustable 0.4-0.6Mpa, the bayonet life is ≥ 300,000 times, and the mold repair is ≥2 times</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r>
            </a:tbl>
          </a:graphicData>
        </a:graphic>
      </p:graphicFrame>
      <p:pic>
        <p:nvPicPr>
          <p:cNvPr id="6" name="图片 5" descr="1"/>
          <p:cNvPicPr>
            <a:picLocks noChangeAspect="1"/>
          </p:cNvPicPr>
          <p:nvPr/>
        </p:nvPicPr>
        <p:blipFill>
          <a:blip r:embed="rId5"/>
          <a:stretch>
            <a:fillRect/>
          </a:stretch>
        </p:blipFill>
        <p:spPr>
          <a:xfrm>
            <a:off x="2478405" y="5505450"/>
            <a:ext cx="6827520" cy="113284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35560" y="1356995"/>
            <a:ext cx="3460750" cy="4616450"/>
          </a:xfrm>
          <a:prstGeom prst="rect">
            <a:avLst/>
          </a:prstGeom>
        </p:spPr>
      </p:pic>
      <p:sp>
        <p:nvSpPr>
          <p:cNvPr id="3" name="文本框 2"/>
          <p:cNvSpPr txBox="1"/>
          <p:nvPr>
            <p:custDataLst>
              <p:tags r:id="rId3"/>
            </p:custDataLst>
          </p:nvPr>
        </p:nvSpPr>
        <p:spPr>
          <a:xfrm>
            <a:off x="1045210" y="232410"/>
            <a:ext cx="11262995" cy="987425"/>
          </a:xfrm>
          <a:prstGeom prst="rect">
            <a:avLst/>
          </a:prstGeom>
          <a:noFill/>
        </p:spPr>
        <p:txBody>
          <a:bodyPr wrap="square" lIns="63500" tIns="25400" rIns="63500" bIns="25400" rtlCol="0" anchor="ctr" anchorCtr="0">
            <a:noAutofit/>
          </a:bodyPr>
          <a:p>
            <a:pPr marL="0" indent="0" algn="l">
              <a:lnSpc>
                <a:spcPct val="100000"/>
              </a:lnSpc>
              <a:spcBef>
                <a:spcPts val="0"/>
              </a:spcBef>
              <a:spcAft>
                <a:spcPts val="0"/>
              </a:spcAft>
              <a:buSzPct val="100000"/>
              <a:buNone/>
            </a:pPr>
            <a:r>
              <a:rPr lang="zh-CN" sz="2800" b="1" spc="360" dirty="0">
                <a:solidFill>
                  <a:schemeClr val="accent1"/>
                </a:solidFill>
                <a:uFillTx/>
                <a:latin typeface="微软雅黑" panose="020B0503020204020204" pitchFamily="34" charset="-122"/>
                <a:ea typeface="微软雅黑" panose="020B0503020204020204" pitchFamily="34" charset="-122"/>
              </a:rPr>
              <a:t>整形机（切折烫边机）</a:t>
            </a:r>
            <a:endParaRPr lang="zh-CN" sz="28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（Shaping machine (cutting folding and ironing machine)）</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p:txBody>
      </p:sp>
      <p:graphicFrame>
        <p:nvGraphicFramePr>
          <p:cNvPr id="10" name="表格 9"/>
          <p:cNvGraphicFramePr/>
          <p:nvPr>
            <p:custDataLst>
              <p:tags r:id="rId4"/>
            </p:custDataLst>
          </p:nvPr>
        </p:nvGraphicFramePr>
        <p:xfrm>
          <a:off x="3626485" y="1055370"/>
          <a:ext cx="8220075" cy="5201920"/>
        </p:xfrm>
        <a:graphic>
          <a:graphicData uri="http://schemas.openxmlformats.org/drawingml/2006/table">
            <a:tbl>
              <a:tblPr firstRow="1" bandRow="1">
                <a:tableStyleId>{5C22544A-7EE6-4342-B048-85BDC9FD1C3A}</a:tableStyleId>
              </a:tblPr>
              <a:tblGrid>
                <a:gridCol w="1725930"/>
                <a:gridCol w="6494145"/>
              </a:tblGrid>
              <a:tr h="1159510">
                <a:tc>
                  <a:txBody>
                    <a:bodyPr/>
                    <a:p>
                      <a:pPr algn="l">
                        <a:buNone/>
                      </a:pPr>
                      <a:r>
                        <a:rPr lang="zh-CN" altLang="en-US" sz="800" b="0">
                          <a:solidFill>
                            <a:schemeClr val="tx1"/>
                          </a:solidFill>
                          <a:sym typeface="+mn-ea"/>
                        </a:rPr>
                        <a:t>原理与应用</a:t>
                      </a:r>
                      <a:endParaRPr lang="zh-CN" altLang="en-US" sz="800"/>
                    </a:p>
                    <a:p>
                      <a:pPr algn="l">
                        <a:buNone/>
                      </a:pPr>
                      <a:r>
                        <a:rPr lang="zh-CN" altLang="en-US" sz="800" b="0">
                          <a:solidFill>
                            <a:schemeClr val="tx1"/>
                          </a:solidFill>
                        </a:rPr>
                        <a:t>Principle and application</a:t>
                      </a:r>
                      <a:endParaRPr lang="zh-CN" altLang="en-US" sz="800" b="0">
                        <a:solidFill>
                          <a:schemeClr val="tx1"/>
                        </a:solidFill>
                      </a:endParaRPr>
                    </a:p>
                  </a:txBody>
                  <a:tcPr/>
                </a:tc>
                <a:tc>
                  <a:txBody>
                    <a:bodyPr/>
                    <a:p>
                      <a:pPr algn="l">
                        <a:buNone/>
                      </a:pPr>
                      <a:r>
                        <a:rPr lang="zh-CN" altLang="en-US" sz="800" b="0">
                          <a:solidFill>
                            <a:schemeClr val="tx1"/>
                          </a:solidFill>
                        </a:rPr>
                        <a:t>在放料区手工将电池放入载料同步皮带上，电池随载料带间歇送料至切边位、装夹位、烫边成型位、取料位。在切边位切除多余的边料，在装夹位滑入装在链条上的成形夹具，在成形夹具的承载下通过发热铜模组成的通道达到折边烫边的目的，在下料位置手工将电池取出</a:t>
                      </a:r>
                      <a:endParaRPr lang="zh-CN" altLang="en-US" sz="800" b="0">
                        <a:solidFill>
                          <a:schemeClr val="tx1"/>
                        </a:solidFill>
                      </a:endParaRPr>
                    </a:p>
                    <a:p>
                      <a:pPr algn="l">
                        <a:buNone/>
                      </a:pPr>
                      <a:r>
                        <a:rPr lang="zh-CN" altLang="en-US" sz="800" b="0">
                          <a:solidFill>
                            <a:schemeClr val="tx1"/>
                          </a:solidFill>
                        </a:rPr>
                        <a:t>The battery is put into the loading synchronous belt manually in the discharging area, and the battery is fed intermittently along the loading belt to the cutting position, the clamping position, the forming position of the hot edge, and the material taking position. The excess side material is cut off at the cutting position, the forming fixture installed on the chain is slipped into the clamping position, the purpose of folding and ironing the edge is achieved through the channel composed of the heating copper die under the load of the forming fixture, and the battery is taken out manually at the unloading position</a:t>
                      </a:r>
                      <a:endParaRPr lang="zh-CN" altLang="en-US" sz="800" b="0">
                        <a:solidFill>
                          <a:schemeClr val="tx1"/>
                        </a:solidFill>
                      </a:endParaRPr>
                    </a:p>
                  </a:txBody>
                  <a:tcPr/>
                </a:tc>
              </a:tr>
              <a:tr h="583565">
                <a:tc>
                  <a:txBody>
                    <a:bodyPr/>
                    <a:p>
                      <a:pPr algn="l">
                        <a:buNone/>
                      </a:pPr>
                      <a:r>
                        <a:rPr lang="zh-CN" altLang="en-US" sz="800"/>
                        <a:t>成型机构</a:t>
                      </a:r>
                      <a:endParaRPr lang="zh-CN" altLang="en-US" sz="800"/>
                    </a:p>
                    <a:p>
                      <a:pPr algn="l">
                        <a:buNone/>
                      </a:pPr>
                      <a:r>
                        <a:rPr lang="zh-CN" altLang="en-US" sz="800"/>
                        <a:t>Forming mechanism</a:t>
                      </a:r>
                      <a:endParaRPr lang="zh-CN" altLang="en-US" sz="800"/>
                    </a:p>
                  </a:txBody>
                  <a:tcPr/>
                </a:tc>
                <a:tc>
                  <a:txBody>
                    <a:bodyPr/>
                    <a:p>
                      <a:pPr algn="l">
                        <a:buNone/>
                      </a:pPr>
                      <a:r>
                        <a:rPr lang="zh-CN" altLang="en-US" sz="800" b="0">
                          <a:solidFill>
                            <a:schemeClr val="tx1"/>
                          </a:solidFill>
                        </a:rPr>
                        <a:t>具有宽度调整滑座，部件底板，烫边成型铜模，驱动轮系，双链条组成的夹具安装基座，以及导向板、张紧轮等部件</a:t>
                      </a:r>
                      <a:endParaRPr lang="zh-CN" altLang="en-US" sz="800" b="0">
                        <a:solidFill>
                          <a:schemeClr val="tx1"/>
                        </a:solidFill>
                      </a:endParaRPr>
                    </a:p>
                    <a:p>
                      <a:pPr algn="l">
                        <a:buNone/>
                      </a:pPr>
                      <a:r>
                        <a:rPr lang="zh-CN" altLang="en-US" sz="800" b="0">
                          <a:solidFill>
                            <a:schemeClr val="tx1"/>
                          </a:solidFill>
                        </a:rPr>
                        <a:t>It has width adjusting slide seat, component base plate, stamping forming copper die, driving wheel train, fixture mounting base composed of double chain, and guide plate, tension wheel and other components</a:t>
                      </a:r>
                      <a:endParaRPr lang="zh-CN" altLang="en-US" sz="800" b="0">
                        <a:solidFill>
                          <a:schemeClr val="tx1"/>
                        </a:solidFill>
                      </a:endParaRPr>
                    </a:p>
                  </a:txBody>
                  <a:tcPr/>
                </a:tc>
              </a:tr>
              <a:tr h="584200">
                <a:tc>
                  <a:txBody>
                    <a:bodyPr/>
                    <a:p>
                      <a:pPr algn="l">
                        <a:buNone/>
                      </a:pPr>
                      <a:r>
                        <a:rPr lang="zh-CN" altLang="en-US" sz="800"/>
                        <a:t>成型夹具</a:t>
                      </a:r>
                      <a:endParaRPr lang="zh-CN" altLang="en-US" sz="800"/>
                    </a:p>
                    <a:p>
                      <a:pPr algn="l">
                        <a:buNone/>
                      </a:pPr>
                      <a:r>
                        <a:rPr lang="zh-CN" altLang="en-US" sz="800"/>
                        <a:t>Forming fixture</a:t>
                      </a:r>
                      <a:endParaRPr lang="zh-CN" altLang="en-US" sz="800"/>
                    </a:p>
                  </a:txBody>
                  <a:tcPr/>
                </a:tc>
                <a:tc>
                  <a:txBody>
                    <a:bodyPr/>
                    <a:p>
                      <a:pPr algn="l">
                        <a:buNone/>
                      </a:pPr>
                      <a:r>
                        <a:rPr lang="zh-CN" altLang="en-US" sz="800"/>
                        <a:t>具有和电池型号对应的夹具体（铝质氧化），安装在双链条构成的夹具安装基座上，形成一列连续的电池承载夹具</a:t>
                      </a:r>
                      <a:endParaRPr lang="zh-CN" altLang="en-US" sz="800"/>
                    </a:p>
                    <a:p>
                      <a:pPr algn="l">
                        <a:buNone/>
                      </a:pPr>
                      <a:r>
                        <a:rPr lang="zh-CN" altLang="en-US" sz="800"/>
                        <a:t>It has a clamp specific (aluminum oxidation) corresponding to the battery model, and is installed on the fixture mounting base composed of double chains to form a continuous series of battery bearing fixtures</a:t>
                      </a:r>
                      <a:endParaRPr lang="zh-CN" altLang="en-US" sz="800"/>
                    </a:p>
                  </a:txBody>
                  <a:tcPr/>
                </a:tc>
              </a:tr>
              <a:tr h="737235">
                <a:tc>
                  <a:txBody>
                    <a:bodyPr/>
                    <a:p>
                      <a:pPr algn="l">
                        <a:buNone/>
                      </a:pPr>
                      <a:r>
                        <a:rPr lang="zh-CN" altLang="en-US" sz="800"/>
                        <a:t>切边机构</a:t>
                      </a:r>
                      <a:endParaRPr lang="zh-CN" altLang="en-US" sz="800"/>
                    </a:p>
                    <a:p>
                      <a:pPr algn="l">
                        <a:buNone/>
                      </a:pPr>
                      <a:r>
                        <a:rPr lang="zh-CN" altLang="en-US" sz="800"/>
                        <a:t>Trimming mechanism</a:t>
                      </a:r>
                      <a:endParaRPr lang="zh-CN" altLang="en-US" sz="800"/>
                    </a:p>
                  </a:txBody>
                  <a:tcPr/>
                </a:tc>
                <a:tc>
                  <a:txBody>
                    <a:bodyPr/>
                    <a:p>
                      <a:pPr algn="l">
                        <a:buNone/>
                      </a:pPr>
                      <a:r>
                        <a:rPr lang="zh-CN" altLang="en-US" sz="800"/>
                        <a:t>具有宽度调整滑座、切刀支架、刀座、上下切刀及导向滑轨（ABBA）、铜质压紧板、定位板、气缸切边机构对称模块化配置，其间距可调整，适应不同宽度电池</a:t>
                      </a:r>
                      <a:endParaRPr lang="zh-CN" altLang="en-US" sz="800"/>
                    </a:p>
                    <a:p>
                      <a:pPr algn="l">
                        <a:buNone/>
                      </a:pPr>
                      <a:r>
                        <a:rPr lang="zh-CN" altLang="en-US" sz="800"/>
                        <a:t>Width adjustment slide, cutter support, cutter seat, upper and lower cutter and guide slide (ABBA), copper press plate, positioning plate, cylinder edge cutting mechanism symmetrical modular configuration, its spacing can be adjusted to adapt to different width of the battery</a:t>
                      </a:r>
                      <a:endParaRPr lang="zh-CN" altLang="en-US" sz="800"/>
                    </a:p>
                  </a:txBody>
                  <a:tcPr/>
                </a:tc>
              </a:tr>
              <a:tr h="364490">
                <a:tc>
                  <a:txBody>
                    <a:bodyPr/>
                    <a:p>
                      <a:pPr algn="l">
                        <a:buNone/>
                      </a:pPr>
                      <a:r>
                        <a:rPr lang="zh-CN" altLang="en-US" sz="800"/>
                        <a:t>设备产能</a:t>
                      </a:r>
                      <a:endParaRPr lang="zh-CN" altLang="en-US" sz="800"/>
                    </a:p>
                    <a:p>
                      <a:pPr algn="l">
                        <a:buNone/>
                      </a:pPr>
                      <a:r>
                        <a:rPr lang="zh-CN" altLang="en-US" sz="800"/>
                        <a:t>Equipment capacity</a:t>
                      </a:r>
                      <a:endParaRPr lang="zh-CN" altLang="en-US" sz="800"/>
                    </a:p>
                  </a:txBody>
                  <a:tcPr/>
                </a:tc>
                <a:tc>
                  <a:txBody>
                    <a:bodyPr/>
                    <a:p>
                      <a:pPr algn="l">
                        <a:buNone/>
                      </a:pPr>
                      <a:r>
                        <a:rPr lang="zh-CN" altLang="en-US" sz="800"/>
                        <a:t>8.  500-1800 ea/H </a:t>
                      </a:r>
                      <a:endParaRPr lang="zh-CN" altLang="en-US" sz="800"/>
                    </a:p>
                  </a:txBody>
                  <a:tcPr/>
                </a:tc>
              </a:tr>
              <a:tr h="386080">
                <a:tc>
                  <a:txBody>
                    <a:bodyPr/>
                    <a:p>
                      <a:pPr algn="l">
                        <a:buNone/>
                      </a:pPr>
                      <a:r>
                        <a:rPr lang="zh-CN" altLang="en-US" sz="800"/>
                        <a:t>封边厚度</a:t>
                      </a:r>
                      <a:endParaRPr lang="zh-CN" altLang="en-US" sz="800"/>
                    </a:p>
                    <a:p>
                      <a:pPr algn="l">
                        <a:buNone/>
                      </a:pPr>
                      <a:r>
                        <a:rPr lang="zh-CN" altLang="en-US" sz="800"/>
                        <a:t>Edge thickness</a:t>
                      </a:r>
                      <a:endParaRPr lang="zh-CN" altLang="en-US" sz="800"/>
                    </a:p>
                  </a:txBody>
                  <a:tcPr/>
                </a:tc>
                <a:tc>
                  <a:txBody>
                    <a:bodyPr/>
                    <a:p>
                      <a:pPr algn="l">
                        <a:buNone/>
                      </a:pPr>
                      <a:r>
                        <a:rPr lang="zh-CN" altLang="en-US" sz="800"/>
                        <a:t>5.0.19-0.3mm</a:t>
                      </a:r>
                      <a:endParaRPr lang="zh-CN" altLang="en-US" sz="800"/>
                    </a:p>
                  </a:txBody>
                  <a:tcPr/>
                </a:tc>
              </a:tr>
              <a:tr h="364490">
                <a:tc>
                  <a:txBody>
                    <a:bodyPr/>
                    <a:p>
                      <a:pPr algn="l">
                        <a:buNone/>
                      </a:pPr>
                      <a:r>
                        <a:rPr lang="zh-CN" altLang="en-US" sz="800"/>
                        <a:t>切边精度</a:t>
                      </a:r>
                      <a:endParaRPr lang="zh-CN" altLang="en-US" sz="800"/>
                    </a:p>
                    <a:p>
                      <a:pPr algn="l">
                        <a:buNone/>
                      </a:pPr>
                      <a:r>
                        <a:rPr lang="zh-CN" altLang="en-US" sz="800"/>
                        <a:t>Trimming accuracy</a:t>
                      </a:r>
                      <a:endParaRPr lang="zh-CN" altLang="en-US" sz="800"/>
                    </a:p>
                  </a:txBody>
                  <a:tcPr/>
                </a:tc>
                <a:tc>
                  <a:txBody>
                    <a:bodyPr/>
                    <a:p>
                      <a:pPr indent="0" algn="l">
                        <a:buNone/>
                      </a:pPr>
                      <a:r>
                        <a:rPr lang="en-US" altLang="en-US" sz="800" b="0">
                          <a:latin typeface="宋体" panose="02010600030101010101" pitchFamily="2" charset="-122"/>
                          <a:ea typeface="宋体" panose="02010600030101010101" pitchFamily="2" charset="-122"/>
                          <a:cs typeface="宋体" panose="02010600030101010101" pitchFamily="2" charset="-122"/>
                        </a:rPr>
                        <a:t>1. ±0.10 mm</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r>
              <a:tr h="356870">
                <a:tc>
                  <a:txBody>
                    <a:bodyPr/>
                    <a:p>
                      <a:pPr algn="l">
                        <a:buNone/>
                      </a:pPr>
                      <a:r>
                        <a:rPr lang="zh-CN" altLang="en-US" sz="800"/>
                        <a:t>切刀间平行度</a:t>
                      </a:r>
                      <a:endParaRPr lang="zh-CN" altLang="en-US" sz="800"/>
                    </a:p>
                    <a:p>
                      <a:pPr algn="l">
                        <a:buNone/>
                      </a:pPr>
                      <a:r>
                        <a:rPr lang="zh-CN" altLang="en-US" sz="800"/>
                        <a:t>Parallelism between knives</a:t>
                      </a:r>
                      <a:endParaRPr lang="zh-CN" altLang="en-US" sz="800"/>
                    </a:p>
                  </a:txBody>
                  <a:tcPr/>
                </a:tc>
                <a:tc>
                  <a:txBody>
                    <a:bodyPr/>
                    <a:p>
                      <a:pPr indent="0" algn="l">
                        <a:buNone/>
                      </a:pPr>
                      <a:r>
                        <a:rPr lang="en-US" altLang="en-US" sz="800" b="0">
                          <a:latin typeface="宋体" panose="02010600030101010101" pitchFamily="2" charset="-122"/>
                          <a:ea typeface="宋体" panose="02010600030101010101" pitchFamily="2" charset="-122"/>
                          <a:cs typeface="宋体" panose="02010600030101010101" pitchFamily="2" charset="-122"/>
                        </a:rPr>
                        <a:t>2.0.05mm</a:t>
                      </a:r>
                      <a:endParaRPr lang="en-US" altLang="en-US" sz="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tc>
              </a:tr>
              <a:tr h="347980">
                <a:tc>
                  <a:txBody>
                    <a:bodyPr/>
                    <a:p>
                      <a:pPr algn="l">
                        <a:buNone/>
                      </a:pPr>
                      <a:r>
                        <a:rPr lang="zh-CN" altLang="en-US" sz="800"/>
                        <a:t>切刀寿命</a:t>
                      </a:r>
                      <a:endParaRPr lang="zh-CN" altLang="en-US" sz="800"/>
                    </a:p>
                    <a:p>
                      <a:pPr algn="l">
                        <a:buNone/>
                      </a:pPr>
                      <a:r>
                        <a:rPr lang="zh-CN" altLang="en-US" sz="800"/>
                        <a:t>Cutter life</a:t>
                      </a:r>
                      <a:endParaRPr lang="zh-CN" altLang="en-US" sz="800"/>
                    </a:p>
                  </a:txBody>
                  <a:tcPr/>
                </a:tc>
                <a:tc>
                  <a:txBody>
                    <a:bodyPr/>
                    <a:p>
                      <a:pPr algn="l">
                        <a:buNone/>
                      </a:pPr>
                      <a:r>
                        <a:rPr lang="zh-CN" altLang="en-US" sz="800"/>
                        <a:t>4.100万次（修磨grinding）</a:t>
                      </a:r>
                      <a:endParaRPr lang="zh-CN" altLang="en-US" sz="800"/>
                    </a:p>
                  </a:txBody>
                  <a:tcPr/>
                </a:tc>
              </a:tr>
              <a:tr h="317500">
                <a:tc>
                  <a:txBody>
                    <a:bodyPr/>
                    <a:p>
                      <a:pPr algn="l">
                        <a:buNone/>
                      </a:pPr>
                      <a:r>
                        <a:rPr lang="zh-CN" altLang="en-US" sz="800"/>
                        <a:t>烫边温度</a:t>
                      </a:r>
                      <a:endParaRPr lang="zh-CN" altLang="en-US" sz="800"/>
                    </a:p>
                    <a:p>
                      <a:pPr algn="l">
                        <a:buNone/>
                      </a:pPr>
                      <a:r>
                        <a:rPr lang="zh-CN" altLang="en-US" sz="800"/>
                        <a:t>Edging temperature</a:t>
                      </a:r>
                      <a:endParaRPr lang="zh-CN" altLang="en-US" sz="800"/>
                    </a:p>
                  </a:txBody>
                  <a:tcPr/>
                </a:tc>
                <a:tc>
                  <a:txBody>
                    <a:bodyPr/>
                    <a:p>
                      <a:pPr algn="l">
                        <a:buNone/>
                      </a:pPr>
                      <a:r>
                        <a:rPr lang="zh-CN" altLang="en-US" sz="800"/>
                        <a:t> 室温Room temperature-200°</a:t>
                      </a:r>
                      <a:endParaRPr lang="zh-CN" altLang="en-US" sz="800"/>
                    </a:p>
                  </a:txBody>
                  <a:tcPr/>
                </a:tc>
              </a:tr>
            </a:tbl>
          </a:graphicData>
        </a:graphic>
      </p:graphicFrame>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梯形 6"/>
          <p:cNvSpPr/>
          <p:nvPr/>
        </p:nvSpPr>
        <p:spPr>
          <a:xfrm flipH="1" flipV="1">
            <a:off x="1855688" y="0"/>
            <a:ext cx="6620506" cy="6894751"/>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928617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636835"/>
              <a:gd name="connsiteY0-42" fmla="*/ 6888616 h 6888616"/>
              <a:gd name="connsiteX1-43" fmla="*/ 3977603 w 6636835"/>
              <a:gd name="connsiteY1-44" fmla="*/ 0 h 6888616"/>
              <a:gd name="connsiteX2-45" fmla="*/ 6636835 w 6636835"/>
              <a:gd name="connsiteY2-46" fmla="*/ 14287 h 6888616"/>
              <a:gd name="connsiteX3-47" fmla="*/ 6635833 w 6636835"/>
              <a:gd name="connsiteY3-48" fmla="*/ 6872287 h 6888616"/>
              <a:gd name="connsiteX4-49" fmla="*/ 0 w 6636835"/>
              <a:gd name="connsiteY4-50" fmla="*/ 6888616 h 6888616"/>
              <a:gd name="connsiteX0-51" fmla="*/ 0 w 6669492"/>
              <a:gd name="connsiteY0-52" fmla="*/ 6855959 h 6872287"/>
              <a:gd name="connsiteX1-53" fmla="*/ 4010260 w 6669492"/>
              <a:gd name="connsiteY1-54" fmla="*/ 0 h 6872287"/>
              <a:gd name="connsiteX2-55" fmla="*/ 6669492 w 6669492"/>
              <a:gd name="connsiteY2-56" fmla="*/ 14287 h 6872287"/>
              <a:gd name="connsiteX3-57" fmla="*/ 6668490 w 6669492"/>
              <a:gd name="connsiteY3-58" fmla="*/ 6872287 h 6872287"/>
              <a:gd name="connsiteX4-59" fmla="*/ 0 w 6669492"/>
              <a:gd name="connsiteY4-60" fmla="*/ 6855959 h 6872287"/>
              <a:gd name="connsiteX0-61" fmla="*/ 0 w 6702149"/>
              <a:gd name="connsiteY0-62" fmla="*/ 6872235 h 6872287"/>
              <a:gd name="connsiteX1-63" fmla="*/ 4042917 w 6702149"/>
              <a:gd name="connsiteY1-64" fmla="*/ 0 h 6872287"/>
              <a:gd name="connsiteX2-65" fmla="*/ 6702149 w 6702149"/>
              <a:gd name="connsiteY2-66" fmla="*/ 14287 h 6872287"/>
              <a:gd name="connsiteX3-67" fmla="*/ 6701147 w 6702149"/>
              <a:gd name="connsiteY3-68" fmla="*/ 6872287 h 6872287"/>
              <a:gd name="connsiteX4-69" fmla="*/ 0 w 6702149"/>
              <a:gd name="connsiteY4-70" fmla="*/ 6872235 h 6872287"/>
              <a:gd name="connsiteX0-71" fmla="*/ 0 w 6620506"/>
              <a:gd name="connsiteY0-72" fmla="*/ 6872235 h 6872287"/>
              <a:gd name="connsiteX1-73" fmla="*/ 3961274 w 6620506"/>
              <a:gd name="connsiteY1-74" fmla="*/ 0 h 6872287"/>
              <a:gd name="connsiteX2-75" fmla="*/ 6620506 w 6620506"/>
              <a:gd name="connsiteY2-76" fmla="*/ 14287 h 6872287"/>
              <a:gd name="connsiteX3-77" fmla="*/ 6619504 w 6620506"/>
              <a:gd name="connsiteY3-78" fmla="*/ 6872287 h 6872287"/>
              <a:gd name="connsiteX4-79" fmla="*/ 0 w 6620506"/>
              <a:gd name="connsiteY4-80" fmla="*/ 6872235 h 68722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20506" h="6872287">
                <a:moveTo>
                  <a:pt x="0" y="6872235"/>
                </a:moveTo>
                <a:lnTo>
                  <a:pt x="3961274" y="0"/>
                </a:lnTo>
                <a:lnTo>
                  <a:pt x="6620506" y="14287"/>
                </a:lnTo>
                <a:lnTo>
                  <a:pt x="6619504" y="6872287"/>
                </a:lnTo>
                <a:lnTo>
                  <a:pt x="0" y="6872235"/>
                </a:lnTo>
                <a:close/>
              </a:path>
            </a:pathLst>
          </a:cu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梯形 6"/>
          <p:cNvSpPr/>
          <p:nvPr/>
        </p:nvSpPr>
        <p:spPr>
          <a:xfrm flipH="1">
            <a:off x="1872106" y="30615"/>
            <a:ext cx="6587849" cy="6892699"/>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657155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587849"/>
              <a:gd name="connsiteY0-42" fmla="*/ 6888606 h 6888606"/>
              <a:gd name="connsiteX1-43" fmla="*/ 3918412 w 6587849"/>
              <a:gd name="connsiteY1-44" fmla="*/ 0 h 6888606"/>
              <a:gd name="connsiteX2-45" fmla="*/ 6587849 w 6587849"/>
              <a:gd name="connsiteY2-46" fmla="*/ 30606 h 6888606"/>
              <a:gd name="connsiteX3-47" fmla="*/ 6586847 w 6587849"/>
              <a:gd name="connsiteY3-48" fmla="*/ 6888606 h 6888606"/>
              <a:gd name="connsiteX4-49" fmla="*/ 0 w 6587849"/>
              <a:gd name="connsiteY4-50" fmla="*/ 6888606 h 6888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7849" h="6888606">
                <a:moveTo>
                  <a:pt x="0" y="6888606"/>
                </a:moveTo>
                <a:lnTo>
                  <a:pt x="3918412" y="0"/>
                </a:lnTo>
                <a:lnTo>
                  <a:pt x="6587849" y="30606"/>
                </a:lnTo>
                <a:lnTo>
                  <a:pt x="6586847" y="6888606"/>
                </a:lnTo>
                <a:lnTo>
                  <a:pt x="0" y="6888606"/>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3" name="文本框 22"/>
          <p:cNvSpPr txBox="1"/>
          <p:nvPr/>
        </p:nvSpPr>
        <p:spPr>
          <a:xfrm>
            <a:off x="3295253" y="3154284"/>
            <a:ext cx="4647426" cy="3416320"/>
          </a:xfrm>
          <a:prstGeom prst="rect">
            <a:avLst/>
          </a:prstGeom>
          <a:noFill/>
        </p:spPr>
        <p:txBody>
          <a:bodyPr wrap="none" rtlCol="0">
            <a:spAutoFit/>
          </a:bodyPr>
          <a:lstStyle/>
          <a:p>
            <a:r>
              <a:rPr kumimoji="1" lang="en-US" altLang="zh-CN" sz="7200" b="1">
                <a:solidFill>
                  <a:schemeClr val="bg1">
                    <a:alpha val="12000"/>
                  </a:schemeClr>
                </a:solidFill>
                <a:cs typeface="+mn-ea"/>
                <a:sym typeface="+mn-lt"/>
              </a:rPr>
              <a:t>MIZHI</a:t>
            </a:r>
            <a:endParaRPr kumimoji="1" lang="en-US" altLang="zh-CN" sz="7200" b="1">
              <a:solidFill>
                <a:schemeClr val="bg1">
                  <a:alpha val="12000"/>
                </a:schemeClr>
              </a:solidFill>
              <a:cs typeface="+mn-ea"/>
              <a:sym typeface="+mn-lt"/>
            </a:endParaRPr>
          </a:p>
          <a:p>
            <a:r>
              <a:rPr kumimoji="1" lang="en-US" altLang="zh-CN" sz="7200" b="1">
                <a:solidFill>
                  <a:schemeClr val="bg1">
                    <a:alpha val="12000"/>
                  </a:schemeClr>
                </a:solidFill>
                <a:cs typeface="+mn-ea"/>
                <a:sym typeface="+mn-lt"/>
              </a:rPr>
              <a:t>SALES</a:t>
            </a:r>
            <a:endParaRPr kumimoji="1" lang="en-US" altLang="zh-CN" sz="7200" b="1">
              <a:solidFill>
                <a:schemeClr val="bg1">
                  <a:alpha val="12000"/>
                </a:schemeClr>
              </a:solidFill>
              <a:cs typeface="+mn-ea"/>
              <a:sym typeface="+mn-lt"/>
            </a:endParaRPr>
          </a:p>
          <a:p>
            <a:r>
              <a:rPr kumimoji="1" lang="en-US" altLang="zh-CN" sz="7200" b="1">
                <a:solidFill>
                  <a:schemeClr val="bg1">
                    <a:alpha val="12000"/>
                  </a:schemeClr>
                </a:solidFill>
                <a:cs typeface="+mn-ea"/>
                <a:sym typeface="+mn-lt"/>
              </a:rPr>
              <a:t>REPOTRE</a:t>
            </a:r>
            <a:endParaRPr kumimoji="1" lang="zh-CN" altLang="en-US" sz="7200" b="1">
              <a:solidFill>
                <a:schemeClr val="bg1">
                  <a:alpha val="12000"/>
                </a:schemeClr>
              </a:solidFill>
              <a:cs typeface="+mn-ea"/>
              <a:sym typeface="+mn-lt"/>
            </a:endParaRPr>
          </a:p>
        </p:txBody>
      </p:sp>
      <p:sp>
        <p:nvSpPr>
          <p:cNvPr id="17" name="梯形 6"/>
          <p:cNvSpPr/>
          <p:nvPr/>
        </p:nvSpPr>
        <p:spPr>
          <a:xfrm flipH="1" flipV="1">
            <a:off x="0" y="-108415"/>
            <a:ext cx="8575693" cy="7027334"/>
          </a:xfrm>
          <a:custGeom>
            <a:avLst/>
            <a:gdLst>
              <a:gd name="connsiteX0" fmla="*/ 0 w 6598722"/>
              <a:gd name="connsiteY0" fmla="*/ 6858000 h 6858000"/>
              <a:gd name="connsiteX1" fmla="*/ 2243434 w 6598722"/>
              <a:gd name="connsiteY1" fmla="*/ 0 h 6858000"/>
              <a:gd name="connsiteX2" fmla="*/ 4355288 w 6598722"/>
              <a:gd name="connsiteY2" fmla="*/ 0 h 6858000"/>
              <a:gd name="connsiteX3" fmla="*/ 6598722 w 6598722"/>
              <a:gd name="connsiteY3" fmla="*/ 6858000 h 6858000"/>
              <a:gd name="connsiteX4" fmla="*/ 0 w 6598722"/>
              <a:gd name="connsiteY4" fmla="*/ 6858000 h 6858000"/>
              <a:gd name="connsiteX0-1" fmla="*/ 0 w 6599724"/>
              <a:gd name="connsiteY0-2" fmla="*/ 6858000 h 6858000"/>
              <a:gd name="connsiteX1-3" fmla="*/ 2243434 w 6599724"/>
              <a:gd name="connsiteY1-4" fmla="*/ 0 h 6858000"/>
              <a:gd name="connsiteX2-5" fmla="*/ 6599724 w 6599724"/>
              <a:gd name="connsiteY2-6" fmla="*/ 0 h 6858000"/>
              <a:gd name="connsiteX3-7" fmla="*/ 6598722 w 6599724"/>
              <a:gd name="connsiteY3-8" fmla="*/ 6858000 h 6858000"/>
              <a:gd name="connsiteX4-9" fmla="*/ 0 w 6599724"/>
              <a:gd name="connsiteY4-10" fmla="*/ 6858000 h 6858000"/>
              <a:gd name="connsiteX0-11" fmla="*/ 0 w 6599724"/>
              <a:gd name="connsiteY0-12" fmla="*/ 6858000 h 6858000"/>
              <a:gd name="connsiteX1-13" fmla="*/ 2540317 w 6599724"/>
              <a:gd name="connsiteY1-14" fmla="*/ 0 h 6858000"/>
              <a:gd name="connsiteX2-15" fmla="*/ 6599724 w 6599724"/>
              <a:gd name="connsiteY2-16" fmla="*/ 0 h 6858000"/>
              <a:gd name="connsiteX3-17" fmla="*/ 6598722 w 6599724"/>
              <a:gd name="connsiteY3-18" fmla="*/ 6858000 h 6858000"/>
              <a:gd name="connsiteX4-19" fmla="*/ 0 w 6599724"/>
              <a:gd name="connsiteY4-20" fmla="*/ 6858000 h 6858000"/>
              <a:gd name="connsiteX0-21" fmla="*/ 0 w 6587849"/>
              <a:gd name="connsiteY0-22" fmla="*/ 6858000 h 6858000"/>
              <a:gd name="connsiteX1-23" fmla="*/ 2528442 w 6587849"/>
              <a:gd name="connsiteY1-24" fmla="*/ 0 h 6858000"/>
              <a:gd name="connsiteX2-25" fmla="*/ 6587849 w 6587849"/>
              <a:gd name="connsiteY2-26" fmla="*/ 0 h 6858000"/>
              <a:gd name="connsiteX3-27" fmla="*/ 6586847 w 6587849"/>
              <a:gd name="connsiteY3-28" fmla="*/ 6858000 h 6858000"/>
              <a:gd name="connsiteX4-29" fmla="*/ 0 w 6587849"/>
              <a:gd name="connsiteY4-30" fmla="*/ 6858000 h 6858000"/>
              <a:gd name="connsiteX0-31" fmla="*/ 0 w 6587849"/>
              <a:gd name="connsiteY0-32" fmla="*/ 6872287 h 6872287"/>
              <a:gd name="connsiteX1-33" fmla="*/ 3657155 w 6587849"/>
              <a:gd name="connsiteY1-34" fmla="*/ 0 h 6872287"/>
              <a:gd name="connsiteX2-35" fmla="*/ 6587849 w 6587849"/>
              <a:gd name="connsiteY2-36" fmla="*/ 14287 h 6872287"/>
              <a:gd name="connsiteX3-37" fmla="*/ 6586847 w 6587849"/>
              <a:gd name="connsiteY3-38" fmla="*/ 6872287 h 6872287"/>
              <a:gd name="connsiteX4-39" fmla="*/ 0 w 6587849"/>
              <a:gd name="connsiteY4-40" fmla="*/ 6872287 h 6872287"/>
              <a:gd name="connsiteX0-41" fmla="*/ 0 w 6702149"/>
              <a:gd name="connsiteY0-42" fmla="*/ 6872287 h 6872287"/>
              <a:gd name="connsiteX1-43" fmla="*/ 3771455 w 6702149"/>
              <a:gd name="connsiteY1-44" fmla="*/ 0 h 6872287"/>
              <a:gd name="connsiteX2-45" fmla="*/ 6702149 w 6702149"/>
              <a:gd name="connsiteY2-46" fmla="*/ 14287 h 6872287"/>
              <a:gd name="connsiteX3-47" fmla="*/ 6701147 w 6702149"/>
              <a:gd name="connsiteY3-48" fmla="*/ 6872287 h 6872287"/>
              <a:gd name="connsiteX4-49" fmla="*/ 0 w 6702149"/>
              <a:gd name="connsiteY4-50" fmla="*/ 6872287 h 6872287"/>
              <a:gd name="connsiteX0-51" fmla="*/ 0 w 6767463"/>
              <a:gd name="connsiteY0-52" fmla="*/ 6806972 h 6872287"/>
              <a:gd name="connsiteX1-53" fmla="*/ 3836769 w 6767463"/>
              <a:gd name="connsiteY1-54" fmla="*/ 0 h 6872287"/>
              <a:gd name="connsiteX2-55" fmla="*/ 6767463 w 6767463"/>
              <a:gd name="connsiteY2-56" fmla="*/ 14287 h 6872287"/>
              <a:gd name="connsiteX3-57" fmla="*/ 6766461 w 6767463"/>
              <a:gd name="connsiteY3-58" fmla="*/ 6872287 h 6872287"/>
              <a:gd name="connsiteX4-59" fmla="*/ 0 w 6767463"/>
              <a:gd name="connsiteY4-60" fmla="*/ 6806972 h 6872287"/>
              <a:gd name="connsiteX0-61" fmla="*/ 0 w 6816449"/>
              <a:gd name="connsiteY0-62" fmla="*/ 6855929 h 6872287"/>
              <a:gd name="connsiteX1-63" fmla="*/ 3885755 w 6816449"/>
              <a:gd name="connsiteY1-64" fmla="*/ 0 h 6872287"/>
              <a:gd name="connsiteX2-65" fmla="*/ 6816449 w 6816449"/>
              <a:gd name="connsiteY2-66" fmla="*/ 14287 h 6872287"/>
              <a:gd name="connsiteX3-67" fmla="*/ 6815447 w 6816449"/>
              <a:gd name="connsiteY3-68" fmla="*/ 6872287 h 6872287"/>
              <a:gd name="connsiteX4-69" fmla="*/ 0 w 6816449"/>
              <a:gd name="connsiteY4-70" fmla="*/ 6855929 h 6872287"/>
              <a:gd name="connsiteX0-71" fmla="*/ 0 w 6849106"/>
              <a:gd name="connsiteY0-72" fmla="*/ 6888567 h 6888567"/>
              <a:gd name="connsiteX1-73" fmla="*/ 3918412 w 6849106"/>
              <a:gd name="connsiteY1-74" fmla="*/ 0 h 6888567"/>
              <a:gd name="connsiteX2-75" fmla="*/ 6849106 w 6849106"/>
              <a:gd name="connsiteY2-76" fmla="*/ 14287 h 6888567"/>
              <a:gd name="connsiteX3-77" fmla="*/ 6848104 w 6849106"/>
              <a:gd name="connsiteY3-78" fmla="*/ 6872287 h 6888567"/>
              <a:gd name="connsiteX4-79" fmla="*/ 0 w 6849106"/>
              <a:gd name="connsiteY4-80" fmla="*/ 6888567 h 6888567"/>
              <a:gd name="connsiteX0-81" fmla="*/ 0 w 6849106"/>
              <a:gd name="connsiteY0-82" fmla="*/ 6904886 h 6904886"/>
              <a:gd name="connsiteX1-83" fmla="*/ 3188073 w 6849106"/>
              <a:gd name="connsiteY1-84" fmla="*/ 0 h 6904886"/>
              <a:gd name="connsiteX2-85" fmla="*/ 6849106 w 6849106"/>
              <a:gd name="connsiteY2-86" fmla="*/ 30606 h 6904886"/>
              <a:gd name="connsiteX3-87" fmla="*/ 6848104 w 6849106"/>
              <a:gd name="connsiteY3-88" fmla="*/ 6888606 h 6904886"/>
              <a:gd name="connsiteX4-89" fmla="*/ 0 w 6849106"/>
              <a:gd name="connsiteY4-90" fmla="*/ 6904886 h 6904886"/>
              <a:gd name="connsiteX0-91" fmla="*/ 0 w 6849106"/>
              <a:gd name="connsiteY0-92" fmla="*/ 6904886 h 6986001"/>
              <a:gd name="connsiteX1-93" fmla="*/ 3188073 w 6849106"/>
              <a:gd name="connsiteY1-94" fmla="*/ 0 h 6986001"/>
              <a:gd name="connsiteX2-95" fmla="*/ 6849106 w 6849106"/>
              <a:gd name="connsiteY2-96" fmla="*/ 30606 h 6986001"/>
              <a:gd name="connsiteX3-97" fmla="*/ 6848104 w 6849106"/>
              <a:gd name="connsiteY3-98" fmla="*/ 6986001 h 6986001"/>
              <a:gd name="connsiteX4-99" fmla="*/ 0 w 6849106"/>
              <a:gd name="connsiteY4-100" fmla="*/ 6904886 h 6986001"/>
              <a:gd name="connsiteX0-101" fmla="*/ 0 w 6914938"/>
              <a:gd name="connsiteY0-102" fmla="*/ 6969816 h 6986001"/>
              <a:gd name="connsiteX1-103" fmla="*/ 3253905 w 6914938"/>
              <a:gd name="connsiteY1-104" fmla="*/ 0 h 6986001"/>
              <a:gd name="connsiteX2-105" fmla="*/ 6914938 w 6914938"/>
              <a:gd name="connsiteY2-106" fmla="*/ 30606 h 6986001"/>
              <a:gd name="connsiteX3-107" fmla="*/ 6913936 w 6914938"/>
              <a:gd name="connsiteY3-108" fmla="*/ 6986001 h 6986001"/>
              <a:gd name="connsiteX4-109" fmla="*/ 0 w 6914938"/>
              <a:gd name="connsiteY4-110" fmla="*/ 6969816 h 6986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938" h="6986001">
                <a:moveTo>
                  <a:pt x="0" y="6969816"/>
                </a:moveTo>
                <a:lnTo>
                  <a:pt x="3253905" y="0"/>
                </a:lnTo>
                <a:lnTo>
                  <a:pt x="6914938" y="30606"/>
                </a:lnTo>
                <a:lnTo>
                  <a:pt x="6913936" y="6986001"/>
                </a:lnTo>
                <a:lnTo>
                  <a:pt x="0" y="6969816"/>
                </a:lnTo>
                <a:close/>
              </a:path>
            </a:pathLst>
          </a:cu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文本框 18"/>
          <p:cNvSpPr txBox="1"/>
          <p:nvPr/>
        </p:nvSpPr>
        <p:spPr>
          <a:xfrm>
            <a:off x="350486" y="2531036"/>
            <a:ext cx="6240780" cy="1198880"/>
          </a:xfrm>
          <a:prstGeom prst="rect">
            <a:avLst/>
          </a:prstGeom>
          <a:noFill/>
        </p:spPr>
        <p:txBody>
          <a:bodyPr wrap="none" rtlCol="0">
            <a:spAutoFit/>
          </a:bodyPr>
          <a:lstStyle/>
          <a:p>
            <a:r>
              <a:rPr kumimoji="1" lang="zh-CN" altLang="en-US" sz="7200" b="1" spc="300" dirty="0">
                <a:solidFill>
                  <a:schemeClr val="bg1"/>
                </a:solidFill>
                <a:cs typeface="+mn-ea"/>
                <a:sym typeface="+mn-lt"/>
              </a:rPr>
              <a:t>亿鑫丰欢迎您</a:t>
            </a:r>
            <a:r>
              <a:rPr kumimoji="1" lang="en-US" altLang="zh-CN" sz="7200" b="1" spc="300" dirty="0">
                <a:solidFill>
                  <a:schemeClr val="bg1"/>
                </a:solidFill>
                <a:cs typeface="+mn-ea"/>
                <a:sym typeface="+mn-lt"/>
              </a:rPr>
              <a:t>!</a:t>
            </a:r>
            <a:endParaRPr kumimoji="1" lang="en-US" altLang="zh-CN" sz="7200" b="1" spc="300" dirty="0">
              <a:solidFill>
                <a:schemeClr val="bg1"/>
              </a:solidFill>
              <a:cs typeface="+mn-ea"/>
              <a:sym typeface="+mn-lt"/>
            </a:endParaRPr>
          </a:p>
        </p:txBody>
      </p:sp>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68954" t="48339" b="36185"/>
          <a:stretch>
            <a:fillRect/>
          </a:stretch>
        </p:blipFill>
        <p:spPr>
          <a:xfrm>
            <a:off x="746505" y="1197005"/>
            <a:ext cx="1347818" cy="1534706"/>
          </a:xfrm>
          <a:prstGeom prst="rect">
            <a:avLst/>
          </a:prstGeom>
        </p:spPr>
      </p:pic>
      <p:grpSp>
        <p:nvGrpSpPr>
          <p:cNvPr id="30" name="组 29"/>
          <p:cNvGrpSpPr/>
          <p:nvPr/>
        </p:nvGrpSpPr>
        <p:grpSpPr>
          <a:xfrm rot="16200000">
            <a:off x="7276628" y="958314"/>
            <a:ext cx="4259803" cy="4941372"/>
            <a:chOff x="6209272" y="2109017"/>
            <a:chExt cx="3872175" cy="4491723"/>
          </a:xfrm>
        </p:grpSpPr>
        <p:sp>
          <p:nvSpPr>
            <p:cNvPr id="31" name="六边形 30"/>
            <p:cNvSpPr/>
            <p:nvPr/>
          </p:nvSpPr>
          <p:spPr>
            <a:xfrm rot="5400000">
              <a:off x="5899498" y="2418791"/>
              <a:ext cx="4491723" cy="3872175"/>
            </a:xfrm>
            <a:prstGeom prst="hexagon">
              <a:avLst>
                <a:gd name="adj" fmla="val 29486"/>
                <a:gd name="vf" fmla="val 115470"/>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2" name="六边形 31"/>
            <p:cNvSpPr/>
            <p:nvPr/>
          </p:nvSpPr>
          <p:spPr>
            <a:xfrm rot="5400000">
              <a:off x="6081111" y="2575354"/>
              <a:ext cx="4128496" cy="3559048"/>
            </a:xfrm>
            <a:prstGeom prst="hexagon">
              <a:avLst>
                <a:gd name="adj" fmla="val 29486"/>
                <a:gd name="vf" fmla="val 115470"/>
              </a:avLst>
            </a:prstGeom>
            <a:blipFill dpi="0" rotWithShape="0">
              <a:blip r:embed="rId2"/>
              <a:srcRect/>
              <a:stretch>
                <a:fillRect l="-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3" name="组合 2"/>
          <p:cNvGrpSpPr/>
          <p:nvPr/>
        </p:nvGrpSpPr>
        <p:grpSpPr>
          <a:xfrm>
            <a:off x="8492612" y="301783"/>
            <a:ext cx="2002087" cy="825079"/>
            <a:chOff x="5279" y="3026"/>
            <a:chExt cx="3533" cy="1419"/>
          </a:xfrm>
        </p:grpSpPr>
        <p:pic>
          <p:nvPicPr>
            <p:cNvPr id="4" name="图片 3" descr="C:\Users\Administrator\Desktop\亿鑫丰LOGO6.png亿鑫丰LOGO6"/>
            <p:cNvPicPr>
              <a:picLocks noChangeAspect="1"/>
            </p:cNvPicPr>
            <p:nvPr/>
          </p:nvPicPr>
          <p:blipFill>
            <a:blip r:embed="rId3"/>
            <a:srcRect/>
            <a:stretch>
              <a:fillRect/>
            </a:stretch>
          </p:blipFill>
          <p:spPr>
            <a:xfrm>
              <a:off x="5279" y="3026"/>
              <a:ext cx="3533" cy="833"/>
            </a:xfrm>
            <a:prstGeom prst="rect">
              <a:avLst/>
            </a:prstGeom>
          </p:spPr>
        </p:pic>
        <p:sp>
          <p:nvSpPr>
            <p:cNvPr id="5" name="文本框 99"/>
            <p:cNvSpPr txBox="1"/>
            <p:nvPr/>
          </p:nvSpPr>
          <p:spPr>
            <a:xfrm>
              <a:off x="5519" y="3865"/>
              <a:ext cx="3079" cy="580"/>
            </a:xfrm>
            <a:prstGeom prst="rect">
              <a:avLst/>
            </a:prstGeom>
            <a:noFill/>
            <a:ln w="9525">
              <a:noFill/>
            </a:ln>
          </p:spPr>
          <p:txBody>
            <a:bodyPr wrap="square">
              <a:spAutoFit/>
            </a:bodyPr>
            <a:lstStyle/>
            <a:p>
              <a:pPr indent="0"/>
              <a:r>
                <a:rPr lang="zh-CN" altLang="en-US" sz="1400" dirty="0">
                  <a:solidFill>
                    <a:schemeClr val="tx1">
                      <a:lumMod val="85000"/>
                      <a:lumOff val="15000"/>
                    </a:schemeClr>
                  </a:solidFill>
                  <a:cs typeface="+mn-ea"/>
                  <a:sym typeface="+mn-lt"/>
                </a:rPr>
                <a:t>股票代码</a:t>
              </a:r>
              <a:r>
                <a:rPr lang="zh-CN" altLang="en-US" sz="1400" b="1" dirty="0">
                  <a:solidFill>
                    <a:schemeClr val="tx1">
                      <a:lumMod val="85000"/>
                      <a:lumOff val="15000"/>
                    </a:schemeClr>
                  </a:solidFill>
                  <a:cs typeface="+mn-ea"/>
                  <a:sym typeface="+mn-lt"/>
                </a:rPr>
                <a:t>：</a:t>
              </a:r>
              <a:r>
                <a:rPr lang="en-US" altLang="zh-CN" sz="1400" b="1" dirty="0">
                  <a:solidFill>
                    <a:schemeClr val="tx1">
                      <a:lumMod val="85000"/>
                      <a:lumOff val="15000"/>
                    </a:schemeClr>
                  </a:solidFill>
                  <a:cs typeface="+mn-ea"/>
                  <a:sym typeface="+mn-lt"/>
                </a:rPr>
                <a:t>839073</a:t>
              </a:r>
              <a:r>
                <a:rPr lang="en-US" altLang="zh-CN" sz="1600" b="1" dirty="0">
                  <a:solidFill>
                    <a:schemeClr val="tx1">
                      <a:lumMod val="85000"/>
                      <a:lumOff val="15000"/>
                    </a:schemeClr>
                  </a:solidFill>
                  <a:cs typeface="+mn-ea"/>
                  <a:sym typeface="+mn-lt"/>
                </a:rPr>
                <a:t>   </a:t>
              </a:r>
              <a:endParaRPr lang="en-US" altLang="zh-CN" sz="1600" b="1" dirty="0">
                <a:solidFill>
                  <a:schemeClr val="tx1">
                    <a:lumMod val="85000"/>
                    <a:lumOff val="15000"/>
                  </a:schemeClr>
                </a:solidFill>
                <a:cs typeface="+mn-ea"/>
                <a:sym typeface="+mn-lt"/>
              </a:endParaRPr>
            </a:p>
          </p:txBody>
        </p:sp>
      </p:grpSp>
      <p:sp>
        <p:nvSpPr>
          <p:cNvPr id="2" name="文本框 1"/>
          <p:cNvSpPr txBox="1"/>
          <p:nvPr/>
        </p:nvSpPr>
        <p:spPr>
          <a:xfrm>
            <a:off x="309245" y="3968750"/>
            <a:ext cx="5475605" cy="706755"/>
          </a:xfrm>
          <a:prstGeom prst="rect">
            <a:avLst/>
          </a:prstGeom>
          <a:noFill/>
        </p:spPr>
        <p:txBody>
          <a:bodyPr wrap="square" rtlCol="0">
            <a:spAutoFit/>
          </a:bodyPr>
          <a:p>
            <a:r>
              <a:rPr lang="zh-CN" altLang="en-US" sz="4000">
                <a:solidFill>
                  <a:schemeClr val="bg1"/>
                </a:solidFill>
              </a:rPr>
              <a:t>Welcome to Yixin Feng!</a:t>
            </a:r>
            <a:endParaRPr lang="zh-CN" altLang="en-US" sz="4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063625" y="462915"/>
            <a:ext cx="9641840" cy="702310"/>
          </a:xfrm>
          <a:prstGeom prst="rect">
            <a:avLst/>
          </a:prstGeom>
          <a:noFill/>
        </p:spPr>
        <p:txBody>
          <a:bodyPr wrap="square" lIns="63500" tIns="25400" rIns="63500" bIns="25400" rtlCol="0" anchor="b" anchorCtr="0">
            <a:noAutofit/>
          </a:bodyPr>
          <a:p>
            <a:pPr marL="0" indent="0" algn="l">
              <a:lnSpc>
                <a:spcPct val="110000"/>
              </a:lnSpc>
              <a:spcBef>
                <a:spcPts val="0"/>
              </a:spcBef>
              <a:spcAft>
                <a:spcPts val="0"/>
              </a:spcAft>
              <a:buSzPct val="100000"/>
              <a:buNone/>
            </a:pPr>
            <a:r>
              <a:rPr lang="zh-CN" altLang="en-US" sz="2800" b="1" spc="240" dirty="0">
                <a:solidFill>
                  <a:schemeClr val="accent1"/>
                </a:solidFill>
                <a:uFillTx/>
                <a:latin typeface="微软雅黑" panose="020B0503020204020204" pitchFamily="34" charset="-122"/>
                <a:ea typeface="微软雅黑" panose="020B0503020204020204" pitchFamily="34" charset="-122"/>
              </a:rPr>
              <a:t>产品系列分布</a:t>
            </a:r>
            <a:endParaRPr lang="zh-CN" altLang="en-US" sz="2800" b="1" spc="24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10000"/>
              </a:lnSpc>
              <a:spcBef>
                <a:spcPts val="0"/>
              </a:spcBef>
              <a:spcAft>
                <a:spcPts val="0"/>
              </a:spcAft>
              <a:buSzPct val="100000"/>
              <a:buNone/>
            </a:pPr>
            <a:r>
              <a:rPr lang="zh-CN" altLang="en-US" sz="2800" b="1" spc="240" dirty="0">
                <a:solidFill>
                  <a:schemeClr val="accent1"/>
                </a:solidFill>
                <a:uFillTx/>
                <a:latin typeface="微软雅黑" panose="020B0503020204020204" pitchFamily="34" charset="-122"/>
                <a:ea typeface="微软雅黑" panose="020B0503020204020204" pitchFamily="34" charset="-122"/>
              </a:rPr>
              <a:t>（Product family distribution）</a:t>
            </a:r>
            <a:endParaRPr lang="zh-CN" altLang="en-US" sz="2800" b="1" spc="240" dirty="0">
              <a:solidFill>
                <a:schemeClr val="accent1"/>
              </a:solidFill>
              <a:uFillTx/>
              <a:latin typeface="微软雅黑" panose="020B0503020204020204" pitchFamily="34" charset="-122"/>
              <a:ea typeface="微软雅黑" panose="020B0503020204020204" pitchFamily="34" charset="-122"/>
            </a:endParaRPr>
          </a:p>
        </p:txBody>
      </p:sp>
      <p:pic>
        <p:nvPicPr>
          <p:cNvPr id="2" name="图片 1" descr="C:/Users/yxf/Desktop/方形铝壳锂电池整线解决方案.jpg方形铝壳锂电池整线解决方案"/>
          <p:cNvPicPr>
            <a:picLocks noChangeAspect="1"/>
          </p:cNvPicPr>
          <p:nvPr/>
        </p:nvPicPr>
        <p:blipFill>
          <a:blip r:embed="rId2"/>
          <a:srcRect t="194" b="194"/>
          <a:stretch>
            <a:fillRect/>
          </a:stretch>
        </p:blipFill>
        <p:spPr>
          <a:xfrm>
            <a:off x="1266825" y="1281430"/>
            <a:ext cx="9658350" cy="519493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063625" y="462915"/>
            <a:ext cx="9641840" cy="702310"/>
          </a:xfrm>
          <a:prstGeom prst="rect">
            <a:avLst/>
          </a:prstGeom>
          <a:noFill/>
        </p:spPr>
        <p:txBody>
          <a:bodyPr wrap="square" lIns="63500" tIns="25400" rIns="63500" bIns="25400" rtlCol="0" anchor="b" anchorCtr="0">
            <a:noAutofit/>
          </a:bodyPr>
          <a:p>
            <a:pPr marL="0" indent="0" algn="l">
              <a:lnSpc>
                <a:spcPct val="110000"/>
              </a:lnSpc>
              <a:spcBef>
                <a:spcPts val="0"/>
              </a:spcBef>
              <a:spcAft>
                <a:spcPts val="0"/>
              </a:spcAft>
              <a:buSzPct val="100000"/>
              <a:buNone/>
            </a:pPr>
            <a:r>
              <a:rPr lang="zh-CN" altLang="en-US" sz="2800" b="1" spc="240" dirty="0">
                <a:solidFill>
                  <a:schemeClr val="accent1"/>
                </a:solidFill>
                <a:uFillTx/>
                <a:latin typeface="微软雅黑" panose="020B0503020204020204" pitchFamily="34" charset="-122"/>
                <a:ea typeface="微软雅黑" panose="020B0503020204020204" pitchFamily="34" charset="-122"/>
              </a:rPr>
              <a:t>产品系列分布</a:t>
            </a:r>
            <a:endParaRPr lang="zh-CN" altLang="en-US" sz="2800" b="1" spc="24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10000"/>
              </a:lnSpc>
              <a:spcBef>
                <a:spcPts val="0"/>
              </a:spcBef>
              <a:spcAft>
                <a:spcPts val="0"/>
              </a:spcAft>
              <a:buSzPct val="100000"/>
              <a:buNone/>
            </a:pPr>
            <a:r>
              <a:rPr lang="zh-CN" altLang="en-US" sz="2800" b="1" spc="240" dirty="0">
                <a:solidFill>
                  <a:schemeClr val="accent1"/>
                </a:solidFill>
                <a:uFillTx/>
                <a:latin typeface="微软雅黑" panose="020B0503020204020204" pitchFamily="34" charset="-122"/>
                <a:ea typeface="微软雅黑" panose="020B0503020204020204" pitchFamily="34" charset="-122"/>
              </a:rPr>
              <a:t>（Product family distribution）</a:t>
            </a:r>
            <a:endParaRPr lang="zh-CN" altLang="en-US" sz="2800" b="1" spc="240" dirty="0">
              <a:solidFill>
                <a:schemeClr val="accent1"/>
              </a:solidFill>
              <a:uFillTx/>
              <a:latin typeface="微软雅黑" panose="020B0503020204020204" pitchFamily="34" charset="-122"/>
              <a:ea typeface="微软雅黑" panose="020B0503020204020204" pitchFamily="34" charset="-122"/>
            </a:endParaRPr>
          </a:p>
        </p:txBody>
      </p:sp>
      <p:pic>
        <p:nvPicPr>
          <p:cNvPr id="2" name="图片 1" descr="C:/Users/yxf/Desktop/圆柱形锂电池整线解决方案.jpg圆柱形锂电池整线解决方案"/>
          <p:cNvPicPr>
            <a:picLocks noChangeAspect="1"/>
          </p:cNvPicPr>
          <p:nvPr/>
        </p:nvPicPr>
        <p:blipFill>
          <a:blip r:embed="rId2"/>
          <a:srcRect l="4969" r="4969"/>
          <a:stretch>
            <a:fillRect/>
          </a:stretch>
        </p:blipFill>
        <p:spPr>
          <a:xfrm>
            <a:off x="1266825" y="1281430"/>
            <a:ext cx="9658350" cy="519493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8370" b="38483"/>
          <a:stretch>
            <a:fillRect/>
          </a:stretch>
        </p:blipFill>
        <p:spPr>
          <a:xfrm>
            <a:off x="0" y="1514902"/>
            <a:ext cx="12192000" cy="3493827"/>
          </a:xfrm>
          <a:prstGeom prst="rect">
            <a:avLst/>
          </a:prstGeom>
        </p:spPr>
      </p:pic>
      <p:sp>
        <p:nvSpPr>
          <p:cNvPr id="16" name="矩形 15"/>
          <p:cNvSpPr/>
          <p:nvPr/>
        </p:nvSpPr>
        <p:spPr>
          <a:xfrm>
            <a:off x="-1" y="1682368"/>
            <a:ext cx="12192000" cy="3493827"/>
          </a:xfrm>
          <a:prstGeom prst="rect">
            <a:avLst/>
          </a:prstGeom>
          <a:gradFill>
            <a:gsLst>
              <a:gs pos="16000">
                <a:srgbClr val="394454"/>
              </a:gs>
              <a:gs pos="98000">
                <a:srgbClr val="394454">
                  <a:alpha val="46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5" name="组 14"/>
          <p:cNvGrpSpPr/>
          <p:nvPr/>
        </p:nvGrpSpPr>
        <p:grpSpPr>
          <a:xfrm>
            <a:off x="627797" y="832513"/>
            <a:ext cx="3862317" cy="1992574"/>
            <a:chOff x="955343" y="1201002"/>
            <a:chExt cx="3862317" cy="1992574"/>
          </a:xfrm>
          <a:effectLst>
            <a:outerShdw blurRad="50800" dist="76200" dir="5400000" algn="t" rotWithShape="0">
              <a:prstClr val="black">
                <a:alpha val="22000"/>
              </a:prstClr>
            </a:outerShdw>
          </a:effectLst>
        </p:grpSpPr>
        <p:sp>
          <p:nvSpPr>
            <p:cNvPr id="7" name="矩形 6"/>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三角形 13"/>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7" name="矩形 36"/>
            <p:cNvSpPr/>
            <p:nvPr/>
          </p:nvSpPr>
          <p:spPr>
            <a:xfrm>
              <a:off x="955343" y="3002018"/>
              <a:ext cx="3862317" cy="191557"/>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7" name="文本框 16"/>
          <p:cNvSpPr txBox="1"/>
          <p:nvPr/>
        </p:nvSpPr>
        <p:spPr>
          <a:xfrm>
            <a:off x="1451619" y="1078172"/>
            <a:ext cx="1426210" cy="1445260"/>
          </a:xfrm>
          <a:prstGeom prst="rect">
            <a:avLst/>
          </a:prstGeom>
          <a:noFill/>
        </p:spPr>
        <p:txBody>
          <a:bodyPr wrap="none" rtlCol="0">
            <a:spAutoFit/>
          </a:bodyPr>
          <a:lstStyle/>
          <a:p>
            <a:r>
              <a:rPr kumimoji="1" lang="en-US" altLang="zh-CN" sz="8800">
                <a:solidFill>
                  <a:schemeClr val="bg1"/>
                </a:solidFill>
                <a:cs typeface="+mn-ea"/>
                <a:sym typeface="+mn-lt"/>
              </a:rPr>
              <a:t>01</a:t>
            </a:r>
            <a:endParaRPr kumimoji="1" lang="zh-CN" altLang="en-US" sz="8800">
              <a:solidFill>
                <a:schemeClr val="bg1"/>
              </a:solidFill>
              <a:cs typeface="+mn-ea"/>
              <a:sym typeface="+mn-lt"/>
            </a:endParaRPr>
          </a:p>
        </p:txBody>
      </p:sp>
      <p:sp>
        <p:nvSpPr>
          <p:cNvPr id="18" name="文本框 17"/>
          <p:cNvSpPr txBox="1"/>
          <p:nvPr/>
        </p:nvSpPr>
        <p:spPr>
          <a:xfrm rot="16200000">
            <a:off x="2699428" y="1704120"/>
            <a:ext cx="1160475" cy="261610"/>
          </a:xfrm>
          <a:prstGeom prst="rect">
            <a:avLst/>
          </a:prstGeom>
          <a:noFill/>
        </p:spPr>
        <p:txBody>
          <a:bodyPr wrap="square" rtlCol="0">
            <a:spAutoFit/>
          </a:bodyPr>
          <a:lstStyle/>
          <a:p>
            <a:pPr algn="dist"/>
            <a:r>
              <a:rPr kumimoji="1" lang="en-US" altLang="zh-CN" sz="1100">
                <a:solidFill>
                  <a:schemeClr val="bg1"/>
                </a:solidFill>
                <a:cs typeface="+mn-ea"/>
                <a:sym typeface="+mn-lt"/>
              </a:rPr>
              <a:t>PART </a:t>
            </a:r>
            <a:endParaRPr kumimoji="1" lang="zh-CN" altLang="en-US" sz="1100">
              <a:solidFill>
                <a:schemeClr val="bg1"/>
              </a:solidFill>
              <a:cs typeface="+mn-ea"/>
              <a:sym typeface="+mn-lt"/>
            </a:endParaRPr>
          </a:p>
        </p:txBody>
      </p:sp>
      <p:sp>
        <p:nvSpPr>
          <p:cNvPr id="54" name="文本框 53"/>
          <p:cNvSpPr txBox="1"/>
          <p:nvPr/>
        </p:nvSpPr>
        <p:spPr>
          <a:xfrm>
            <a:off x="6096000" y="2633529"/>
            <a:ext cx="1198880" cy="1322070"/>
          </a:xfrm>
          <a:prstGeom prst="rect">
            <a:avLst/>
          </a:prstGeom>
          <a:noFill/>
        </p:spPr>
        <p:txBody>
          <a:bodyPr wrap="none" rtlCol="0">
            <a:spAutoFit/>
          </a:bodyPr>
          <a:lstStyle/>
          <a:p>
            <a:pPr algn="l"/>
            <a:r>
              <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搅拌</a:t>
            </a:r>
            <a:endPar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a:p>
            <a:pPr algn="l"/>
            <a:r>
              <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stir</a:t>
            </a:r>
            <a:endPar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p:txBody>
      </p:sp>
      <p:sp>
        <p:nvSpPr>
          <p:cNvPr id="55" name="文本框 54"/>
          <p:cNvSpPr txBox="1"/>
          <p:nvPr/>
        </p:nvSpPr>
        <p:spPr>
          <a:xfrm>
            <a:off x="5935287" y="4039697"/>
            <a:ext cx="4967785" cy="400110"/>
          </a:xfrm>
          <a:prstGeom prst="rect">
            <a:avLst/>
          </a:prstGeom>
          <a:noFill/>
        </p:spPr>
        <p:txBody>
          <a:bodyPr wrap="square" rtlCol="0">
            <a:spAutoFit/>
          </a:bodyPr>
          <a:lstStyle/>
          <a:p>
            <a:pPr algn="ctr"/>
            <a:r>
              <a:rPr lang="zh-CN" altLang="en-US" sz="2000">
                <a:solidFill>
                  <a:schemeClr val="bg1"/>
                </a:solidFill>
                <a:cs typeface="+mn-ea"/>
                <a:sym typeface="+mn-lt"/>
              </a:rPr>
              <a:t>专业诚信    务实高效</a:t>
            </a:r>
            <a:endParaRPr lang="en-US" altLang="zh-CN" sz="2000">
              <a:solidFill>
                <a:schemeClr val="bg1"/>
              </a:solidFill>
              <a:cs typeface="+mn-ea"/>
              <a:sym typeface="+mn-lt"/>
            </a:endParaRPr>
          </a:p>
        </p:txBody>
      </p:sp>
      <p:cxnSp>
        <p:nvCxnSpPr>
          <p:cNvPr id="20" name="直线连接符 19"/>
          <p:cNvCxnSpPr/>
          <p:nvPr/>
        </p:nvCxnSpPr>
        <p:spPr>
          <a:xfrm flipH="1">
            <a:off x="636477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p:nvCxnSpPr>
        <p:spPr>
          <a:xfrm flipH="1">
            <a:off x="972296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828486" y="190803"/>
            <a:ext cx="2002087" cy="904738"/>
            <a:chOff x="5279" y="3026"/>
            <a:chExt cx="3533" cy="1556"/>
          </a:xfrm>
        </p:grpSpPr>
        <p:pic>
          <p:nvPicPr>
            <p:cNvPr id="3" name="图片 2" descr="C:\Users\Administrator\Desktop\亿鑫丰LOGO6.png亿鑫丰LOGO6"/>
            <p:cNvPicPr>
              <a:picLocks noChangeAspect="1"/>
            </p:cNvPicPr>
            <p:nvPr/>
          </p:nvPicPr>
          <p:blipFill>
            <a:blip r:embed="rId2"/>
            <a:srcRect/>
            <a:stretch>
              <a:fillRect/>
            </a:stretch>
          </p:blipFill>
          <p:spPr>
            <a:xfrm>
              <a:off x="5279" y="3026"/>
              <a:ext cx="3533" cy="833"/>
            </a:xfrm>
            <a:prstGeom prst="rect">
              <a:avLst/>
            </a:prstGeom>
          </p:spPr>
        </p:pic>
        <p:sp>
          <p:nvSpPr>
            <p:cNvPr id="4" name="文本框 99"/>
            <p:cNvSpPr txBox="1"/>
            <p:nvPr/>
          </p:nvSpPr>
          <p:spPr>
            <a:xfrm>
              <a:off x="5515" y="4002"/>
              <a:ext cx="3079" cy="580"/>
            </a:xfrm>
            <a:prstGeom prst="rect">
              <a:avLst/>
            </a:prstGeom>
            <a:noFill/>
            <a:ln w="9525">
              <a:noFill/>
            </a:ln>
          </p:spPr>
          <p:txBody>
            <a:bodyPr wrap="square">
              <a:spAutoFit/>
            </a:bodyPr>
            <a:lstStyle/>
            <a:p>
              <a:pPr indent="0"/>
              <a:r>
                <a:rPr lang="zh-CN" altLang="en-US" sz="1400">
                  <a:solidFill>
                    <a:schemeClr val="tx1">
                      <a:lumMod val="85000"/>
                      <a:lumOff val="15000"/>
                    </a:schemeClr>
                  </a:solidFill>
                  <a:cs typeface="+mn-ea"/>
                  <a:sym typeface="+mn-lt"/>
                </a:rPr>
                <a:t>股票代码</a:t>
              </a:r>
              <a:r>
                <a:rPr lang="zh-CN" altLang="en-US" sz="1400" b="1">
                  <a:solidFill>
                    <a:schemeClr val="tx1">
                      <a:lumMod val="85000"/>
                      <a:lumOff val="15000"/>
                    </a:schemeClr>
                  </a:solidFill>
                  <a:cs typeface="+mn-ea"/>
                  <a:sym typeface="+mn-lt"/>
                </a:rPr>
                <a:t>：</a:t>
              </a:r>
              <a:r>
                <a:rPr lang="en-US" altLang="zh-CN" sz="1400" b="1">
                  <a:solidFill>
                    <a:schemeClr val="tx1">
                      <a:lumMod val="85000"/>
                      <a:lumOff val="15000"/>
                    </a:schemeClr>
                  </a:solidFill>
                  <a:cs typeface="+mn-ea"/>
                  <a:sym typeface="+mn-lt"/>
                </a:rPr>
                <a:t>839073</a:t>
              </a:r>
              <a:r>
                <a:rPr lang="en-US" altLang="zh-CN" sz="1600" b="1">
                  <a:solidFill>
                    <a:schemeClr val="tx1">
                      <a:lumMod val="85000"/>
                      <a:lumOff val="15000"/>
                    </a:schemeClr>
                  </a:solidFill>
                  <a:cs typeface="+mn-ea"/>
                  <a:sym typeface="+mn-lt"/>
                </a:rPr>
                <a:t>   </a:t>
              </a:r>
              <a:endParaRPr lang="en-US" altLang="zh-CN" sz="1600" b="1">
                <a:solidFill>
                  <a:schemeClr val="tx1">
                    <a:lumMod val="85000"/>
                    <a:lumOff val="15000"/>
                  </a:schemeClr>
                </a:solidFill>
                <a:cs typeface="+mn-ea"/>
                <a:sym typeface="+mn-lt"/>
              </a:endParaRPr>
            </a:p>
          </p:txBody>
        </p:sp>
      </p:grpSp>
      <p:sp>
        <p:nvSpPr>
          <p:cNvPr id="6" name="文本框 5"/>
          <p:cNvSpPr txBox="1"/>
          <p:nvPr>
            <p:custDataLst>
              <p:tags r:id="rId3"/>
            </p:custDataLst>
          </p:nvPr>
        </p:nvSpPr>
        <p:spPr>
          <a:xfrm>
            <a:off x="6364605" y="4410075"/>
            <a:ext cx="4700270" cy="368300"/>
          </a:xfrm>
          <a:prstGeom prst="rect">
            <a:avLst/>
          </a:prstGeom>
          <a:noFill/>
        </p:spPr>
        <p:txBody>
          <a:bodyPr wrap="square" rtlCol="0">
            <a:spAutoFit/>
          </a:bodyPr>
          <a:p>
            <a:r>
              <a:rPr lang="zh-CN" altLang="en-US">
                <a:solidFill>
                  <a:schemeClr val="bg1"/>
                </a:solidFill>
              </a:rPr>
              <a:t>Challenges and opportunities coexist</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87430" y="241305"/>
            <a:ext cx="10972876" cy="609600"/>
          </a:xfrm>
          <a:prstGeom prst="rect">
            <a:avLst/>
          </a:prstGeom>
          <a:noFill/>
        </p:spPr>
        <p:txBody>
          <a:bodyPr wrap="square" lIns="63500" tIns="25400" rIns="63500" bIns="25400" rtlCol="0" anchor="ctr" anchorCtr="0">
            <a:noAutofit/>
          </a:bodyPr>
          <a:p>
            <a:pPr marL="0" indent="0" algn="l">
              <a:lnSpc>
                <a:spcPct val="100000"/>
              </a:lnSpc>
              <a:spcBef>
                <a:spcPts val="0"/>
              </a:spcBef>
              <a:spcAft>
                <a:spcPts val="0"/>
              </a:spcAft>
              <a:buSzPct val="100000"/>
              <a:buNone/>
            </a:pPr>
            <a:r>
              <a:rPr lang="zh-CN" altLang="zh-CN" sz="2800" b="1" spc="200" dirty="0">
                <a:solidFill>
                  <a:schemeClr val="accent1"/>
                </a:solidFill>
                <a:uFillTx/>
                <a:latin typeface="微软雅黑" panose="020B0503020204020204" pitchFamily="34" charset="-122"/>
                <a:ea typeface="微软雅黑" panose="020B0503020204020204" pitchFamily="34" charset="-122"/>
              </a:rPr>
              <a:t>搅拌机</a:t>
            </a:r>
            <a:endParaRPr lang="zh-CN" altLang="zh-CN" sz="2800" b="1" spc="20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800" b="1" spc="200" dirty="0">
                <a:solidFill>
                  <a:schemeClr val="accent1"/>
                </a:solidFill>
                <a:uFillTx/>
                <a:latin typeface="微软雅黑" panose="020B0503020204020204" pitchFamily="34" charset="-122"/>
                <a:ea typeface="微软雅黑" panose="020B0503020204020204" pitchFamily="34" charset="-122"/>
              </a:rPr>
              <a:t>（agitator）</a:t>
            </a:r>
            <a:endParaRPr lang="zh-CN" altLang="zh-CN" sz="2800" b="1" spc="200" dirty="0">
              <a:solidFill>
                <a:schemeClr val="accent1"/>
              </a:solidFill>
              <a:uFillTx/>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2"/>
            </p:custDataLst>
          </p:nvPr>
        </p:nvPicPr>
        <p:blipFill>
          <a:blip r:embed="rId3"/>
          <a:stretch>
            <a:fillRect/>
          </a:stretch>
        </p:blipFill>
        <p:spPr>
          <a:xfrm>
            <a:off x="493395" y="1082675"/>
            <a:ext cx="3680460" cy="2446020"/>
          </a:xfrm>
          <a:prstGeom prst="rect">
            <a:avLst/>
          </a:prstGeom>
        </p:spPr>
      </p:pic>
      <p:pic>
        <p:nvPicPr>
          <p:cNvPr id="4" name="图片 3" descr="C:\Users\yxf\Desktop\搅拌机1.jpg搅拌机1"/>
          <p:cNvPicPr>
            <a:picLocks noChangeAspect="1"/>
          </p:cNvPicPr>
          <p:nvPr>
            <p:custDataLst>
              <p:tags r:id="rId4"/>
            </p:custDataLst>
          </p:nvPr>
        </p:nvPicPr>
        <p:blipFill>
          <a:blip r:embed="rId5"/>
          <a:srcRect t="4702" b="4702"/>
          <a:stretch>
            <a:fillRect/>
          </a:stretch>
        </p:blipFill>
        <p:spPr>
          <a:xfrm>
            <a:off x="493395" y="3654425"/>
            <a:ext cx="3680460" cy="1886585"/>
          </a:xfrm>
          <a:prstGeom prst="rect">
            <a:avLst/>
          </a:prstGeom>
        </p:spPr>
      </p:pic>
      <p:graphicFrame>
        <p:nvGraphicFramePr>
          <p:cNvPr id="14" name="表格 13"/>
          <p:cNvGraphicFramePr/>
          <p:nvPr>
            <p:custDataLst>
              <p:tags r:id="rId6"/>
            </p:custDataLst>
          </p:nvPr>
        </p:nvGraphicFramePr>
        <p:xfrm>
          <a:off x="4433570" y="628015"/>
          <a:ext cx="7549515" cy="5725160"/>
        </p:xfrm>
        <a:graphic>
          <a:graphicData uri="http://schemas.openxmlformats.org/drawingml/2006/table">
            <a:tbl>
              <a:tblPr firstRow="1" bandRow="1">
                <a:tableStyleId>{5C22544A-7EE6-4342-B048-85BDC9FD1C3A}</a:tableStyleId>
              </a:tblPr>
              <a:tblGrid>
                <a:gridCol w="1932305"/>
                <a:gridCol w="5617210"/>
              </a:tblGrid>
              <a:tr h="1928495">
                <a:tc>
                  <a:txBody>
                    <a:bodyPr/>
                    <a:p>
                      <a:pPr algn="l">
                        <a:lnSpc>
                          <a:spcPct val="160000"/>
                        </a:lnSpc>
                        <a:buNone/>
                      </a:pPr>
                      <a:r>
                        <a:rPr lang="en-US" altLang="zh-CN" sz="900" b="0">
                          <a:solidFill>
                            <a:schemeClr val="tx1"/>
                          </a:solidFill>
                          <a:latin typeface="+mn-ea"/>
                          <a:cs typeface="+mn-ea"/>
                        </a:rPr>
                        <a:t>                                                           </a:t>
                      </a:r>
                      <a:r>
                        <a:rPr lang="zh-CN" altLang="en-US" sz="900" b="0">
                          <a:solidFill>
                            <a:schemeClr val="tx1"/>
                          </a:solidFill>
                          <a:latin typeface="+mn-ea"/>
                          <a:cs typeface="+mn-ea"/>
                        </a:rPr>
                        <a:t>原理与应用</a:t>
                      </a:r>
                      <a:endParaRPr lang="zh-CN" altLang="en-US" sz="900" b="0">
                        <a:solidFill>
                          <a:schemeClr val="tx1"/>
                        </a:solidFill>
                        <a:latin typeface="+mn-ea"/>
                        <a:cs typeface="+mn-ea"/>
                      </a:endParaRPr>
                    </a:p>
                    <a:p>
                      <a:pPr algn="l">
                        <a:lnSpc>
                          <a:spcPct val="160000"/>
                        </a:lnSpc>
                        <a:buNone/>
                      </a:pPr>
                      <a:r>
                        <a:rPr lang="zh-CN" altLang="en-US" sz="900" b="0">
                          <a:solidFill>
                            <a:schemeClr val="tx1"/>
                          </a:solidFill>
                          <a:latin typeface="+mn-ea"/>
                          <a:cs typeface="+mn-ea"/>
                        </a:rPr>
                        <a:t>Principle and application</a:t>
                      </a:r>
                      <a:endParaRPr lang="zh-CN" altLang="en-US" sz="900" b="0">
                        <a:solidFill>
                          <a:schemeClr val="tx1"/>
                        </a:solidFill>
                        <a:latin typeface="+mn-ea"/>
                        <a:cs typeface="+mn-ea"/>
                      </a:endParaRPr>
                    </a:p>
                  </a:txBody>
                  <a:tcPr/>
                </a:tc>
                <a:tc>
                  <a:txBody>
                    <a:bodyPr/>
                    <a:p>
                      <a:pPr algn="l">
                        <a:buNone/>
                      </a:pPr>
                      <a:r>
                        <a:rPr lang="zh-CN" altLang="en-US" sz="900" b="0">
                          <a:solidFill>
                            <a:schemeClr val="tx1"/>
                          </a:solidFill>
                          <a:latin typeface="+mn-ea"/>
                          <a:cs typeface="+mn-ea"/>
                        </a:rPr>
                        <a:t>设备通过控制面板或中控系统智能控制，可按照已编制的搅拌工艺流程自动运行；</a:t>
                      </a:r>
                      <a:endParaRPr lang="zh-CN" altLang="en-US" sz="900" b="0">
                        <a:solidFill>
                          <a:schemeClr val="tx1"/>
                        </a:solidFill>
                        <a:latin typeface="+mn-ea"/>
                        <a:cs typeface="+mn-ea"/>
                      </a:endParaRPr>
                    </a:p>
                    <a:p>
                      <a:pPr algn="l">
                        <a:buNone/>
                      </a:pPr>
                      <a:r>
                        <a:rPr lang="zh-CN" altLang="en-US" sz="900" b="0">
                          <a:solidFill>
                            <a:schemeClr val="tx1"/>
                          </a:solidFill>
                          <a:latin typeface="+mn-ea"/>
                          <a:cs typeface="+mn-ea"/>
                        </a:rPr>
                        <a:t>配套两个螺旋式搅拌浆和两组锯齿形分散盘，采用双行星结构分别驱动，可满足各类粉体与液体之间的高效混合，经过搅拌、及分散等过程，控制颗粒大小，颗粒分布的均匀性，粘度的一致性；同时搅拌桶具有快速更换及真空密封功能，通过抽真空的方式，可消除浆料中的气泡；从而满足搅拌、成浆工艺要求。</a:t>
                      </a:r>
                      <a:endParaRPr lang="zh-CN" altLang="en-US" sz="900" b="0">
                        <a:solidFill>
                          <a:schemeClr val="tx1"/>
                        </a:solidFill>
                        <a:latin typeface="+mn-ea"/>
                        <a:cs typeface="+mn-ea"/>
                      </a:endParaRPr>
                    </a:p>
                    <a:p>
                      <a:pPr algn="l">
                        <a:buNone/>
                      </a:pPr>
                      <a:r>
                        <a:rPr lang="zh-CN" altLang="en-US" sz="900" b="0">
                          <a:solidFill>
                            <a:schemeClr val="tx1"/>
                          </a:solidFill>
                          <a:latin typeface="+mn-ea"/>
                          <a:cs typeface="+mn-ea"/>
                        </a:rPr>
                        <a:t>The equipment can operate automatically according to the prepared mixing process by intelligent control panel or central control system;</a:t>
                      </a:r>
                      <a:endParaRPr lang="zh-CN" altLang="en-US" sz="900" b="0">
                        <a:solidFill>
                          <a:schemeClr val="tx1"/>
                        </a:solidFill>
                        <a:latin typeface="+mn-ea"/>
                        <a:cs typeface="+mn-ea"/>
                      </a:endParaRPr>
                    </a:p>
                    <a:p>
                      <a:pPr algn="l">
                        <a:buNone/>
                      </a:pPr>
                      <a:r>
                        <a:rPr lang="zh-CN" altLang="en-US" sz="900" b="0">
                          <a:solidFill>
                            <a:schemeClr val="tx1"/>
                          </a:solidFill>
                          <a:latin typeface="+mn-ea"/>
                          <a:cs typeface="+mn-ea"/>
                        </a:rPr>
                        <a:t>It is equipped with two spiral-type mixing slurry and two groups of zigzag dispersion disks, respectively driven by double planetary structure, which can meet the efficient mixing between various powders and liquids. After stirring, dispersing and other processes, it can control the particle size, the uniformity of particle distribution and the consistency of viscosity; At the same time, the mixing barrel has the function of quick replacement and vacuum sealing, and the bubbles in the slurry can be eliminated by vacuuming; So as to meet the mixing, pulp process requirements.</a:t>
                      </a:r>
                      <a:endParaRPr lang="zh-CN" altLang="en-US" sz="900" b="0">
                        <a:solidFill>
                          <a:schemeClr val="tx1"/>
                        </a:solidFill>
                        <a:latin typeface="+mn-ea"/>
                        <a:cs typeface="+mn-ea"/>
                      </a:endParaRPr>
                    </a:p>
                  </a:txBody>
                  <a:tcPr/>
                </a:tc>
              </a:tr>
              <a:tr h="549275">
                <a:tc>
                  <a:txBody>
                    <a:bodyPr/>
                    <a:p>
                      <a:pPr algn="l">
                        <a:lnSpc>
                          <a:spcPct val="150000"/>
                        </a:lnSpc>
                        <a:buNone/>
                      </a:pPr>
                      <a:r>
                        <a:rPr lang="zh-CN" altLang="en-US" sz="900">
                          <a:latin typeface="+mn-ea"/>
                          <a:cs typeface="+mn-ea"/>
                        </a:rPr>
                        <a:t>设备组成</a:t>
                      </a:r>
                      <a:endParaRPr lang="zh-CN" altLang="en-US" sz="900">
                        <a:latin typeface="+mn-ea"/>
                        <a:cs typeface="+mn-ea"/>
                      </a:endParaRPr>
                    </a:p>
                    <a:p>
                      <a:pPr algn="l">
                        <a:lnSpc>
                          <a:spcPct val="150000"/>
                        </a:lnSpc>
                        <a:buNone/>
                      </a:pPr>
                      <a:r>
                        <a:rPr lang="zh-CN" altLang="en-US" sz="900">
                          <a:latin typeface="+mn-ea"/>
                          <a:cs typeface="+mn-ea"/>
                        </a:rPr>
                        <a:t>Equipment composition</a:t>
                      </a:r>
                      <a:endParaRPr lang="zh-CN" altLang="en-US" sz="900">
                        <a:latin typeface="+mn-ea"/>
                        <a:cs typeface="+mn-ea"/>
                      </a:endParaRPr>
                    </a:p>
                  </a:txBody>
                  <a:tcPr/>
                </a:tc>
                <a:tc>
                  <a:txBody>
                    <a:bodyPr/>
                    <a:p>
                      <a:pPr algn="l">
                        <a:buNone/>
                      </a:pPr>
                      <a:r>
                        <a:rPr lang="zh-CN" altLang="en-US" sz="900">
                          <a:latin typeface="+mn-ea"/>
                          <a:cs typeface="+mn-ea"/>
                        </a:rPr>
                        <a:t>该设备由立柱式结构、传动部分、密封容器、升降系统、控制系统等组成。</a:t>
                      </a:r>
                      <a:endParaRPr lang="zh-CN" altLang="en-US" sz="900">
                        <a:latin typeface="+mn-ea"/>
                        <a:cs typeface="+mn-ea"/>
                      </a:endParaRPr>
                    </a:p>
                    <a:p>
                      <a:pPr algn="l">
                        <a:buNone/>
                      </a:pPr>
                      <a:r>
                        <a:rPr lang="zh-CN" altLang="en-US" sz="900">
                          <a:latin typeface="+mn-ea"/>
                          <a:cs typeface="+mn-ea"/>
                        </a:rPr>
                        <a:t>The equipment is composed of column structure, transmission part, sealed container, lifting system, control system, etc.</a:t>
                      </a:r>
                      <a:endParaRPr lang="zh-CN" altLang="en-US" sz="900">
                        <a:latin typeface="+mn-ea"/>
                        <a:cs typeface="+mn-ea"/>
                      </a:endParaRPr>
                    </a:p>
                  </a:txBody>
                  <a:tcPr/>
                </a:tc>
              </a:tr>
              <a:tr h="549910">
                <a:tc>
                  <a:txBody>
                    <a:bodyPr/>
                    <a:p>
                      <a:pPr algn="l">
                        <a:lnSpc>
                          <a:spcPct val="150000"/>
                        </a:lnSpc>
                        <a:buNone/>
                      </a:pPr>
                      <a:r>
                        <a:rPr lang="zh-CN" altLang="en-US" sz="900">
                          <a:latin typeface="+mn-ea"/>
                          <a:cs typeface="+mn-ea"/>
                        </a:rPr>
                        <a:t>适用粉料</a:t>
                      </a:r>
                      <a:endParaRPr lang="zh-CN" altLang="en-US" sz="900">
                        <a:latin typeface="+mn-ea"/>
                        <a:cs typeface="+mn-ea"/>
                      </a:endParaRPr>
                    </a:p>
                    <a:p>
                      <a:pPr algn="l">
                        <a:lnSpc>
                          <a:spcPct val="150000"/>
                        </a:lnSpc>
                        <a:buNone/>
                      </a:pPr>
                      <a:r>
                        <a:rPr lang="zh-CN" altLang="en-US" sz="900">
                          <a:latin typeface="+mn-ea"/>
                          <a:cs typeface="+mn-ea"/>
                        </a:rPr>
                        <a:t>Applicable powder</a:t>
                      </a:r>
                      <a:endParaRPr lang="zh-CN" altLang="en-US" sz="900">
                        <a:latin typeface="+mn-ea"/>
                        <a:cs typeface="+mn-ea"/>
                      </a:endParaRPr>
                    </a:p>
                  </a:txBody>
                  <a:tcPr/>
                </a:tc>
                <a:tc>
                  <a:txBody>
                    <a:bodyPr/>
                    <a:p>
                      <a:pPr algn="l">
                        <a:buNone/>
                      </a:pPr>
                      <a:r>
                        <a:rPr lang="zh-CN" altLang="en-US" sz="900">
                          <a:latin typeface="+mn-ea"/>
                          <a:cs typeface="+mn-ea"/>
                        </a:rPr>
                        <a:t>PVDF、CMC、导电剂、磷酸铁锂、钴酸锂、三元、石墨等；</a:t>
                      </a:r>
                      <a:endParaRPr lang="zh-CN" altLang="en-US" sz="900">
                        <a:latin typeface="+mn-ea"/>
                        <a:cs typeface="+mn-ea"/>
                      </a:endParaRPr>
                    </a:p>
                    <a:p>
                      <a:pPr algn="l">
                        <a:buNone/>
                      </a:pPr>
                      <a:r>
                        <a:rPr lang="zh-CN" altLang="en-US" sz="900">
                          <a:latin typeface="+mn-ea"/>
                          <a:cs typeface="+mn-ea"/>
                        </a:rPr>
                        <a:t>PVDF, CMC, conductive agent, lithium iron phosphate, lithium cobalt, ternary, graphite, etc.;</a:t>
                      </a:r>
                      <a:endParaRPr lang="zh-CN" altLang="en-US" sz="900">
                        <a:latin typeface="+mn-ea"/>
                        <a:cs typeface="+mn-ea"/>
                      </a:endParaRPr>
                    </a:p>
                  </a:txBody>
                  <a:tcPr/>
                </a:tc>
              </a:tr>
              <a:tr h="549275">
                <a:tc>
                  <a:txBody>
                    <a:bodyPr/>
                    <a:p>
                      <a:pPr algn="l">
                        <a:lnSpc>
                          <a:spcPct val="150000"/>
                        </a:lnSpc>
                        <a:buNone/>
                      </a:pPr>
                      <a:r>
                        <a:rPr lang="zh-CN" altLang="en-US" sz="900">
                          <a:latin typeface="+mn-ea"/>
                          <a:cs typeface="+mn-ea"/>
                        </a:rPr>
                        <a:t>生产浆料</a:t>
                      </a:r>
                      <a:r>
                        <a:rPr lang="zh-CN" altLang="en-US" sz="900">
                          <a:latin typeface="+mn-ea"/>
                          <a:cs typeface="+mn-ea"/>
                          <a:sym typeface="+mn-ea"/>
                        </a:rPr>
                        <a:t>粘度</a:t>
                      </a:r>
                      <a:endParaRPr lang="zh-CN" altLang="en-US" sz="900">
                        <a:latin typeface="+mn-ea"/>
                        <a:cs typeface="+mn-ea"/>
                        <a:sym typeface="+mn-ea"/>
                      </a:endParaRPr>
                    </a:p>
                    <a:p>
                      <a:pPr algn="l">
                        <a:lnSpc>
                          <a:spcPct val="150000"/>
                        </a:lnSpc>
                        <a:buNone/>
                      </a:pPr>
                      <a:r>
                        <a:rPr lang="zh-CN" altLang="en-US" sz="900">
                          <a:latin typeface="+mn-ea"/>
                          <a:cs typeface="+mn-ea"/>
                          <a:sym typeface="+mn-ea"/>
                        </a:rPr>
                        <a:t>Production of slurry viscosity</a:t>
                      </a:r>
                      <a:endParaRPr lang="zh-CN" altLang="en-US" sz="900">
                        <a:latin typeface="+mn-ea"/>
                        <a:cs typeface="+mn-ea"/>
                      </a:endParaRPr>
                    </a:p>
                  </a:txBody>
                  <a:tcPr/>
                </a:tc>
                <a:tc>
                  <a:txBody>
                    <a:bodyPr/>
                    <a:p>
                      <a:pPr algn="l">
                        <a:buNone/>
                      </a:pPr>
                      <a:r>
                        <a:rPr lang="zh-CN" altLang="en-US" sz="900">
                          <a:latin typeface="+mn-ea"/>
                          <a:cs typeface="+mn-ea"/>
                        </a:rPr>
                        <a:t>1 千-10 万 MPa.s，固含量适用 30%-70%，及 85%-100%，</a:t>
                      </a:r>
                      <a:endParaRPr lang="zh-CN" altLang="en-US" sz="900">
                        <a:latin typeface="+mn-ea"/>
                        <a:cs typeface="+mn-ea"/>
                      </a:endParaRPr>
                    </a:p>
                    <a:p>
                      <a:pPr algn="l">
                        <a:buNone/>
                      </a:pPr>
                      <a:r>
                        <a:rPr lang="zh-CN" altLang="en-US" sz="900">
                          <a:latin typeface="+mn-ea"/>
                          <a:cs typeface="+mn-ea"/>
                        </a:rPr>
                        <a:t>1000-100,000 MPa.s, solid content is applicable to 30%-70%, and 85%-100%,</a:t>
                      </a:r>
                      <a:endParaRPr lang="zh-CN" altLang="en-US" sz="900">
                        <a:latin typeface="+mn-ea"/>
                        <a:cs typeface="+mn-ea"/>
                      </a:endParaRPr>
                    </a:p>
                  </a:txBody>
                  <a:tcPr/>
                </a:tc>
              </a:tr>
              <a:tr h="504190">
                <a:tc>
                  <a:txBody>
                    <a:bodyPr/>
                    <a:p>
                      <a:pPr algn="l">
                        <a:lnSpc>
                          <a:spcPct val="150000"/>
                        </a:lnSpc>
                        <a:buNone/>
                      </a:pPr>
                      <a:r>
                        <a:rPr lang="zh-CN" altLang="en-US" sz="900">
                          <a:latin typeface="+mn-ea"/>
                          <a:cs typeface="+mn-ea"/>
                        </a:rPr>
                        <a:t>行星箱转</a:t>
                      </a:r>
                      <a:r>
                        <a:rPr lang="en-US" altLang="zh-CN" sz="900">
                          <a:latin typeface="+mn-ea"/>
                          <a:cs typeface="+mn-ea"/>
                        </a:rPr>
                        <a:t> </a:t>
                      </a:r>
                      <a:r>
                        <a:rPr lang="zh-CN" altLang="en-US" sz="900">
                          <a:latin typeface="+mn-ea"/>
                          <a:cs typeface="+mn-ea"/>
                        </a:rPr>
                        <a:t>（公转）</a:t>
                      </a:r>
                      <a:endParaRPr lang="zh-CN" altLang="en-US" sz="900">
                        <a:latin typeface="+mn-ea"/>
                        <a:cs typeface="+mn-ea"/>
                      </a:endParaRPr>
                    </a:p>
                    <a:p>
                      <a:pPr algn="l">
                        <a:lnSpc>
                          <a:spcPct val="150000"/>
                        </a:lnSpc>
                        <a:buNone/>
                      </a:pPr>
                      <a:r>
                        <a:rPr lang="zh-CN" altLang="en-US" sz="900">
                          <a:latin typeface="+mn-ea"/>
                          <a:cs typeface="+mn-ea"/>
                        </a:rPr>
                        <a:t>Planetary rotation（revolution）</a:t>
                      </a:r>
                      <a:endParaRPr lang="zh-CN" altLang="en-US" sz="900">
                        <a:latin typeface="+mn-ea"/>
                        <a:cs typeface="+mn-ea"/>
                      </a:endParaRPr>
                    </a:p>
                  </a:txBody>
                  <a:tcPr/>
                </a:tc>
                <a:tc>
                  <a:txBody>
                    <a:bodyPr/>
                    <a:p>
                      <a:pPr algn="l">
                        <a:buNone/>
                      </a:pPr>
                      <a:r>
                        <a:rPr lang="zh-CN" altLang="en-US" sz="900">
                          <a:latin typeface="+mn-ea"/>
                        </a:rPr>
                        <a:t>0-35rpm</a:t>
                      </a:r>
                      <a:endParaRPr lang="zh-CN" altLang="en-US" sz="900">
                        <a:latin typeface="+mn-ea"/>
                      </a:endParaRPr>
                    </a:p>
                  </a:txBody>
                  <a:tcPr/>
                </a:tc>
              </a:tr>
              <a:tr h="544830">
                <a:tc>
                  <a:txBody>
                    <a:bodyPr/>
                    <a:p>
                      <a:pPr algn="l">
                        <a:lnSpc>
                          <a:spcPct val="150000"/>
                        </a:lnSpc>
                        <a:buNone/>
                      </a:pPr>
                      <a:r>
                        <a:rPr lang="zh-CN" altLang="en-US" sz="900">
                          <a:latin typeface="+mn-ea"/>
                          <a:cs typeface="+mn-ea"/>
                        </a:rPr>
                        <a:t>搅拌桨转速</a:t>
                      </a:r>
                      <a:r>
                        <a:rPr lang="en-US" altLang="zh-CN" sz="900">
                          <a:latin typeface="+mn-ea"/>
                          <a:cs typeface="+mn-ea"/>
                        </a:rPr>
                        <a:t>   </a:t>
                      </a:r>
                      <a:r>
                        <a:rPr lang="zh-CN" altLang="en-US" sz="900">
                          <a:latin typeface="+mn-ea"/>
                          <a:cs typeface="+mn-ea"/>
                        </a:rPr>
                        <a:t>（自转）</a:t>
                      </a:r>
                      <a:endParaRPr lang="zh-CN" altLang="en-US" sz="900">
                        <a:latin typeface="+mn-ea"/>
                        <a:cs typeface="+mn-ea"/>
                      </a:endParaRPr>
                    </a:p>
                    <a:p>
                      <a:pPr algn="l">
                        <a:lnSpc>
                          <a:spcPct val="150000"/>
                        </a:lnSpc>
                        <a:buNone/>
                      </a:pPr>
                      <a:r>
                        <a:rPr lang="zh-CN" altLang="en-US" sz="900">
                          <a:latin typeface="+mn-ea"/>
                          <a:cs typeface="+mn-ea"/>
                        </a:rPr>
                        <a:t>Propeller speed（autorotation）</a:t>
                      </a:r>
                      <a:endParaRPr lang="zh-CN" altLang="en-US" sz="900">
                        <a:latin typeface="+mn-ea"/>
                        <a:cs typeface="+mn-ea"/>
                      </a:endParaRPr>
                    </a:p>
                  </a:txBody>
                  <a:tcPr/>
                </a:tc>
                <a:tc>
                  <a:txBody>
                    <a:bodyPr/>
                    <a:p>
                      <a:pPr algn="l">
                        <a:buNone/>
                      </a:pPr>
                      <a:r>
                        <a:rPr lang="zh-CN" altLang="en-US" sz="900">
                          <a:latin typeface="+mn-ea"/>
                        </a:rPr>
                        <a:t>0-60rpm</a:t>
                      </a:r>
                      <a:endParaRPr lang="zh-CN" altLang="en-US" sz="900">
                        <a:latin typeface="+mn-ea"/>
                      </a:endParaRPr>
                    </a:p>
                  </a:txBody>
                  <a:tcPr/>
                </a:tc>
              </a:tr>
              <a:tr h="549910">
                <a:tc>
                  <a:txBody>
                    <a:bodyPr/>
                    <a:p>
                      <a:pPr algn="l">
                        <a:lnSpc>
                          <a:spcPct val="150000"/>
                        </a:lnSpc>
                        <a:buNone/>
                      </a:pPr>
                      <a:r>
                        <a:rPr lang="zh-CN" altLang="en-US" sz="900">
                          <a:latin typeface="+mn-ea"/>
                          <a:cs typeface="+mn-ea"/>
                        </a:rPr>
                        <a:t>分散转速</a:t>
                      </a:r>
                      <a:endParaRPr lang="zh-CN" altLang="en-US" sz="900">
                        <a:latin typeface="+mn-ea"/>
                        <a:cs typeface="+mn-ea"/>
                      </a:endParaRPr>
                    </a:p>
                    <a:p>
                      <a:pPr algn="l">
                        <a:lnSpc>
                          <a:spcPct val="150000"/>
                        </a:lnSpc>
                        <a:buNone/>
                      </a:pPr>
                      <a:r>
                        <a:rPr lang="zh-CN" altLang="en-US" sz="900">
                          <a:latin typeface="+mn-ea"/>
                          <a:cs typeface="+mn-ea"/>
                        </a:rPr>
                        <a:t>Dispersion speed</a:t>
                      </a:r>
                      <a:endParaRPr lang="zh-CN" altLang="en-US" sz="900">
                        <a:latin typeface="+mn-ea"/>
                        <a:cs typeface="+mn-ea"/>
                      </a:endParaRPr>
                    </a:p>
                  </a:txBody>
                  <a:tcPr/>
                </a:tc>
                <a:tc>
                  <a:txBody>
                    <a:bodyPr/>
                    <a:p>
                      <a:pPr algn="l">
                        <a:buNone/>
                      </a:pPr>
                      <a:r>
                        <a:rPr lang="zh-CN" altLang="en-US" sz="900">
                          <a:latin typeface="+mn-ea"/>
                          <a:cs typeface="+mn-ea"/>
                        </a:rPr>
                        <a:t>0~5000 转/分，变频调速</a:t>
                      </a:r>
                      <a:endParaRPr lang="zh-CN" altLang="en-US" sz="900">
                        <a:latin typeface="+mn-ea"/>
                        <a:cs typeface="+mn-ea"/>
                      </a:endParaRPr>
                    </a:p>
                    <a:p>
                      <a:pPr algn="l">
                        <a:buNone/>
                      </a:pPr>
                      <a:r>
                        <a:rPr lang="zh-CN" altLang="en-US" sz="900">
                          <a:latin typeface="+mn-ea"/>
                          <a:cs typeface="+mn-ea"/>
                        </a:rPr>
                        <a:t>0~5000 RPM, variable frequency speed regulation</a:t>
                      </a:r>
                      <a:endParaRPr lang="zh-CN" altLang="en-US" sz="900">
                        <a:latin typeface="+mn-ea"/>
                        <a:cs typeface="+mn-ea"/>
                      </a:endParaRPr>
                    </a:p>
                  </a:txBody>
                  <a:tcPr/>
                </a:tc>
              </a:tr>
              <a:tr h="549275">
                <a:tc>
                  <a:txBody>
                    <a:bodyPr/>
                    <a:p>
                      <a:pPr algn="l">
                        <a:lnSpc>
                          <a:spcPct val="150000"/>
                        </a:lnSpc>
                        <a:buNone/>
                      </a:pPr>
                      <a:r>
                        <a:rPr lang="zh-CN" altLang="en-US" sz="900">
                          <a:latin typeface="+mn-ea"/>
                          <a:cs typeface="+mn-ea"/>
                        </a:rPr>
                        <a:t>混料参数控制</a:t>
                      </a:r>
                      <a:endParaRPr lang="zh-CN" altLang="en-US" sz="900">
                        <a:latin typeface="+mn-ea"/>
                        <a:cs typeface="+mn-ea"/>
                      </a:endParaRPr>
                    </a:p>
                    <a:p>
                      <a:pPr algn="l">
                        <a:lnSpc>
                          <a:spcPct val="150000"/>
                        </a:lnSpc>
                        <a:buNone/>
                      </a:pPr>
                      <a:r>
                        <a:rPr lang="zh-CN" altLang="en-US" sz="900">
                          <a:latin typeface="+mn-ea"/>
                          <a:cs typeface="+mn-ea"/>
                        </a:rPr>
                        <a:t>Mixing parameter control</a:t>
                      </a:r>
                      <a:endParaRPr lang="zh-CN" altLang="en-US" sz="900">
                        <a:latin typeface="+mn-ea"/>
                        <a:cs typeface="+mn-ea"/>
                      </a:endParaRPr>
                    </a:p>
                  </a:txBody>
                  <a:tcPr/>
                </a:tc>
                <a:tc>
                  <a:txBody>
                    <a:bodyPr/>
                    <a:p>
                      <a:pPr algn="l">
                        <a:buNone/>
                      </a:pPr>
                      <a:r>
                        <a:rPr lang="zh-CN" altLang="en-US" sz="900">
                          <a:latin typeface="+mn-ea"/>
                          <a:cs typeface="+mn-ea"/>
                        </a:rPr>
                        <a:t>搅拌和分散的时间、转速及真空、温度PLC自动控制</a:t>
                      </a:r>
                      <a:endParaRPr lang="zh-CN" altLang="en-US" sz="900">
                        <a:latin typeface="+mn-ea"/>
                        <a:cs typeface="+mn-ea"/>
                      </a:endParaRPr>
                    </a:p>
                    <a:p>
                      <a:pPr algn="l">
                        <a:buNone/>
                      </a:pPr>
                      <a:r>
                        <a:rPr lang="zh-CN" altLang="en-US" sz="900">
                          <a:latin typeface="+mn-ea"/>
                          <a:cs typeface="+mn-ea"/>
                        </a:rPr>
                        <a:t>Mixing and dispersing time, speed and vacuum, temperature PLC automatic control</a:t>
                      </a:r>
                      <a:endParaRPr lang="zh-CN" altLang="en-US" sz="900">
                        <a:latin typeface="+mn-ea"/>
                        <a:cs typeface="+mn-ea"/>
                      </a:endParaRPr>
                    </a:p>
                  </a:txBody>
                  <a:tcPr/>
                </a:tc>
              </a:tr>
            </a:tbl>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8370" b="38483"/>
          <a:stretch>
            <a:fillRect/>
          </a:stretch>
        </p:blipFill>
        <p:spPr>
          <a:xfrm>
            <a:off x="0" y="1514902"/>
            <a:ext cx="12192000" cy="3493827"/>
          </a:xfrm>
          <a:prstGeom prst="rect">
            <a:avLst/>
          </a:prstGeom>
        </p:spPr>
      </p:pic>
      <p:sp>
        <p:nvSpPr>
          <p:cNvPr id="16" name="矩形 15"/>
          <p:cNvSpPr/>
          <p:nvPr/>
        </p:nvSpPr>
        <p:spPr>
          <a:xfrm>
            <a:off x="-1" y="1682368"/>
            <a:ext cx="12192000" cy="3493827"/>
          </a:xfrm>
          <a:prstGeom prst="rect">
            <a:avLst/>
          </a:prstGeom>
          <a:gradFill>
            <a:gsLst>
              <a:gs pos="16000">
                <a:srgbClr val="394454"/>
              </a:gs>
              <a:gs pos="98000">
                <a:srgbClr val="394454">
                  <a:alpha val="46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5" name="组 14"/>
          <p:cNvGrpSpPr/>
          <p:nvPr/>
        </p:nvGrpSpPr>
        <p:grpSpPr>
          <a:xfrm>
            <a:off x="627797" y="832513"/>
            <a:ext cx="3862317" cy="1992574"/>
            <a:chOff x="955343" y="1201002"/>
            <a:chExt cx="3862317" cy="1992574"/>
          </a:xfrm>
          <a:effectLst>
            <a:outerShdw blurRad="50800" dist="76200" dir="5400000" algn="t" rotWithShape="0">
              <a:prstClr val="black">
                <a:alpha val="22000"/>
              </a:prstClr>
            </a:outerShdw>
          </a:effectLst>
        </p:grpSpPr>
        <p:sp>
          <p:nvSpPr>
            <p:cNvPr id="7" name="矩形 6"/>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三角形 13"/>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7" name="矩形 36"/>
            <p:cNvSpPr/>
            <p:nvPr/>
          </p:nvSpPr>
          <p:spPr>
            <a:xfrm>
              <a:off x="955343" y="3002018"/>
              <a:ext cx="3862317" cy="191557"/>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7" name="文本框 16"/>
          <p:cNvSpPr txBox="1"/>
          <p:nvPr/>
        </p:nvSpPr>
        <p:spPr>
          <a:xfrm>
            <a:off x="1451619" y="1078172"/>
            <a:ext cx="1426210" cy="1445260"/>
          </a:xfrm>
          <a:prstGeom prst="rect">
            <a:avLst/>
          </a:prstGeom>
          <a:noFill/>
        </p:spPr>
        <p:txBody>
          <a:bodyPr wrap="none" rtlCol="0">
            <a:spAutoFit/>
          </a:bodyPr>
          <a:lstStyle/>
          <a:p>
            <a:r>
              <a:rPr kumimoji="1" lang="en-US" altLang="zh-CN" sz="8800">
                <a:solidFill>
                  <a:schemeClr val="bg1"/>
                </a:solidFill>
                <a:cs typeface="+mn-ea"/>
                <a:sym typeface="+mn-lt"/>
              </a:rPr>
              <a:t>02</a:t>
            </a:r>
            <a:endParaRPr kumimoji="1" lang="zh-CN" altLang="en-US" sz="8800">
              <a:solidFill>
                <a:schemeClr val="bg1"/>
              </a:solidFill>
              <a:cs typeface="+mn-ea"/>
              <a:sym typeface="+mn-lt"/>
            </a:endParaRPr>
          </a:p>
        </p:txBody>
      </p:sp>
      <p:sp>
        <p:nvSpPr>
          <p:cNvPr id="18" name="文本框 17"/>
          <p:cNvSpPr txBox="1"/>
          <p:nvPr/>
        </p:nvSpPr>
        <p:spPr>
          <a:xfrm rot="16200000">
            <a:off x="2699428" y="1704120"/>
            <a:ext cx="1160475" cy="261610"/>
          </a:xfrm>
          <a:prstGeom prst="rect">
            <a:avLst/>
          </a:prstGeom>
          <a:noFill/>
        </p:spPr>
        <p:txBody>
          <a:bodyPr wrap="square" rtlCol="0">
            <a:spAutoFit/>
          </a:bodyPr>
          <a:lstStyle/>
          <a:p>
            <a:pPr algn="dist"/>
            <a:r>
              <a:rPr kumimoji="1" lang="en-US" altLang="zh-CN" sz="1100">
                <a:solidFill>
                  <a:schemeClr val="bg1"/>
                </a:solidFill>
                <a:cs typeface="+mn-ea"/>
                <a:sym typeface="+mn-lt"/>
              </a:rPr>
              <a:t>PART </a:t>
            </a:r>
            <a:endParaRPr kumimoji="1" lang="zh-CN" altLang="en-US" sz="1100">
              <a:solidFill>
                <a:schemeClr val="bg1"/>
              </a:solidFill>
              <a:cs typeface="+mn-ea"/>
              <a:sym typeface="+mn-lt"/>
            </a:endParaRPr>
          </a:p>
        </p:txBody>
      </p:sp>
      <p:sp>
        <p:nvSpPr>
          <p:cNvPr id="54" name="文本框 53"/>
          <p:cNvSpPr txBox="1"/>
          <p:nvPr/>
        </p:nvSpPr>
        <p:spPr>
          <a:xfrm>
            <a:off x="6096000" y="2633529"/>
            <a:ext cx="1725295" cy="1322070"/>
          </a:xfrm>
          <a:prstGeom prst="rect">
            <a:avLst/>
          </a:prstGeom>
          <a:noFill/>
        </p:spPr>
        <p:txBody>
          <a:bodyPr wrap="none" rtlCol="0">
            <a:spAutoFit/>
          </a:bodyPr>
          <a:lstStyle/>
          <a:p>
            <a:pPr algn="l"/>
            <a:r>
              <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涂布</a:t>
            </a:r>
            <a:endPar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a:p>
            <a:pPr algn="l"/>
            <a:r>
              <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coating</a:t>
            </a:r>
            <a:endPar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p:txBody>
      </p:sp>
      <p:sp>
        <p:nvSpPr>
          <p:cNvPr id="55" name="文本框 54"/>
          <p:cNvSpPr txBox="1"/>
          <p:nvPr/>
        </p:nvSpPr>
        <p:spPr>
          <a:xfrm>
            <a:off x="5935287" y="4039697"/>
            <a:ext cx="4967785" cy="400110"/>
          </a:xfrm>
          <a:prstGeom prst="rect">
            <a:avLst/>
          </a:prstGeom>
          <a:noFill/>
        </p:spPr>
        <p:txBody>
          <a:bodyPr wrap="square" rtlCol="0">
            <a:spAutoFit/>
          </a:bodyPr>
          <a:lstStyle/>
          <a:p>
            <a:pPr algn="ctr"/>
            <a:r>
              <a:rPr lang="zh-CN" altLang="en-US" sz="2000">
                <a:solidFill>
                  <a:schemeClr val="bg1"/>
                </a:solidFill>
                <a:cs typeface="+mn-ea"/>
                <a:sym typeface="+mn-lt"/>
              </a:rPr>
              <a:t>专业诚信    务实高效</a:t>
            </a:r>
            <a:endParaRPr lang="en-US" altLang="zh-CN" sz="2000">
              <a:solidFill>
                <a:schemeClr val="bg1"/>
              </a:solidFill>
              <a:cs typeface="+mn-ea"/>
              <a:sym typeface="+mn-lt"/>
            </a:endParaRPr>
          </a:p>
        </p:txBody>
      </p:sp>
      <p:cxnSp>
        <p:nvCxnSpPr>
          <p:cNvPr id="20" name="直线连接符 19"/>
          <p:cNvCxnSpPr/>
          <p:nvPr/>
        </p:nvCxnSpPr>
        <p:spPr>
          <a:xfrm flipH="1">
            <a:off x="636477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p:nvCxnSpPr>
        <p:spPr>
          <a:xfrm flipH="1">
            <a:off x="972296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828486" y="190803"/>
            <a:ext cx="2002087" cy="904738"/>
            <a:chOff x="5279" y="3026"/>
            <a:chExt cx="3533" cy="1556"/>
          </a:xfrm>
        </p:grpSpPr>
        <p:pic>
          <p:nvPicPr>
            <p:cNvPr id="3" name="图片 2" descr="C:\Users\Administrator\Desktop\亿鑫丰LOGO6.png亿鑫丰LOGO6"/>
            <p:cNvPicPr>
              <a:picLocks noChangeAspect="1"/>
            </p:cNvPicPr>
            <p:nvPr/>
          </p:nvPicPr>
          <p:blipFill>
            <a:blip r:embed="rId2"/>
            <a:srcRect/>
            <a:stretch>
              <a:fillRect/>
            </a:stretch>
          </p:blipFill>
          <p:spPr>
            <a:xfrm>
              <a:off x="5279" y="3026"/>
              <a:ext cx="3533" cy="833"/>
            </a:xfrm>
            <a:prstGeom prst="rect">
              <a:avLst/>
            </a:prstGeom>
          </p:spPr>
        </p:pic>
        <p:sp>
          <p:nvSpPr>
            <p:cNvPr id="4" name="文本框 99"/>
            <p:cNvSpPr txBox="1"/>
            <p:nvPr/>
          </p:nvSpPr>
          <p:spPr>
            <a:xfrm>
              <a:off x="5515" y="4002"/>
              <a:ext cx="3079" cy="580"/>
            </a:xfrm>
            <a:prstGeom prst="rect">
              <a:avLst/>
            </a:prstGeom>
            <a:noFill/>
            <a:ln w="9525">
              <a:noFill/>
            </a:ln>
          </p:spPr>
          <p:txBody>
            <a:bodyPr wrap="square">
              <a:spAutoFit/>
            </a:bodyPr>
            <a:lstStyle/>
            <a:p>
              <a:pPr indent="0"/>
              <a:r>
                <a:rPr lang="zh-CN" altLang="en-US" sz="1400">
                  <a:solidFill>
                    <a:schemeClr val="tx1">
                      <a:lumMod val="85000"/>
                      <a:lumOff val="15000"/>
                    </a:schemeClr>
                  </a:solidFill>
                  <a:cs typeface="+mn-ea"/>
                  <a:sym typeface="+mn-lt"/>
                </a:rPr>
                <a:t>股票代码</a:t>
              </a:r>
              <a:r>
                <a:rPr lang="zh-CN" altLang="en-US" sz="1400" b="1">
                  <a:solidFill>
                    <a:schemeClr val="tx1">
                      <a:lumMod val="85000"/>
                      <a:lumOff val="15000"/>
                    </a:schemeClr>
                  </a:solidFill>
                  <a:cs typeface="+mn-ea"/>
                  <a:sym typeface="+mn-lt"/>
                </a:rPr>
                <a:t>：</a:t>
              </a:r>
              <a:r>
                <a:rPr lang="en-US" altLang="zh-CN" sz="1400" b="1">
                  <a:solidFill>
                    <a:schemeClr val="tx1">
                      <a:lumMod val="85000"/>
                      <a:lumOff val="15000"/>
                    </a:schemeClr>
                  </a:solidFill>
                  <a:cs typeface="+mn-ea"/>
                  <a:sym typeface="+mn-lt"/>
                </a:rPr>
                <a:t>839073</a:t>
              </a:r>
              <a:r>
                <a:rPr lang="en-US" altLang="zh-CN" sz="1600" b="1">
                  <a:solidFill>
                    <a:schemeClr val="tx1">
                      <a:lumMod val="85000"/>
                      <a:lumOff val="15000"/>
                    </a:schemeClr>
                  </a:solidFill>
                  <a:cs typeface="+mn-ea"/>
                  <a:sym typeface="+mn-lt"/>
                </a:rPr>
                <a:t>   </a:t>
              </a:r>
              <a:endParaRPr lang="en-US" altLang="zh-CN" sz="1600" b="1">
                <a:solidFill>
                  <a:schemeClr val="tx1">
                    <a:lumMod val="85000"/>
                    <a:lumOff val="15000"/>
                  </a:schemeClr>
                </a:solidFill>
                <a:cs typeface="+mn-ea"/>
                <a:sym typeface="+mn-lt"/>
              </a:endParaRPr>
            </a:p>
          </p:txBody>
        </p:sp>
      </p:grpSp>
      <p:sp>
        <p:nvSpPr>
          <p:cNvPr id="6" name="文本框 5"/>
          <p:cNvSpPr txBox="1"/>
          <p:nvPr>
            <p:custDataLst>
              <p:tags r:id="rId3"/>
            </p:custDataLst>
          </p:nvPr>
        </p:nvSpPr>
        <p:spPr>
          <a:xfrm>
            <a:off x="6364605" y="4410075"/>
            <a:ext cx="4700270" cy="368300"/>
          </a:xfrm>
          <a:prstGeom prst="rect">
            <a:avLst/>
          </a:prstGeom>
          <a:noFill/>
        </p:spPr>
        <p:txBody>
          <a:bodyPr wrap="square" rtlCol="0">
            <a:spAutoFit/>
          </a:bodyPr>
          <a:p>
            <a:r>
              <a:rPr lang="zh-CN" altLang="en-US">
                <a:solidFill>
                  <a:schemeClr val="bg1"/>
                </a:solidFill>
              </a:rPr>
              <a:t>Challenges and opportunities coexist</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45172" y="86365"/>
            <a:ext cx="10972876" cy="100965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涂布机</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SzPct val="100000"/>
              <a:buNone/>
            </a:pPr>
            <a:r>
              <a:rPr lang="zh-CN" altLang="zh-CN" sz="2800" b="1" spc="360" dirty="0">
                <a:solidFill>
                  <a:schemeClr val="accent1"/>
                </a:solidFill>
                <a:uFillTx/>
                <a:latin typeface="微软雅黑" panose="020B0503020204020204" pitchFamily="34" charset="-122"/>
                <a:ea typeface="微软雅黑" panose="020B0503020204020204" pitchFamily="34" charset="-122"/>
              </a:rPr>
              <a:t>（coater）</a:t>
            </a:r>
            <a:endParaRPr lang="zh-CN" altLang="zh-CN" sz="2800" b="1" spc="360" dirty="0">
              <a:solidFill>
                <a:schemeClr val="accent1"/>
              </a:solidFill>
              <a:uFillTx/>
              <a:latin typeface="微软雅黑" panose="020B0503020204020204" pitchFamily="34" charset="-122"/>
              <a:ea typeface="微软雅黑" panose="020B0503020204020204" pitchFamily="34" charset="-122"/>
            </a:endParaRPr>
          </a:p>
        </p:txBody>
      </p:sp>
      <p:pic>
        <p:nvPicPr>
          <p:cNvPr id="12" name="图片 11"/>
          <p:cNvPicPr>
            <a:picLocks noChangeAspect="1"/>
          </p:cNvPicPr>
          <p:nvPr>
            <p:custDataLst>
              <p:tags r:id="rId2"/>
            </p:custDataLst>
          </p:nvPr>
        </p:nvPicPr>
        <p:blipFill>
          <a:blip r:embed="rId3"/>
          <a:stretch>
            <a:fillRect/>
          </a:stretch>
        </p:blipFill>
        <p:spPr>
          <a:xfrm>
            <a:off x="250190" y="967105"/>
            <a:ext cx="4397375" cy="2570480"/>
          </a:xfrm>
          <a:prstGeom prst="rect">
            <a:avLst/>
          </a:prstGeom>
        </p:spPr>
      </p:pic>
      <p:pic>
        <p:nvPicPr>
          <p:cNvPr id="2" name="图片 1" descr="C:\Users\yxf\Desktop\2.jpg2"/>
          <p:cNvPicPr>
            <a:picLocks noChangeAspect="1"/>
          </p:cNvPicPr>
          <p:nvPr>
            <p:custDataLst>
              <p:tags r:id="rId4"/>
            </p:custDataLst>
          </p:nvPr>
        </p:nvPicPr>
        <p:blipFill>
          <a:blip r:embed="rId5"/>
          <a:srcRect t="2105" b="2105"/>
          <a:stretch>
            <a:fillRect/>
          </a:stretch>
        </p:blipFill>
        <p:spPr>
          <a:xfrm>
            <a:off x="250190" y="3717290"/>
            <a:ext cx="4418965" cy="1739265"/>
          </a:xfrm>
          <a:prstGeom prst="rect">
            <a:avLst/>
          </a:prstGeom>
        </p:spPr>
      </p:pic>
      <p:graphicFrame>
        <p:nvGraphicFramePr>
          <p:cNvPr id="13" name="表格 12"/>
          <p:cNvGraphicFramePr/>
          <p:nvPr>
            <p:custDataLst>
              <p:tags r:id="rId6"/>
            </p:custDataLst>
          </p:nvPr>
        </p:nvGraphicFramePr>
        <p:xfrm>
          <a:off x="4735195" y="566420"/>
          <a:ext cx="7301865" cy="5245735"/>
        </p:xfrm>
        <a:graphic>
          <a:graphicData uri="http://schemas.openxmlformats.org/drawingml/2006/table">
            <a:tbl>
              <a:tblPr firstRow="1" bandRow="1">
                <a:tableStyleId>{5C22544A-7EE6-4342-B048-85BDC9FD1C3A}</a:tableStyleId>
              </a:tblPr>
              <a:tblGrid>
                <a:gridCol w="2171700"/>
                <a:gridCol w="5130165"/>
              </a:tblGrid>
              <a:tr h="1696085">
                <a:tc>
                  <a:txBody>
                    <a:bodyPr/>
                    <a:p>
                      <a:pPr algn="l">
                        <a:lnSpc>
                          <a:spcPct val="90000"/>
                        </a:lnSpc>
                        <a:buNone/>
                      </a:pPr>
                      <a:r>
                        <a:rPr lang="zh-CN" altLang="en-US" sz="1000" b="0">
                          <a:solidFill>
                            <a:schemeClr val="tx1"/>
                          </a:solidFill>
                          <a:sym typeface="+mn-ea"/>
                        </a:rPr>
                        <a:t>原理与应用</a:t>
                      </a:r>
                      <a:endParaRPr lang="zh-CN" altLang="en-US" sz="1000" b="0">
                        <a:solidFill>
                          <a:schemeClr val="tx1"/>
                        </a:solidFill>
                        <a:sym typeface="+mn-ea"/>
                      </a:endParaRPr>
                    </a:p>
                    <a:p>
                      <a:pPr algn="l">
                        <a:lnSpc>
                          <a:spcPct val="90000"/>
                        </a:lnSpc>
                        <a:buNone/>
                      </a:pPr>
                      <a:r>
                        <a:rPr lang="zh-CN" altLang="en-US" sz="1000" b="0">
                          <a:solidFill>
                            <a:schemeClr val="tx1"/>
                          </a:solidFill>
                          <a:sym typeface="+mn-ea"/>
                        </a:rPr>
                        <a:t>Principle and application</a:t>
                      </a:r>
                      <a:endParaRPr lang="zh-CN" altLang="en-US" sz="1000" b="0">
                        <a:solidFill>
                          <a:schemeClr val="tx1"/>
                        </a:solidFill>
                      </a:endParaRPr>
                    </a:p>
                    <a:p>
                      <a:pPr algn="l">
                        <a:lnSpc>
                          <a:spcPct val="90000"/>
                        </a:lnSpc>
                        <a:buNone/>
                      </a:pPr>
                      <a:endParaRPr lang="zh-CN" altLang="en-US" sz="1000" b="0">
                        <a:solidFill>
                          <a:schemeClr val="tx1"/>
                        </a:solidFill>
                      </a:endParaRPr>
                    </a:p>
                  </a:txBody>
                  <a:tcPr anchor="ctr" anchorCtr="0"/>
                </a:tc>
                <a:tc>
                  <a:txBody>
                    <a:bodyPr/>
                    <a:p>
                      <a:pPr algn="l">
                        <a:buNone/>
                      </a:pPr>
                      <a:r>
                        <a:rPr lang="zh-CN" altLang="en-US" sz="1000" b="0">
                          <a:solidFill>
                            <a:schemeClr val="tx1"/>
                          </a:solidFill>
                        </a:rPr>
                        <a:t>设备通过涂辊转动带动浆料，通过调整刮刀间隙来调节浆料转移量，并利用背辊或涂辊的转动将浆料转移到基材上，按工艺要求，控制涂布层的厚度以达到重量要求，同时，通过干燥加热除去平铺于基材上的浆料中的溶剂，固体物质很好地粘结于基材上。</a:t>
                      </a:r>
                      <a:endParaRPr lang="zh-CN" altLang="en-US" sz="1000" b="0">
                        <a:solidFill>
                          <a:schemeClr val="tx1"/>
                        </a:solidFill>
                      </a:endParaRPr>
                    </a:p>
                    <a:p>
                      <a:pPr algn="l">
                        <a:buNone/>
                      </a:pPr>
                      <a:r>
                        <a:rPr lang="zh-CN" altLang="en-US" sz="1000" b="0">
                          <a:solidFill>
                            <a:schemeClr val="tx1"/>
                          </a:solidFill>
                        </a:rPr>
                        <a:t>The equipment drives the slurry through the rotation of the coating roller, adjusts the slurry transfer amount by adjusting the blade gap, and transfers the slurry to the substrate by the rotation of the back roller or the coating roller, controls the thickness of the coating layer to meet the weight requirements according to the process requirements, at the same time, the solvent in the slurry laid on the substrate is removed by drying and heating, and the solid matter is well bonded to the substrate.</a:t>
                      </a:r>
                      <a:endParaRPr lang="zh-CN" altLang="en-US" sz="1000" b="0">
                        <a:solidFill>
                          <a:schemeClr val="tx1"/>
                        </a:solidFill>
                      </a:endParaRPr>
                    </a:p>
                  </a:txBody>
                  <a:tcPr/>
                </a:tc>
              </a:tr>
              <a:tr h="313055">
                <a:tc>
                  <a:txBody>
                    <a:bodyPr/>
                    <a:p>
                      <a:pPr algn="l">
                        <a:lnSpc>
                          <a:spcPct val="90000"/>
                        </a:lnSpc>
                        <a:buNone/>
                      </a:pPr>
                      <a:r>
                        <a:rPr lang="zh-CN" altLang="en-US" sz="1000"/>
                        <a:t>设备速度</a:t>
                      </a:r>
                      <a:endParaRPr lang="zh-CN" altLang="en-US" sz="1000"/>
                    </a:p>
                    <a:p>
                      <a:pPr algn="l">
                        <a:lnSpc>
                          <a:spcPct val="90000"/>
                        </a:lnSpc>
                        <a:buNone/>
                      </a:pPr>
                      <a:r>
                        <a:rPr lang="zh-CN" altLang="en-US" sz="1000"/>
                        <a:t>Equipment speed</a:t>
                      </a:r>
                      <a:endParaRPr lang="zh-CN" altLang="en-US" sz="1000"/>
                    </a:p>
                  </a:txBody>
                  <a:tcPr anchor="ctr" anchorCtr="0"/>
                </a:tc>
                <a:tc>
                  <a:txBody>
                    <a:bodyPr/>
                    <a:p>
                      <a:pPr algn="l">
                        <a:buNone/>
                      </a:pPr>
                      <a:r>
                        <a:rPr lang="zh-CN" altLang="en-US" sz="1000"/>
                        <a:t>Max5m/min</a:t>
                      </a:r>
                      <a:endParaRPr lang="zh-CN" altLang="en-US" sz="1000"/>
                    </a:p>
                  </a:txBody>
                  <a:tcPr/>
                </a:tc>
              </a:tr>
              <a:tr h="396875">
                <a:tc>
                  <a:txBody>
                    <a:bodyPr/>
                    <a:p>
                      <a:pPr algn="l">
                        <a:lnSpc>
                          <a:spcPct val="90000"/>
                        </a:lnSpc>
                        <a:buNone/>
                      </a:pPr>
                      <a:r>
                        <a:rPr lang="zh-CN" altLang="en-US" sz="1000"/>
                        <a:t>涂布方式</a:t>
                      </a:r>
                      <a:endParaRPr lang="zh-CN" altLang="en-US" sz="1000"/>
                    </a:p>
                    <a:p>
                      <a:pPr algn="l">
                        <a:lnSpc>
                          <a:spcPct val="90000"/>
                        </a:lnSpc>
                        <a:buNone/>
                      </a:pPr>
                      <a:r>
                        <a:rPr lang="zh-CN" altLang="en-US" sz="1000"/>
                        <a:t>Coating method</a:t>
                      </a:r>
                      <a:endParaRPr lang="zh-CN" altLang="en-US" sz="1000"/>
                    </a:p>
                  </a:txBody>
                  <a:tcPr anchor="ctr" anchorCtr="0"/>
                </a:tc>
                <a:tc>
                  <a:txBody>
                    <a:bodyPr/>
                    <a:p>
                      <a:pPr algn="l">
                        <a:buNone/>
                      </a:pPr>
                      <a:r>
                        <a:rPr lang="zh-CN" altLang="en-US" sz="1000"/>
                        <a:t>连续涂布/转移式间隙涂布</a:t>
                      </a:r>
                      <a:endParaRPr lang="zh-CN" altLang="en-US" sz="1000"/>
                    </a:p>
                    <a:p>
                      <a:pPr algn="l">
                        <a:buNone/>
                      </a:pPr>
                      <a:r>
                        <a:rPr lang="zh-CN" altLang="en-US" sz="1000"/>
                        <a:t>Continuous coating/transfer gap coating</a:t>
                      </a:r>
                      <a:endParaRPr lang="zh-CN" altLang="en-US" sz="1000"/>
                    </a:p>
                  </a:txBody>
                  <a:tcPr/>
                </a:tc>
              </a:tr>
              <a:tr h="411480">
                <a:tc>
                  <a:txBody>
                    <a:bodyPr/>
                    <a:p>
                      <a:pPr algn="l">
                        <a:lnSpc>
                          <a:spcPct val="90000"/>
                        </a:lnSpc>
                        <a:buNone/>
                      </a:pPr>
                      <a:r>
                        <a:rPr lang="zh-CN" altLang="en-US" sz="1000"/>
                        <a:t>主材</a:t>
                      </a:r>
                      <a:endParaRPr lang="zh-CN" altLang="en-US" sz="1000"/>
                    </a:p>
                    <a:p>
                      <a:pPr algn="l">
                        <a:lnSpc>
                          <a:spcPct val="90000"/>
                        </a:lnSpc>
                        <a:buNone/>
                      </a:pPr>
                      <a:r>
                        <a:rPr lang="zh-CN" altLang="en-US" sz="1000"/>
                        <a:t>Principal material</a:t>
                      </a:r>
                      <a:endParaRPr lang="zh-CN" altLang="en-US" sz="1000"/>
                    </a:p>
                  </a:txBody>
                  <a:tcPr anchor="ctr" anchorCtr="0"/>
                </a:tc>
                <a:tc>
                  <a:txBody>
                    <a:bodyPr/>
                    <a:p>
                      <a:pPr algn="l">
                        <a:buNone/>
                      </a:pPr>
                      <a:r>
                        <a:rPr lang="zh-CN" altLang="en-US" sz="1000"/>
                        <a:t>钴酸锂、三元材料、磷酸铁锂、锰酸锂</a:t>
                      </a:r>
                      <a:endParaRPr lang="zh-CN" altLang="en-US" sz="1000"/>
                    </a:p>
                    <a:p>
                      <a:pPr algn="l">
                        <a:buNone/>
                      </a:pPr>
                      <a:r>
                        <a:rPr lang="zh-CN" altLang="en-US" sz="1000"/>
                        <a:t>Lithium cobaltate, ternary material, lithium iron phosphate, lithium manganate</a:t>
                      </a:r>
                      <a:endParaRPr lang="zh-CN" altLang="en-US" sz="1000"/>
                    </a:p>
                  </a:txBody>
                  <a:tcPr/>
                </a:tc>
              </a:tr>
              <a:tr h="286385">
                <a:tc>
                  <a:txBody>
                    <a:bodyPr/>
                    <a:p>
                      <a:pPr algn="l">
                        <a:lnSpc>
                          <a:spcPct val="90000"/>
                        </a:lnSpc>
                        <a:buNone/>
                      </a:pPr>
                      <a:r>
                        <a:rPr lang="zh-CN" altLang="en-US" sz="1000"/>
                        <a:t>粘度（cps）</a:t>
                      </a:r>
                      <a:endParaRPr lang="zh-CN" altLang="en-US" sz="1000"/>
                    </a:p>
                    <a:p>
                      <a:pPr algn="l">
                        <a:lnSpc>
                          <a:spcPct val="90000"/>
                        </a:lnSpc>
                        <a:buNone/>
                      </a:pPr>
                      <a:r>
                        <a:rPr lang="zh-CN" altLang="en-US" sz="1000"/>
                        <a:t>viscosity</a:t>
                      </a:r>
                      <a:endParaRPr lang="zh-CN" altLang="en-US" sz="1000"/>
                    </a:p>
                  </a:txBody>
                  <a:tcPr anchor="ctr" anchorCtr="0"/>
                </a:tc>
                <a:tc>
                  <a:txBody>
                    <a:bodyPr/>
                    <a:p>
                      <a:pPr algn="l">
                        <a:buNone/>
                      </a:pPr>
                      <a:r>
                        <a:rPr lang="zh-CN" altLang="en-US" sz="1000"/>
                        <a:t>1500 ~ 30000cps</a:t>
                      </a:r>
                      <a:endParaRPr lang="zh-CN" altLang="en-US" sz="1000"/>
                    </a:p>
                  </a:txBody>
                  <a:tcPr/>
                </a:tc>
              </a:tr>
              <a:tr h="323215">
                <a:tc>
                  <a:txBody>
                    <a:bodyPr/>
                    <a:p>
                      <a:pPr algn="l">
                        <a:lnSpc>
                          <a:spcPct val="90000"/>
                        </a:lnSpc>
                        <a:buNone/>
                      </a:pPr>
                      <a:r>
                        <a:rPr lang="zh-CN" altLang="en-US" sz="1000"/>
                        <a:t>涂层宽度</a:t>
                      </a:r>
                      <a:endParaRPr lang="zh-CN" altLang="en-US" sz="1000"/>
                    </a:p>
                    <a:p>
                      <a:pPr algn="l">
                        <a:lnSpc>
                          <a:spcPct val="90000"/>
                        </a:lnSpc>
                        <a:buNone/>
                      </a:pPr>
                      <a:r>
                        <a:rPr lang="zh-CN" altLang="en-US" sz="1000"/>
                        <a:t>Coating width</a:t>
                      </a:r>
                      <a:endParaRPr lang="zh-CN" altLang="en-US" sz="1000"/>
                    </a:p>
                  </a:txBody>
                  <a:tcPr anchor="ctr" anchorCtr="0"/>
                </a:tc>
                <a:tc>
                  <a:txBody>
                    <a:bodyPr/>
                    <a:p>
                      <a:pPr algn="l">
                        <a:buNone/>
                      </a:pPr>
                      <a:r>
                        <a:rPr lang="zh-CN" altLang="en-US" sz="1000"/>
                        <a:t>100-300mm</a:t>
                      </a:r>
                      <a:endParaRPr lang="zh-CN" altLang="en-US" sz="1000"/>
                    </a:p>
                  </a:txBody>
                  <a:tcPr/>
                </a:tc>
              </a:tr>
              <a:tr h="386715">
                <a:tc>
                  <a:txBody>
                    <a:bodyPr/>
                    <a:p>
                      <a:pPr algn="l">
                        <a:lnSpc>
                          <a:spcPct val="90000"/>
                        </a:lnSpc>
                        <a:buNone/>
                      </a:pPr>
                      <a:r>
                        <a:rPr lang="zh-CN" altLang="en-US" sz="1000"/>
                        <a:t>单面面密度范围</a:t>
                      </a:r>
                      <a:endParaRPr lang="zh-CN" altLang="en-US" sz="1000"/>
                    </a:p>
                    <a:p>
                      <a:pPr algn="l">
                        <a:lnSpc>
                          <a:spcPct val="90000"/>
                        </a:lnSpc>
                        <a:buNone/>
                      </a:pPr>
                      <a:r>
                        <a:rPr lang="zh-CN" altLang="en-US" sz="1000"/>
                        <a:t>Single surface density range</a:t>
                      </a:r>
                      <a:endParaRPr lang="zh-CN" altLang="en-US" sz="1000"/>
                    </a:p>
                  </a:txBody>
                  <a:tcPr anchor="ctr" anchorCtr="0"/>
                </a:tc>
                <a:tc>
                  <a:txBody>
                    <a:bodyPr/>
                    <a:p>
                      <a:pPr algn="l">
                        <a:buNone/>
                      </a:pPr>
                      <a:r>
                        <a:rPr lang="zh-CN" altLang="en-US" sz="1000"/>
                        <a:t>正极100-300g/m2，负极100-250g/m2；</a:t>
                      </a:r>
                      <a:endParaRPr lang="zh-CN" altLang="en-US" sz="1000"/>
                    </a:p>
                    <a:p>
                      <a:pPr algn="l">
                        <a:buNone/>
                      </a:pPr>
                      <a:r>
                        <a:rPr lang="zh-CN" altLang="en-US" sz="1000"/>
                        <a:t>Positive electrode 100-300g/m2, negative electrode 100-250g/m2;</a:t>
                      </a:r>
                      <a:endParaRPr lang="zh-CN" altLang="en-US" sz="1000"/>
                    </a:p>
                  </a:txBody>
                  <a:tcPr/>
                </a:tc>
              </a:tr>
              <a:tr h="366395">
                <a:tc>
                  <a:txBody>
                    <a:bodyPr/>
                    <a:p>
                      <a:pPr algn="l">
                        <a:lnSpc>
                          <a:spcPct val="90000"/>
                        </a:lnSpc>
                        <a:buNone/>
                      </a:pPr>
                      <a:r>
                        <a:rPr lang="zh-CN" altLang="en-US" sz="1000"/>
                        <a:t>涂层干厚度（µm）</a:t>
                      </a:r>
                      <a:endParaRPr lang="zh-CN" altLang="en-US" sz="1000"/>
                    </a:p>
                    <a:p>
                      <a:pPr algn="l">
                        <a:lnSpc>
                          <a:spcPct val="90000"/>
                        </a:lnSpc>
                        <a:buNone/>
                      </a:pPr>
                      <a:r>
                        <a:rPr lang="zh-CN" altLang="en-US" sz="1000"/>
                        <a:t>Dry coating thickness</a:t>
                      </a:r>
                      <a:endParaRPr lang="zh-CN" altLang="en-US" sz="1000"/>
                    </a:p>
                  </a:txBody>
                  <a:tcPr anchor="ctr" anchorCtr="0"/>
                </a:tc>
                <a:tc>
                  <a:txBody>
                    <a:bodyPr/>
                    <a:p>
                      <a:pPr algn="l">
                        <a:buNone/>
                      </a:pPr>
                      <a:r>
                        <a:rPr lang="zh-CN" altLang="en-US" sz="1000"/>
                        <a:t>50-200um（不含基材）</a:t>
                      </a:r>
                      <a:endParaRPr lang="zh-CN" altLang="en-US" sz="1000"/>
                    </a:p>
                  </a:txBody>
                  <a:tcPr/>
                </a:tc>
              </a:tr>
              <a:tr h="350520">
                <a:tc>
                  <a:txBody>
                    <a:bodyPr/>
                    <a:p>
                      <a:pPr algn="l">
                        <a:lnSpc>
                          <a:spcPct val="90000"/>
                        </a:lnSpc>
                        <a:buNone/>
                      </a:pPr>
                      <a:r>
                        <a:rPr lang="zh-CN" altLang="en-US" sz="1000"/>
                        <a:t>涂层干厚度误差</a:t>
                      </a:r>
                      <a:endParaRPr lang="zh-CN" altLang="en-US" sz="1000"/>
                    </a:p>
                    <a:p>
                      <a:pPr algn="l">
                        <a:lnSpc>
                          <a:spcPct val="90000"/>
                        </a:lnSpc>
                        <a:buNone/>
                      </a:pPr>
                      <a:r>
                        <a:rPr lang="zh-CN" altLang="en-US" sz="1000"/>
                        <a:t>Coating dry thickness error</a:t>
                      </a:r>
                      <a:endParaRPr lang="zh-CN" altLang="en-US" sz="1000"/>
                    </a:p>
                  </a:txBody>
                  <a:tcPr anchor="ctr" anchorCtr="0"/>
                </a:tc>
                <a:tc>
                  <a:txBody>
                    <a:bodyPr/>
                    <a:p>
                      <a:pPr algn="l">
                        <a:buNone/>
                      </a:pPr>
                      <a:r>
                        <a:rPr lang="zh-CN" altLang="en-US" sz="1000"/>
                        <a:t>单面±2μm；双面±3μm（边缘、头尾8mm除外）</a:t>
                      </a:r>
                      <a:endParaRPr lang="zh-CN" altLang="en-US" sz="1000"/>
                    </a:p>
                    <a:p>
                      <a:pPr algn="l">
                        <a:buNone/>
                      </a:pPr>
                      <a:r>
                        <a:rPr lang="zh-CN" altLang="en-US" sz="1000"/>
                        <a:t>One side ±2μm; Both sides ±3μm (except edge, head and tail 8mm)</a:t>
                      </a:r>
                      <a:endParaRPr lang="zh-CN" altLang="en-US" sz="1000"/>
                    </a:p>
                  </a:txBody>
                  <a:tcPr/>
                </a:tc>
              </a:tr>
              <a:tr h="659765">
                <a:tc>
                  <a:txBody>
                    <a:bodyPr/>
                    <a:p>
                      <a:pPr algn="l">
                        <a:lnSpc>
                          <a:spcPct val="90000"/>
                        </a:lnSpc>
                        <a:buNone/>
                      </a:pPr>
                      <a:r>
                        <a:rPr lang="zh-CN" altLang="en-US" sz="1000"/>
                        <a:t>外观要求</a:t>
                      </a:r>
                      <a:endParaRPr lang="zh-CN" altLang="en-US" sz="1000"/>
                    </a:p>
                    <a:p>
                      <a:pPr algn="l">
                        <a:lnSpc>
                          <a:spcPct val="90000"/>
                        </a:lnSpc>
                        <a:buNone/>
                      </a:pPr>
                      <a:r>
                        <a:rPr lang="zh-CN" altLang="en-US" sz="1000"/>
                        <a:t>Appearance requirement</a:t>
                      </a:r>
                      <a:endParaRPr lang="zh-CN" altLang="en-US" sz="1000"/>
                    </a:p>
                  </a:txBody>
                  <a:tcPr anchor="ctr" anchorCtr="0"/>
                </a:tc>
                <a:tc>
                  <a:txBody>
                    <a:bodyPr/>
                    <a:p>
                      <a:pPr algn="l">
                        <a:buNone/>
                      </a:pPr>
                      <a:r>
                        <a:rPr lang="zh-CN" altLang="en-US" sz="1000"/>
                        <a:t>无皱褶、无损坏、无波浪边、无划伤、无裂纹、无鼓包、无污染等</a:t>
                      </a:r>
                      <a:endParaRPr lang="zh-CN" altLang="en-US" sz="1000"/>
                    </a:p>
                    <a:p>
                      <a:pPr algn="l">
                        <a:buNone/>
                      </a:pPr>
                      <a:r>
                        <a:rPr lang="zh-CN" altLang="en-US" sz="1000"/>
                        <a:t>No wrinkles, no damage, no wave edge, no scratch, no crack, no bulge, no pollution</a:t>
                      </a:r>
                      <a:endParaRPr lang="zh-CN" altLang="en-US" sz="1000"/>
                    </a:p>
                  </a:txBody>
                  <a:tcPr/>
                </a:tc>
              </a:tr>
            </a:tbl>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902529" y="6564086"/>
            <a:ext cx="8289471" cy="293914"/>
          </a:xfrm>
          <a:custGeom>
            <a:avLst/>
            <a:gdLst>
              <a:gd name="connsiteX0" fmla="*/ 0 w 8289471"/>
              <a:gd name="connsiteY0" fmla="*/ 0 h 293914"/>
              <a:gd name="connsiteX1" fmla="*/ 8289471 w 8289471"/>
              <a:gd name="connsiteY1" fmla="*/ 0 h 293914"/>
              <a:gd name="connsiteX2" fmla="*/ 8289471 w 8289471"/>
              <a:gd name="connsiteY2" fmla="*/ 293914 h 293914"/>
              <a:gd name="connsiteX3" fmla="*/ 0 w 8289471"/>
              <a:gd name="connsiteY3" fmla="*/ 293914 h 293914"/>
              <a:gd name="connsiteX4" fmla="*/ 0 w 8289471"/>
              <a:gd name="connsiteY4" fmla="*/ 0 h 293914"/>
              <a:gd name="connsiteX0-1" fmla="*/ 179615 w 8289471"/>
              <a:gd name="connsiteY0-2" fmla="*/ 32657 h 293914"/>
              <a:gd name="connsiteX1-3" fmla="*/ 8289471 w 8289471"/>
              <a:gd name="connsiteY1-4" fmla="*/ 0 h 293914"/>
              <a:gd name="connsiteX2-5" fmla="*/ 8289471 w 8289471"/>
              <a:gd name="connsiteY2-6" fmla="*/ 293914 h 293914"/>
              <a:gd name="connsiteX3-7" fmla="*/ 0 w 8289471"/>
              <a:gd name="connsiteY3-8" fmla="*/ 293914 h 293914"/>
              <a:gd name="connsiteX4-9" fmla="*/ 179615 w 8289471"/>
              <a:gd name="connsiteY4-10" fmla="*/ 32657 h 2939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8370" b="38483"/>
          <a:stretch>
            <a:fillRect/>
          </a:stretch>
        </p:blipFill>
        <p:spPr>
          <a:xfrm>
            <a:off x="0" y="1514902"/>
            <a:ext cx="12192000" cy="3493827"/>
          </a:xfrm>
          <a:prstGeom prst="rect">
            <a:avLst/>
          </a:prstGeom>
        </p:spPr>
      </p:pic>
      <p:sp>
        <p:nvSpPr>
          <p:cNvPr id="16" name="矩形 15"/>
          <p:cNvSpPr/>
          <p:nvPr/>
        </p:nvSpPr>
        <p:spPr>
          <a:xfrm>
            <a:off x="-1" y="1682368"/>
            <a:ext cx="12192000" cy="3493827"/>
          </a:xfrm>
          <a:prstGeom prst="rect">
            <a:avLst/>
          </a:prstGeom>
          <a:gradFill>
            <a:gsLst>
              <a:gs pos="16000">
                <a:srgbClr val="394454"/>
              </a:gs>
              <a:gs pos="98000">
                <a:srgbClr val="394454">
                  <a:alpha val="46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5" name="组 14"/>
          <p:cNvGrpSpPr/>
          <p:nvPr/>
        </p:nvGrpSpPr>
        <p:grpSpPr>
          <a:xfrm>
            <a:off x="627797" y="832513"/>
            <a:ext cx="3862317" cy="1992574"/>
            <a:chOff x="955343" y="1201002"/>
            <a:chExt cx="3862317" cy="1992574"/>
          </a:xfrm>
          <a:effectLst>
            <a:outerShdw blurRad="50800" dist="76200" dir="5400000" algn="t" rotWithShape="0">
              <a:prstClr val="black">
                <a:alpha val="22000"/>
              </a:prstClr>
            </a:outerShdw>
          </a:effectLst>
        </p:grpSpPr>
        <p:sp>
          <p:nvSpPr>
            <p:cNvPr id="7" name="矩形 6"/>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三角形 13"/>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7" name="矩形 36"/>
            <p:cNvSpPr/>
            <p:nvPr/>
          </p:nvSpPr>
          <p:spPr>
            <a:xfrm>
              <a:off x="955343" y="3002018"/>
              <a:ext cx="3862317" cy="191557"/>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7" name="文本框 16"/>
          <p:cNvSpPr txBox="1"/>
          <p:nvPr/>
        </p:nvSpPr>
        <p:spPr>
          <a:xfrm>
            <a:off x="1451619" y="1078172"/>
            <a:ext cx="1426210" cy="1445260"/>
          </a:xfrm>
          <a:prstGeom prst="rect">
            <a:avLst/>
          </a:prstGeom>
          <a:noFill/>
        </p:spPr>
        <p:txBody>
          <a:bodyPr wrap="none" rtlCol="0">
            <a:spAutoFit/>
          </a:bodyPr>
          <a:lstStyle/>
          <a:p>
            <a:r>
              <a:rPr kumimoji="1" lang="en-US" altLang="zh-CN" sz="8800">
                <a:solidFill>
                  <a:schemeClr val="bg1"/>
                </a:solidFill>
                <a:cs typeface="+mn-ea"/>
                <a:sym typeface="+mn-lt"/>
              </a:rPr>
              <a:t>03</a:t>
            </a:r>
            <a:endParaRPr kumimoji="1" lang="zh-CN" altLang="en-US" sz="8800">
              <a:solidFill>
                <a:schemeClr val="bg1"/>
              </a:solidFill>
              <a:cs typeface="+mn-ea"/>
              <a:sym typeface="+mn-lt"/>
            </a:endParaRPr>
          </a:p>
        </p:txBody>
      </p:sp>
      <p:sp>
        <p:nvSpPr>
          <p:cNvPr id="18" name="文本框 17"/>
          <p:cNvSpPr txBox="1"/>
          <p:nvPr/>
        </p:nvSpPr>
        <p:spPr>
          <a:xfrm rot="16200000">
            <a:off x="2699428" y="1704120"/>
            <a:ext cx="1160475" cy="261610"/>
          </a:xfrm>
          <a:prstGeom prst="rect">
            <a:avLst/>
          </a:prstGeom>
          <a:noFill/>
        </p:spPr>
        <p:txBody>
          <a:bodyPr wrap="square" rtlCol="0">
            <a:spAutoFit/>
          </a:bodyPr>
          <a:lstStyle/>
          <a:p>
            <a:pPr algn="dist"/>
            <a:r>
              <a:rPr kumimoji="1" lang="en-US" altLang="zh-CN" sz="1100">
                <a:solidFill>
                  <a:schemeClr val="bg1"/>
                </a:solidFill>
                <a:cs typeface="+mn-ea"/>
                <a:sym typeface="+mn-lt"/>
              </a:rPr>
              <a:t>PART </a:t>
            </a:r>
            <a:endParaRPr kumimoji="1" lang="zh-CN" altLang="en-US" sz="1100">
              <a:solidFill>
                <a:schemeClr val="bg1"/>
              </a:solidFill>
              <a:cs typeface="+mn-ea"/>
              <a:sym typeface="+mn-lt"/>
            </a:endParaRPr>
          </a:p>
        </p:txBody>
      </p:sp>
      <p:sp>
        <p:nvSpPr>
          <p:cNvPr id="54" name="文本框 53"/>
          <p:cNvSpPr txBox="1"/>
          <p:nvPr/>
        </p:nvSpPr>
        <p:spPr>
          <a:xfrm>
            <a:off x="6096000" y="2633529"/>
            <a:ext cx="3835400" cy="1322070"/>
          </a:xfrm>
          <a:prstGeom prst="rect">
            <a:avLst/>
          </a:prstGeom>
          <a:noFill/>
        </p:spPr>
        <p:txBody>
          <a:bodyPr wrap="none" rtlCol="0">
            <a:spAutoFit/>
          </a:bodyPr>
          <a:lstStyle/>
          <a:p>
            <a:pPr algn="l"/>
            <a:r>
              <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制片</a:t>
            </a:r>
            <a:endParaRPr lang="zh-CN" altLang="zh-CN"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a:p>
            <a:pPr algn="l"/>
            <a:r>
              <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rPr>
              <a:t>Electrode making</a:t>
            </a:r>
            <a:endParaRPr lang="zh-CN" altLang="en-US" sz="4000" b="1"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p:txBody>
      </p:sp>
      <p:sp>
        <p:nvSpPr>
          <p:cNvPr id="55" name="文本框 54"/>
          <p:cNvSpPr txBox="1"/>
          <p:nvPr/>
        </p:nvSpPr>
        <p:spPr>
          <a:xfrm>
            <a:off x="5935287" y="4039697"/>
            <a:ext cx="4967785" cy="400110"/>
          </a:xfrm>
          <a:prstGeom prst="rect">
            <a:avLst/>
          </a:prstGeom>
          <a:noFill/>
        </p:spPr>
        <p:txBody>
          <a:bodyPr wrap="square" rtlCol="0">
            <a:spAutoFit/>
          </a:bodyPr>
          <a:lstStyle/>
          <a:p>
            <a:pPr algn="ctr"/>
            <a:r>
              <a:rPr lang="zh-CN" altLang="en-US" sz="2000">
                <a:solidFill>
                  <a:schemeClr val="bg1"/>
                </a:solidFill>
                <a:cs typeface="+mn-ea"/>
                <a:sym typeface="+mn-lt"/>
              </a:rPr>
              <a:t>专业诚信    务实高效</a:t>
            </a:r>
            <a:endParaRPr lang="en-US" altLang="zh-CN" sz="2000">
              <a:solidFill>
                <a:schemeClr val="bg1"/>
              </a:solidFill>
              <a:cs typeface="+mn-ea"/>
              <a:sym typeface="+mn-lt"/>
            </a:endParaRPr>
          </a:p>
        </p:txBody>
      </p:sp>
      <p:cxnSp>
        <p:nvCxnSpPr>
          <p:cNvPr id="20" name="直线连接符 19"/>
          <p:cNvCxnSpPr/>
          <p:nvPr/>
        </p:nvCxnSpPr>
        <p:spPr>
          <a:xfrm flipH="1">
            <a:off x="636477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p:nvCxnSpPr>
        <p:spPr>
          <a:xfrm flipH="1">
            <a:off x="9722962" y="4239762"/>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828486" y="190803"/>
            <a:ext cx="2002087" cy="904738"/>
            <a:chOff x="5279" y="3026"/>
            <a:chExt cx="3533" cy="1556"/>
          </a:xfrm>
        </p:grpSpPr>
        <p:pic>
          <p:nvPicPr>
            <p:cNvPr id="3" name="图片 2" descr="C:\Users\Administrator\Desktop\亿鑫丰LOGO6.png亿鑫丰LOGO6"/>
            <p:cNvPicPr>
              <a:picLocks noChangeAspect="1"/>
            </p:cNvPicPr>
            <p:nvPr/>
          </p:nvPicPr>
          <p:blipFill>
            <a:blip r:embed="rId2"/>
            <a:srcRect/>
            <a:stretch>
              <a:fillRect/>
            </a:stretch>
          </p:blipFill>
          <p:spPr>
            <a:xfrm>
              <a:off x="5279" y="3026"/>
              <a:ext cx="3533" cy="833"/>
            </a:xfrm>
            <a:prstGeom prst="rect">
              <a:avLst/>
            </a:prstGeom>
          </p:spPr>
        </p:pic>
        <p:sp>
          <p:nvSpPr>
            <p:cNvPr id="4" name="文本框 99"/>
            <p:cNvSpPr txBox="1"/>
            <p:nvPr/>
          </p:nvSpPr>
          <p:spPr>
            <a:xfrm>
              <a:off x="5515" y="4002"/>
              <a:ext cx="3079" cy="580"/>
            </a:xfrm>
            <a:prstGeom prst="rect">
              <a:avLst/>
            </a:prstGeom>
            <a:noFill/>
            <a:ln w="9525">
              <a:noFill/>
            </a:ln>
          </p:spPr>
          <p:txBody>
            <a:bodyPr wrap="square">
              <a:spAutoFit/>
            </a:bodyPr>
            <a:lstStyle/>
            <a:p>
              <a:pPr indent="0"/>
              <a:r>
                <a:rPr lang="zh-CN" altLang="en-US" sz="1400">
                  <a:solidFill>
                    <a:schemeClr val="tx1">
                      <a:lumMod val="85000"/>
                      <a:lumOff val="15000"/>
                    </a:schemeClr>
                  </a:solidFill>
                  <a:cs typeface="+mn-ea"/>
                  <a:sym typeface="+mn-lt"/>
                </a:rPr>
                <a:t>股票代码</a:t>
              </a:r>
              <a:r>
                <a:rPr lang="zh-CN" altLang="en-US" sz="1400" b="1">
                  <a:solidFill>
                    <a:schemeClr val="tx1">
                      <a:lumMod val="85000"/>
                      <a:lumOff val="15000"/>
                    </a:schemeClr>
                  </a:solidFill>
                  <a:cs typeface="+mn-ea"/>
                  <a:sym typeface="+mn-lt"/>
                </a:rPr>
                <a:t>：</a:t>
              </a:r>
              <a:r>
                <a:rPr lang="en-US" altLang="zh-CN" sz="1400" b="1">
                  <a:solidFill>
                    <a:schemeClr val="tx1">
                      <a:lumMod val="85000"/>
                      <a:lumOff val="15000"/>
                    </a:schemeClr>
                  </a:solidFill>
                  <a:cs typeface="+mn-ea"/>
                  <a:sym typeface="+mn-lt"/>
                </a:rPr>
                <a:t>839073</a:t>
              </a:r>
              <a:r>
                <a:rPr lang="en-US" altLang="zh-CN" sz="1600" b="1">
                  <a:solidFill>
                    <a:schemeClr val="tx1">
                      <a:lumMod val="85000"/>
                      <a:lumOff val="15000"/>
                    </a:schemeClr>
                  </a:solidFill>
                  <a:cs typeface="+mn-ea"/>
                  <a:sym typeface="+mn-lt"/>
                </a:rPr>
                <a:t>   </a:t>
              </a:r>
              <a:endParaRPr lang="en-US" altLang="zh-CN" sz="1600" b="1">
                <a:solidFill>
                  <a:schemeClr val="tx1">
                    <a:lumMod val="85000"/>
                    <a:lumOff val="15000"/>
                  </a:schemeClr>
                </a:solidFill>
                <a:cs typeface="+mn-ea"/>
                <a:sym typeface="+mn-lt"/>
              </a:endParaRPr>
            </a:p>
          </p:txBody>
        </p:sp>
      </p:grpSp>
      <p:sp>
        <p:nvSpPr>
          <p:cNvPr id="6" name="文本框 5"/>
          <p:cNvSpPr txBox="1"/>
          <p:nvPr>
            <p:custDataLst>
              <p:tags r:id="rId3"/>
            </p:custDataLst>
          </p:nvPr>
        </p:nvSpPr>
        <p:spPr>
          <a:xfrm>
            <a:off x="6364605" y="4410075"/>
            <a:ext cx="4700270" cy="368300"/>
          </a:xfrm>
          <a:prstGeom prst="rect">
            <a:avLst/>
          </a:prstGeom>
          <a:noFill/>
        </p:spPr>
        <p:txBody>
          <a:bodyPr wrap="square" rtlCol="0">
            <a:spAutoFit/>
          </a:bodyPr>
          <a:p>
            <a:r>
              <a:rPr lang="zh-CN" altLang="en-US">
                <a:solidFill>
                  <a:schemeClr val="bg1"/>
                </a:solidFill>
              </a:rPr>
              <a:t>Challenges and opportunities coexist</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0.xml><?xml version="1.0" encoding="utf-8"?>
<p:tagLst xmlns:p="http://schemas.openxmlformats.org/presentationml/2006/main">
  <p:tag name="KSO_WM_BEAUTIFY_FLAG" val=""/>
  <p:tag name="KSO_WM_UNIT_PLACING_PICTURE_USER_VIEWPORT" val="{&quot;height&quot;:2971,&quot;width&quot;:5796}"/>
</p:tagLst>
</file>

<file path=ppt/tags/tag11.xml><?xml version="1.0" encoding="utf-8"?>
<p:tagLst xmlns:p="http://schemas.openxmlformats.org/presentationml/2006/main">
  <p:tag name="KSO_WM_UNIT_TABLE_BEAUTIFY" val="smartTable{713c3514-ffd3-480e-8581-f0c09734ad79}"/>
  <p:tag name="TABLE_ENDDRAG_ORIGIN_RECT" val="594*450"/>
  <p:tag name="TABLE_ENDDRAG_RECT" val="349*49*594*450"/>
  <p:tag name="KSO_WM_BEAUTIFY_FLAG" val=""/>
</p:tagLst>
</file>

<file path=ppt/tags/tag12.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TABLE_BEAUTIFY" val="smartTable{63767e5d-b30d-41a0-9c05-d776540c2754}"/>
  <p:tag name="TABLE_ENDDRAG_ORIGIN_RECT" val="574*482"/>
  <p:tag name="TABLE_ENDDRAG_RECT" val="370*5*574*482"/>
  <p:tag name="KSO_WM_BEAUTIFY_FLAG" val=""/>
</p:tagLst>
</file>

<file path=ppt/tags/tag18.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3.69967177708944},&quot;minSize&quot;:{&quot;size1&quot;:43.799671777089436},&quot;normalSize&quot;:{&quot;size1&quot;:57.91842177708945},&quot;subLayout&quot;:[{&quot;id&quot;:&quot;2021-04-01T16:15:46&quot;,&quot;maxSize&quot;:{&quot;size1&quot;:55.405540398315146},&quot;minSize&quot;:{&quot;size1&quot;:19.80554039831515},&quot;normalSize&quot;:{&quot;size1&quot;:21.705540398315144},&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2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TABLE_BEAUTIFY" val="smartTable{b2b9d812-9eb4-44de-bd7f-8740208a1121}"/>
  <p:tag name="TABLE_ENDDRAG_ORIGIN_RECT" val="560*417"/>
  <p:tag name="TABLE_ENDDRAG_RECT" val="372*66*560*417"/>
  <p:tag name="KSO_WM_BEAUTIFY_FLAG" val=""/>
</p:tagLst>
</file>

<file path=ppt/tags/tag24.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2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UNIT_TABLE_BEAUTIFY" val="smartTable{92e68436-6614-4add-9c28-7940199216ac}"/>
  <p:tag name="TABLE_ENDDRAG_ORIGIN_RECT" val="533*397"/>
  <p:tag name="TABLE_ENDDRAG_RECT" val="395*77*533*397"/>
  <p:tag name="KSO_WM_BEAUTIFY_FLAG" val=""/>
</p:tagLst>
</file>

<file path=ppt/tags/tag28.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2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3.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UNIT_TABLE_BEAUTIFY" val="smartTable{f8342a2b-613c-4fa7-9dae-e0c1b0a97998}"/>
  <p:tag name="TABLE_ENDDRAG_ORIGIN_RECT" val="581*393"/>
  <p:tag name="TABLE_ENDDRAG_RECT" val="359*99*581*393"/>
  <p:tag name="KSO_WM_BEAUTIFY_FLAG" val=""/>
</p:tagLst>
</file>

<file path=ppt/tags/tag32.xml><?xml version="1.0" encoding="utf-8"?>
<p:tagLst xmlns:p="http://schemas.openxmlformats.org/presentationml/2006/main">
  <p:tag name="KSO_WM_UNIT_PLACING_PICTURE_USER_VIEWPORT" val="{&quot;height&quot;:2948.35905511811,&quot;width&quot;:6387.710236220472}"/>
  <p:tag name="KSO_WM_BEAUTIFY_FLAG" val=""/>
</p:tagLst>
</file>

<file path=ppt/tags/tag33.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3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35.xml><?xml version="1.0" encoding="utf-8"?>
<p:tagLst xmlns:p="http://schemas.openxmlformats.org/presentationml/2006/main">
  <p:tag name="KSO_WM_UNIT_TABLE_BEAUTIFY" val="smartTable{8ea3f85b-b18e-4efa-838e-732ae7e1bc0f}"/>
  <p:tag name="TABLE_ENDDRAG_ORIGIN_RECT" val="581*318"/>
  <p:tag name="TABLE_ENDDRAG_RECT" val="359*99*581*318"/>
  <p:tag name="KSO_WM_BEAUTIFY_FLAG" val=""/>
</p:tagLst>
</file>

<file path=ppt/tags/tag36.xml><?xml version="1.0" encoding="utf-8"?>
<p:tagLst xmlns:p="http://schemas.openxmlformats.org/presentationml/2006/main">
  <p:tag name="KSO_WM_UNIT_PLACING_PICTURE_USER_VIEWPORT" val="{&quot;height&quot;:3768.8015748031494,&quot;width&quot;:6544.311811023622}"/>
  <p:tag name="KSO_WM_BEAUTIFY_FLAG" val=""/>
</p:tagLst>
</file>

<file path=ppt/tags/tag37.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3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39.xml><?xml version="1.0" encoding="utf-8"?>
<p:tagLst xmlns:p="http://schemas.openxmlformats.org/presentationml/2006/main">
  <p:tag name="KSO_WM_UNIT_TABLE_BEAUTIFY" val="smartTable{48454561-23de-40fb-bad3-7d496007d18e}"/>
  <p:tag name="TABLE_ENDDRAG_ORIGIN_RECT" val="581*318"/>
  <p:tag name="TABLE_ENDDRAG_RECT" val="359*99*581*318"/>
  <p:tag name="KSO_WM_BEAUTIFY_FLAG" val=""/>
</p:tagLst>
</file>

<file path=ppt/tags/tag4.xml><?xml version="1.0" encoding="utf-8"?>
<p:tagLst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3.69967177708944},&quot;minSize&quot;:{&quot;size1&quot;:43.799671777089436},&quot;normalSize&quot;:{&quot;size1&quot;:57.91842177708945},&quot;subLayout&quot;:[{&quot;id&quot;:&quot;2021-04-01T16:15:46&quot;,&quot;maxSize&quot;:{&quot;size1&quot;:55.405540398315146},&quot;minSize&quot;:{&quot;size1&quot;:19.80554039831515},&quot;normalSize&quot;:{&quot;size1&quot;:21.705540398315144},&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40.xml><?xml version="1.0" encoding="utf-8"?>
<p:tagLst xmlns:p="http://schemas.openxmlformats.org/presentationml/2006/main">
  <p:tag name="KSO_WM_UNIT_PLACING_PICTURE_USER_VIEWPORT" val="{&quot;height&quot;:3768.8015748031494,&quot;width&quot;:6544.311811023622}"/>
  <p:tag name="KSO_WM_BEAUTIFY_FLAG" val=""/>
</p:tagLst>
</file>

<file path=ppt/tags/tag41.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4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43.xml><?xml version="1.0" encoding="utf-8"?>
<p:tagLst xmlns:p="http://schemas.openxmlformats.org/presentationml/2006/main">
  <p:tag name="KSO_WM_UNIT_TABLE_BEAUTIFY" val="smartTable{5f7ba17d-0d5a-4de5-87ef-1c6ec3ca583c}"/>
  <p:tag name="TABLE_ENDDRAG_ORIGIN_RECT" val="581*318"/>
  <p:tag name="TABLE_ENDDRAG_RECT" val="359*99*581*318"/>
  <p:tag name="KSO_WM_BEAUTIFY_FLAG" val=""/>
</p:tagLst>
</file>

<file path=ppt/tags/tag44.xml><?xml version="1.0" encoding="utf-8"?>
<p:tagLst xmlns:p="http://schemas.openxmlformats.org/presentationml/2006/main">
  <p:tag name="KSO_WM_UNIT_PLACING_PICTURE_USER_VIEWPORT" val="{&quot;height&quot;:3768.8015748031494,&quot;width&quot;:6544.311811023622}"/>
  <p:tag name="KSO_WM_BEAUTIFY_FLAG" val=""/>
</p:tagLst>
</file>

<file path=ppt/tags/tag45.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49.xml><?xml version="1.0" encoding="utf-8"?>
<p:tagLst xmlns:p="http://schemas.openxmlformats.org/presentationml/2006/main">
  <p:tag name="KSO_WM_UNIT_TABLE_BEAUTIFY" val="smartTable{8da297e8-d011-4d7f-8c1a-d66b1511dcc4}"/>
  <p:tag name="TABLE_ENDDRAG_ORIGIN_RECT" val="640*497"/>
  <p:tag name="TABLE_ENDDRAG_RECT" val="307*71*640*497"/>
  <p:tag name="KSO_WM_BEAUTIFY_FLAG" val=""/>
</p:tagLst>
</file>

<file path=ppt/tags/tag5.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5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53.xml><?xml version="1.0" encoding="utf-8"?>
<p:tagLst xmlns:p="http://schemas.openxmlformats.org/presentationml/2006/main">
  <p:tag name="KSO_WM_UNIT_TABLE_BEAUTIFY" val="smartTable{1d012c2a-1dfc-4c9c-9e22-2b845700a29f}"/>
  <p:tag name="TABLE_ENDDRAG_ORIGIN_RECT" val="609*284"/>
  <p:tag name="TABLE_ENDDRAG_RECT" val="338*82*609*284"/>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3.69967177708944},&quot;minSize&quot;:{&quot;size1&quot;:43.799671777089436},&quot;normalSize&quot;:{&quot;size1&quot;:57.91842177708945},&quot;subLayout&quot;:[{&quot;id&quot;:&quot;2021-04-01T16:15:46&quot;,&quot;maxSize&quot;:{&quot;size1&quot;:55.405540398315146},&quot;minSize&quot;:{&quot;size1&quot;:19.80554039831515},&quot;normalSize&quot;:{&quot;size1&quot;:21.705540398315144},&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TABLE_BEAUTIFY" val="smartTable{66ebf249-cced-43ef-bd39-f6a2e1abba96}"/>
  <p:tag name="TABLE_ENDDRAG_ORIGIN_RECT" val="630*434"/>
  <p:tag name="TABLE_ENDDRAG_RECT" val="305*71*630*434"/>
  <p:tag name="KSO_WM_BEAUTIFY_FLAG" val=""/>
</p:tagLst>
</file>

<file path=ppt/tags/tag67.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71.xml><?xml version="1.0" encoding="utf-8"?>
<p:tagLst xmlns:p="http://schemas.openxmlformats.org/presentationml/2006/main">
  <p:tag name="KSO_WM_UNIT_TABLE_BEAUTIFY" val="smartTable{e21ded60-f671-49b3-8a5e-079b5015bb0c}"/>
  <p:tag name="TABLE_ENDDRAG_ORIGIN_RECT" val="675*435"/>
  <p:tag name="TABLE_ENDDRAG_RECT" val="276*71*675*435"/>
  <p:tag name="KSO_WM_BEAUTIFY_FLAG" val=""/>
</p:tagLst>
</file>

<file path=ppt/tags/tag72.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7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UNIT_TABLE_BEAUTIFY" val="smartTable{30e930fd-4eff-429d-a0fb-9576e148c69d}"/>
  <p:tag name="TABLE_ENDDRAG_ORIGIN_RECT" val="663*410"/>
  <p:tag name="TABLE_ENDDRAG_RECT" val="276*80*663*410"/>
  <p:tag name="KSO_WM_BEAUTIFY_FLAG" val=""/>
</p:tagLst>
</file>

<file path=ppt/tags/tag77.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7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80.xml><?xml version="1.0" encoding="utf-8"?>
<p:tagLst xmlns:p="http://schemas.openxmlformats.org/presentationml/2006/main">
  <p:tag name="KSO_WM_UNIT_TABLE_BEAUTIFY" val="smartTable{73833a05-3fbb-48b7-b5ce-09c87a5b46c7}"/>
  <p:tag name="TABLE_ENDDRAG_ORIGIN_RECT" val="644*403"/>
  <p:tag name="TABLE_ENDDRAG_RECT" val="296*83*644*403"/>
  <p:tag name="KSO_WM_BEAUTIFY_FLAG" val=""/>
</p:tagLst>
</file>

<file path=ppt/tags/tag81.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8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UNIT_TABLE_BEAUTIFY" val="smartTable{064fad24-2e48-421a-8b2f-cf11c525cf16}"/>
  <p:tag name="TABLE_ENDDRAG_ORIGIN_RECT" val="415*393"/>
  <p:tag name="TABLE_ENDDRAG_RECT" val="302*4*415*393"/>
  <p:tag name="KSO_WM_BEAUTIFY_FLAG" val=""/>
</p:tagLst>
</file>

<file path=ppt/tags/tag86.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8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UNIT_TABLE_BEAUTIFY" val="smartTable{f921e450-1ed6-4b60-a4f7-1a5e6921e5a7}"/>
  <p:tag name="TABLE_ENDDRAG_ORIGIN_RECT" val="480*391"/>
  <p:tag name="TABLE_ENDDRAG_RECT" val="239*7*480*391"/>
  <p:tag name="KSO_WM_BEAUTIFY_FLAG" val=""/>
</p:tagLst>
</file>

<file path=ppt/tags/tag9.xml><?xml version="1.0" encoding="utf-8"?>
<p:tagLst xmlns:p="http://schemas.openxmlformats.org/presentationml/2006/main">
  <p:tag name="KSO_WM_BEAUTIFY_FLAG" val=""/>
  <p:tag name="KSO_WM_UNIT_PLACING_PICTURE_USER_VIEWPORT" val="{&quot;height&quot;:3852,&quot;width&quot;:5796}"/>
</p:tagLst>
</file>

<file path=ppt/tags/tag90.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9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UNIT_TABLE_BEAUTIFY" val="smartTable{f0466134-56dc-4883-a288-5da8d4475428}"/>
  <p:tag name="TABLE_ENDDRAG_ORIGIN_RECT" val="506*320"/>
  <p:tag name="TABLE_ENDDRAG_RECT" val="213*2*506*320"/>
  <p:tag name="KSO_WM_BEAUTIFY_FLAG" val=""/>
</p:tagLst>
</file>

<file path=ppt/tags/tag94.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97.xml><?xml version="1.0" encoding="utf-8"?>
<p:tagLst xmlns:p="http://schemas.openxmlformats.org/presentationml/2006/main">
  <p:tag name="KSO_WM_UNIT_TABLE_BEAUTIFY" val="smartTable{be0a4ae4-329d-436e-8769-43e3b1517496}"/>
  <p:tag name="TABLE_ENDDRAG_ORIGIN_RECT" val="456*396"/>
  <p:tag name="TABLE_ENDDRAG_RECT" val="261*3*456*396"/>
  <p:tag name="KSO_WM_BEAUTIFY_FLAG" val=""/>
</p:tagLst>
</file>

<file path=ppt/tags/tag98.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23.633333333333333},&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99.xml><?xml version="1.0" encoding="utf-8"?>
<p:tagLst xmlns:p="http://schemas.openxmlformats.org/presentationml/2006/main">
  <p:tag name="ISPRING_PRESENTATION_TITLE" val="高端稳重商务报告销售述职报告PPT模板"/>
  <p:tag name="KSO_WPP_MARK_KEY" val="51946c00-20e3-4c1d-a2bc-eeb05506cc68"/>
  <p:tag name="COMMONDATA" val="eyJoZGlkIjoiOGU4NTBjMzU1ZjU3ZTNjZjdkYmY2ZGVhMmFlNWI1OG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2lchss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31649</Words>
  <Application>WPS 演示</Application>
  <PresentationFormat>自定义</PresentationFormat>
  <Paragraphs>988</Paragraphs>
  <Slides>28</Slides>
  <Notes>34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vt:lpstr>
      <vt:lpstr>宋体</vt:lpstr>
      <vt:lpstr>Wingdings</vt:lpstr>
      <vt:lpstr>Arial</vt:lpstr>
      <vt:lpstr>微软雅黑</vt:lpstr>
      <vt:lpstr>迷你简粗倩</vt:lpstr>
      <vt:lpstr>Segoe Print</vt:lpstr>
      <vt:lpstr>华文中宋</vt:lpstr>
      <vt:lpstr>Agency FB</vt:lpstr>
      <vt:lpstr>Calibri</vt:lpstr>
      <vt:lpstr>Arial Unicode MS</vt:lpstr>
      <vt:lpstr>等线</vt:lpstr>
      <vt:lpstr>Wingdings</vt:lpstr>
      <vt:lpstr>楷体</vt:lpstr>
      <vt:lpstr>经典舒同体简</vt:lpstr>
      <vt:lpstr>微软简行楷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高端稳重商务报告销售述职报告PPT模板</dc:title>
  <dc:creator>Miffy Chan</dc:creator>
  <cp:lastModifiedBy>（东莞）熊宝银</cp:lastModifiedBy>
  <cp:revision>978</cp:revision>
  <dcterms:created xsi:type="dcterms:W3CDTF">2018-06-26T02:40:00Z</dcterms:created>
  <dcterms:modified xsi:type="dcterms:W3CDTF">2024-02-23T09:05:33Z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8311D1DE11614071AFE52B312B5E1D4D_13</vt:lpwstr>
  </property>
  <property fmtid="{D5CDD505-2E9C-101B-9397-08002B2CF9AE}" pid="3" name="KSOProductBuildVer">
    <vt:lpwstr>2052-12.1.0.16250</vt:lpwstr>
  </property>
</Properties>
</file>