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7" r:id="rId3"/>
    <p:sldId id="493" r:id="rId5"/>
    <p:sldId id="1598" r:id="rId6"/>
    <p:sldId id="1744" r:id="rId7"/>
    <p:sldId id="1816" r:id="rId8"/>
    <p:sldId id="1817" r:id="rId9"/>
    <p:sldId id="1818" r:id="rId10"/>
    <p:sldId id="1819" r:id="rId11"/>
    <p:sldId id="1820" r:id="rId12"/>
    <p:sldId id="1821" r:id="rId13"/>
    <p:sldId id="1822" r:id="rId14"/>
    <p:sldId id="1823" r:id="rId15"/>
    <p:sldId id="1824" r:id="rId16"/>
    <p:sldId id="269"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5" userDrawn="1">
          <p15:clr>
            <a:srgbClr val="A4A3A4"/>
          </p15:clr>
        </p15:guide>
        <p15:guide id="2" pos="386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 Miffy" initials="CM" lastIdx="2" clrIdx="0"/>
  <p:cmAuthor id="2" name="ghjy" initials="g" lastIdx="4" clrIdx="1"/>
  <p:cmAuthor id="3" name="wang yihong" initials="wy"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0AA8C"/>
    <a:srgbClr val="5D708A"/>
    <a:srgbClr val="FBCEAC"/>
    <a:srgbClr val="394454"/>
    <a:srgbClr val="F08519"/>
    <a:srgbClr val="05CDF6"/>
    <a:srgbClr val="01DDB6"/>
    <a:srgbClr val="EFEFEF"/>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2"/>
    <p:restoredTop sz="95322" autoAdjust="0"/>
  </p:normalViewPr>
  <p:slideViewPr>
    <p:cSldViewPr snapToGrid="0" snapToObjects="1" showGuides="1">
      <p:cViewPr>
        <p:scale>
          <a:sx n="110" d="100"/>
          <a:sy n="110" d="100"/>
        </p:scale>
        <p:origin x="-714" y="-48"/>
      </p:cViewPr>
      <p:guideLst>
        <p:guide orient="horz" pos="2075"/>
        <p:guide pos="386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25.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8F500-3ECF-441C-98A1-2C07793E5C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A8D43-DC74-4C90-A497-0FAFBE7BF7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923A8D43-DC74-4C90-A497-0FAFBE7BF74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感谢各位的聆听</a:t>
            </a:r>
            <a:endParaRPr lang="zh-CN" altLang="en-US"/>
          </a:p>
        </p:txBody>
      </p:sp>
      <p:sp>
        <p:nvSpPr>
          <p:cNvPr id="4" name="灯片编号占位符 3"/>
          <p:cNvSpPr>
            <a:spLocks noGrp="1"/>
          </p:cNvSpPr>
          <p:nvPr>
            <p:ph type="sldNum" sz="quarter" idx="10"/>
          </p:nvPr>
        </p:nvSpPr>
        <p:spPr/>
        <p:txBody>
          <a:bodyPr/>
          <a:lstStyle/>
          <a:p>
            <a:fld id="{923A8D43-DC74-4C90-A497-0FAFBE7BF74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3A8D43-DC74-4C90-A497-0FAFBE7BF74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12"/>
          <p:cNvSpPr/>
          <p:nvPr userDrawn="1"/>
        </p:nvSpPr>
        <p:spPr>
          <a:xfrm>
            <a:off x="3902529" y="6564086"/>
            <a:ext cx="8289471" cy="293914"/>
          </a:xfrm>
          <a:custGeom>
            <a:avLst/>
            <a:gdLst>
              <a:gd name="connsiteX0" fmla="*/ 0 w 8289471"/>
              <a:gd name="connsiteY0" fmla="*/ 0 h 293914"/>
              <a:gd name="connsiteX1" fmla="*/ 8289471 w 8289471"/>
              <a:gd name="connsiteY1" fmla="*/ 0 h 293914"/>
              <a:gd name="connsiteX2" fmla="*/ 8289471 w 8289471"/>
              <a:gd name="connsiteY2" fmla="*/ 293914 h 293914"/>
              <a:gd name="connsiteX3" fmla="*/ 0 w 8289471"/>
              <a:gd name="connsiteY3" fmla="*/ 293914 h 293914"/>
              <a:gd name="connsiteX4" fmla="*/ 0 w 8289471"/>
              <a:gd name="connsiteY4" fmla="*/ 0 h 293914"/>
              <a:gd name="connsiteX0-1" fmla="*/ 179615 w 8289471"/>
              <a:gd name="connsiteY0-2" fmla="*/ 32657 h 293914"/>
              <a:gd name="connsiteX1-3" fmla="*/ 8289471 w 8289471"/>
              <a:gd name="connsiteY1-4" fmla="*/ 0 h 293914"/>
              <a:gd name="connsiteX2-5" fmla="*/ 8289471 w 8289471"/>
              <a:gd name="connsiteY2-6" fmla="*/ 293914 h 293914"/>
              <a:gd name="connsiteX3-7" fmla="*/ 0 w 8289471"/>
              <a:gd name="connsiteY3-8" fmla="*/ 293914 h 293914"/>
              <a:gd name="connsiteX4-9" fmla="*/ 179615 w 8289471"/>
              <a:gd name="connsiteY4-10" fmla="*/ 32657 h 2939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9471" h="293914">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259308" y="272955"/>
            <a:ext cx="687809" cy="354842"/>
            <a:chOff x="955343" y="1201002"/>
            <a:chExt cx="3862317" cy="1992574"/>
          </a:xfrm>
          <a:effectLst>
            <a:outerShdw blurRad="50800" dist="76200" dir="5400000" algn="t" rotWithShape="0">
              <a:prstClr val="black">
                <a:alpha val="22000"/>
              </a:prstClr>
            </a:outerShdw>
          </a:effectLst>
        </p:grpSpPr>
        <p:sp>
          <p:nvSpPr>
            <p:cNvPr id="9" name="矩形 8"/>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三角形 9"/>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flipV="1">
              <a:off x="955343" y="2580477"/>
              <a:ext cx="3862317" cy="421536"/>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2" name="图片 1" descr="C:\Users\Administrator\Desktop\亿鑫丰LOGO6.png亿鑫丰LOGO6"/>
          <p:cNvPicPr>
            <a:picLocks noChangeAspect="1"/>
          </p:cNvPicPr>
          <p:nvPr userDrawn="1"/>
        </p:nvPicPr>
        <p:blipFill>
          <a:blip r:embed="rId2"/>
          <a:srcRect/>
          <a:stretch>
            <a:fillRect/>
          </a:stretch>
        </p:blipFill>
        <p:spPr>
          <a:xfrm>
            <a:off x="10571908" y="253373"/>
            <a:ext cx="1360784" cy="320816"/>
          </a:xfrm>
          <a:prstGeom prst="rect">
            <a:avLst/>
          </a:prstGeom>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7" name="组 7"/>
          <p:cNvGrpSpPr/>
          <p:nvPr userDrawn="1"/>
        </p:nvGrpSpPr>
        <p:grpSpPr>
          <a:xfrm>
            <a:off x="259308" y="272955"/>
            <a:ext cx="687809" cy="354842"/>
            <a:chOff x="955343" y="1201002"/>
            <a:chExt cx="3862317" cy="1992574"/>
          </a:xfrm>
          <a:effectLst>
            <a:outerShdw blurRad="50800" dist="76200" dir="5400000" algn="t" rotWithShape="0">
              <a:prstClr val="black">
                <a:alpha val="22000"/>
              </a:prstClr>
            </a:outerShdw>
          </a:effectLst>
        </p:grpSpPr>
        <p:sp>
          <p:nvSpPr>
            <p:cNvPr id="8" name="矩形 7"/>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三角形 9"/>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flipV="1">
              <a:off x="955343" y="2580477"/>
              <a:ext cx="3862317" cy="421536"/>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11" name="图片 10" descr="C:\Users\Administrator\Desktop\亿鑫丰LOGO6.png亿鑫丰LOGO6"/>
          <p:cNvPicPr>
            <a:picLocks noChangeAspect="1"/>
          </p:cNvPicPr>
          <p:nvPr userDrawn="1"/>
        </p:nvPicPr>
        <p:blipFill>
          <a:blip r:embed="rId2"/>
          <a:srcRect/>
          <a:stretch>
            <a:fillRect/>
          </a:stretch>
        </p:blipFill>
        <p:spPr>
          <a:xfrm>
            <a:off x="10571908" y="253373"/>
            <a:ext cx="1360784" cy="320816"/>
          </a:xfrm>
          <a:prstGeom prst="rect">
            <a:avLst/>
          </a:prstGeom>
        </p:spPr>
      </p:pic>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7" name="矩形 12"/>
          <p:cNvSpPr/>
          <p:nvPr userDrawn="1"/>
        </p:nvSpPr>
        <p:spPr>
          <a:xfrm>
            <a:off x="3902529" y="6564086"/>
            <a:ext cx="8289471" cy="293914"/>
          </a:xfrm>
          <a:custGeom>
            <a:avLst/>
            <a:gdLst>
              <a:gd name="connsiteX0" fmla="*/ 0 w 8289471"/>
              <a:gd name="connsiteY0" fmla="*/ 0 h 293914"/>
              <a:gd name="connsiteX1" fmla="*/ 8289471 w 8289471"/>
              <a:gd name="connsiteY1" fmla="*/ 0 h 293914"/>
              <a:gd name="connsiteX2" fmla="*/ 8289471 w 8289471"/>
              <a:gd name="connsiteY2" fmla="*/ 293914 h 293914"/>
              <a:gd name="connsiteX3" fmla="*/ 0 w 8289471"/>
              <a:gd name="connsiteY3" fmla="*/ 293914 h 293914"/>
              <a:gd name="connsiteX4" fmla="*/ 0 w 8289471"/>
              <a:gd name="connsiteY4" fmla="*/ 0 h 293914"/>
              <a:gd name="connsiteX0-1" fmla="*/ 179615 w 8289471"/>
              <a:gd name="connsiteY0-2" fmla="*/ 32657 h 293914"/>
              <a:gd name="connsiteX1-3" fmla="*/ 8289471 w 8289471"/>
              <a:gd name="connsiteY1-4" fmla="*/ 0 h 293914"/>
              <a:gd name="connsiteX2-5" fmla="*/ 8289471 w 8289471"/>
              <a:gd name="connsiteY2-6" fmla="*/ 293914 h 293914"/>
              <a:gd name="connsiteX3-7" fmla="*/ 0 w 8289471"/>
              <a:gd name="connsiteY3-8" fmla="*/ 293914 h 293914"/>
              <a:gd name="connsiteX4-9" fmla="*/ 179615 w 8289471"/>
              <a:gd name="connsiteY4-10" fmla="*/ 32657 h 2939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9471" h="293914">
                <a:moveTo>
                  <a:pt x="179615" y="32657"/>
                </a:moveTo>
                <a:lnTo>
                  <a:pt x="8289471" y="0"/>
                </a:lnTo>
                <a:lnTo>
                  <a:pt x="8289471" y="293914"/>
                </a:lnTo>
                <a:lnTo>
                  <a:pt x="0" y="293914"/>
                </a:lnTo>
                <a:lnTo>
                  <a:pt x="179615" y="32657"/>
                </a:lnTo>
                <a:close/>
              </a:path>
            </a:pathLst>
          </a:custGeom>
          <a:solidFill>
            <a:srgbClr val="F08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259308" y="272955"/>
            <a:ext cx="687809" cy="354842"/>
            <a:chOff x="955343" y="1201002"/>
            <a:chExt cx="3862317" cy="1992574"/>
          </a:xfrm>
          <a:effectLst>
            <a:outerShdw blurRad="50800" dist="76200" dir="5400000" algn="t" rotWithShape="0">
              <a:prstClr val="black">
                <a:alpha val="22000"/>
              </a:prstClr>
            </a:outerShdw>
          </a:effectLst>
        </p:grpSpPr>
        <p:sp>
          <p:nvSpPr>
            <p:cNvPr id="9" name="矩形 8"/>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三角形 9"/>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flipV="1">
              <a:off x="955343" y="2580477"/>
              <a:ext cx="3862317" cy="421536"/>
            </a:xfrm>
            <a:prstGeom prst="rect">
              <a:avLst/>
            </a:prstGeom>
            <a:solidFill>
              <a:srgbClr val="F08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2" name="图片 1" descr="C:\Users\Administrator\Desktop\亿鑫丰LOGO6.png亿鑫丰LOGO6"/>
          <p:cNvPicPr>
            <a:picLocks noChangeAspect="1"/>
          </p:cNvPicPr>
          <p:nvPr userDrawn="1"/>
        </p:nvPicPr>
        <p:blipFill>
          <a:blip r:embed="rId2"/>
          <a:srcRect/>
          <a:stretch>
            <a:fillRect/>
          </a:stretch>
        </p:blipFill>
        <p:spPr>
          <a:xfrm>
            <a:off x="10571908" y="253373"/>
            <a:ext cx="1360784" cy="320816"/>
          </a:xfrm>
          <a:prstGeom prst="rect">
            <a:avLst/>
          </a:prstGeom>
        </p:spPr>
      </p:pic>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1331924" y="1219168"/>
            <a:ext cx="9528152" cy="2954655"/>
          </a:xfrm>
          <a:prstGeom prst="rect">
            <a:avLst/>
          </a:prstGeom>
        </p:spPr>
        <p:txBody>
          <a:bodyPr wrap="square">
            <a:spAutoFit/>
          </a:bodyPr>
          <a:lstStyle/>
          <a:p>
            <a:pPr algn="ctr">
              <a:lnSpc>
                <a:spcPct val="150000"/>
              </a:lnSpc>
            </a:pPr>
            <a:r>
              <a:rPr lang="zh-CN" altLang="en-US" sz="2800" b="1">
                <a:solidFill>
                  <a:srgbClr val="394454"/>
                </a:solidFill>
                <a:latin typeface="微软雅黑" panose="020B0503020204020204" pitchFamily="34" charset="-122"/>
                <a:ea typeface="微软雅黑" panose="020B0503020204020204" pitchFamily="34" charset="-122"/>
              </a:rPr>
              <a:t>版权声明</a:t>
            </a:r>
            <a:endParaRPr lang="zh-CN" altLang="en-US" sz="2800" b="1">
              <a:solidFill>
                <a:srgbClr val="394454"/>
              </a:solidFill>
              <a:latin typeface="微软雅黑" panose="020B0503020204020204" pitchFamily="34" charset="-122"/>
              <a:ea typeface="微软雅黑" panose="020B0503020204020204" pitchFamily="34" charset="-122"/>
            </a:endParaRPr>
          </a:p>
          <a:p>
            <a:pPr algn="just">
              <a:lnSpc>
                <a:spcPct val="150000"/>
              </a:lnSpc>
            </a:pPr>
            <a:endParaRPr lang="zh-CN" altLang="en-US" sz="1200">
              <a:solidFill>
                <a:srgbClr val="394454"/>
              </a:solidFill>
              <a:latin typeface="微软雅黑" panose="020B0503020204020204" pitchFamily="34" charset="-122"/>
              <a:ea typeface="微软雅黑" panose="020B0503020204020204" pitchFamily="34" charset="-122"/>
            </a:endParaRPr>
          </a:p>
          <a:p>
            <a:pPr algn="just">
              <a:lnSpc>
                <a:spcPct val="150000"/>
              </a:lnSpc>
            </a:pPr>
            <a:r>
              <a:rPr lang="zh-CN" altLang="en-US" sz="1200">
                <a:solidFill>
                  <a:srgbClr val="394454"/>
                </a:solidFill>
                <a:latin typeface="微软雅黑" panose="020B0503020204020204" pitchFamily="34" charset="-122"/>
                <a:ea typeface="微软雅黑" panose="020B0503020204020204" pitchFamily="34" charset="-122"/>
              </a:rPr>
              <a:t>感谢您下载觅知网平台上提供的</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200">
              <a:solidFill>
                <a:srgbClr val="394454"/>
              </a:solidFill>
              <a:latin typeface="微软雅黑" panose="020B0503020204020204" pitchFamily="34" charset="-122"/>
              <a:ea typeface="微软雅黑" panose="020B0503020204020204" pitchFamily="34" charset="-122"/>
            </a:endParaRPr>
          </a:p>
          <a:p>
            <a:pPr algn="just">
              <a:lnSpc>
                <a:spcPct val="150000"/>
              </a:lnSpc>
            </a:pPr>
            <a:endParaRPr lang="zh-CN" altLang="en-US" sz="1200">
              <a:solidFill>
                <a:srgbClr val="394454"/>
              </a:solidFill>
              <a:latin typeface="微软雅黑" panose="020B0503020204020204" pitchFamily="34" charset="-122"/>
              <a:ea typeface="微软雅黑" panose="020B0503020204020204" pitchFamily="34" charset="-122"/>
            </a:endParaRPr>
          </a:p>
          <a:p>
            <a:pPr algn="just">
              <a:lnSpc>
                <a:spcPct val="150000"/>
              </a:lnSpc>
            </a:pPr>
            <a:r>
              <a:rPr lang="en-US" altLang="zh-CN" sz="1200">
                <a:solidFill>
                  <a:srgbClr val="394454"/>
                </a:solidFill>
                <a:latin typeface="微软雅黑" panose="020B0503020204020204" pitchFamily="34" charset="-122"/>
                <a:ea typeface="微软雅黑" panose="020B0503020204020204" pitchFamily="34" charset="-122"/>
              </a:rPr>
              <a:t>1.</a:t>
            </a:r>
            <a:r>
              <a:rPr lang="zh-CN" altLang="en-US" sz="1200">
                <a:solidFill>
                  <a:srgbClr val="394454"/>
                </a:solidFill>
                <a:latin typeface="微软雅黑" panose="020B0503020204020204" pitchFamily="34" charset="-122"/>
                <a:ea typeface="微软雅黑" panose="020B0503020204020204" pitchFamily="34" charset="-122"/>
              </a:rPr>
              <a:t>在觅知网出售的</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模板是免版税类（</a:t>
            </a:r>
            <a:r>
              <a:rPr lang="en-US" altLang="zh-CN" sz="1200">
                <a:solidFill>
                  <a:srgbClr val="394454"/>
                </a:solidFill>
                <a:latin typeface="微软雅黑" panose="020B0503020204020204" pitchFamily="34" charset="-122"/>
                <a:ea typeface="微软雅黑" panose="020B0503020204020204" pitchFamily="34" charset="-122"/>
              </a:rPr>
              <a:t>RF</a:t>
            </a:r>
            <a:r>
              <a:rPr lang="zh-CN" altLang="en-US" sz="1200">
                <a:solidFill>
                  <a:srgbClr val="394454"/>
                </a:solidFill>
                <a:latin typeface="微软雅黑" panose="020B0503020204020204" pitchFamily="34" charset="-122"/>
                <a:ea typeface="微软雅黑" panose="020B0503020204020204" pitchFamily="34" charset="-122"/>
              </a:rPr>
              <a:t>：</a:t>
            </a:r>
            <a:r>
              <a:rPr lang="en-US" altLang="zh-CN" sz="1200">
                <a:solidFill>
                  <a:srgbClr val="394454"/>
                </a:solidFill>
                <a:latin typeface="微软雅黑" panose="020B0503020204020204" pitchFamily="34" charset="-122"/>
                <a:ea typeface="微软雅黑" panose="020B0503020204020204" pitchFamily="34" charset="-122"/>
              </a:rPr>
              <a:t>Royalty-Free</a:t>
            </a:r>
            <a:r>
              <a:rPr lang="zh-CN" altLang="en-US" sz="1200">
                <a:solidFill>
                  <a:srgbClr val="394454"/>
                </a:solidFill>
                <a:latin typeface="微软雅黑" panose="020B0503020204020204" pitchFamily="34" charset="-122"/>
                <a:ea typeface="微软雅黑" panose="020B0503020204020204" pitchFamily="34" charset="-122"/>
              </a:rPr>
              <a:t>）正版受</a:t>
            </a:r>
            <a:r>
              <a:rPr lang="en-US" altLang="zh-CN" sz="1200">
                <a:solidFill>
                  <a:srgbClr val="394454"/>
                </a:solidFill>
                <a:latin typeface="微软雅黑" panose="020B0503020204020204" pitchFamily="34" charset="-122"/>
                <a:ea typeface="微软雅黑" panose="020B0503020204020204" pitchFamily="34" charset="-122"/>
              </a:rPr>
              <a:t>《</a:t>
            </a:r>
            <a:r>
              <a:rPr lang="zh-CN" altLang="en-US" sz="1200">
                <a:solidFill>
                  <a:srgbClr val="394454"/>
                </a:solidFill>
                <a:latin typeface="微软雅黑" panose="020B0503020204020204" pitchFamily="34" charset="-122"/>
                <a:ea typeface="微软雅黑" panose="020B0503020204020204" pitchFamily="34" charset="-122"/>
              </a:rPr>
              <a:t>中国人民共和国著作法</a:t>
            </a:r>
            <a:r>
              <a:rPr lang="en-US" altLang="zh-CN" sz="1200">
                <a:solidFill>
                  <a:srgbClr val="394454"/>
                </a:solidFill>
                <a:latin typeface="微软雅黑" panose="020B0503020204020204" pitchFamily="34" charset="-122"/>
                <a:ea typeface="微软雅黑" panose="020B0503020204020204" pitchFamily="34" charset="-122"/>
              </a:rPr>
              <a:t>》</a:t>
            </a:r>
            <a:r>
              <a:rPr lang="zh-CN" altLang="en-US" sz="1200">
                <a:solidFill>
                  <a:srgbClr val="394454"/>
                </a:solidFill>
                <a:latin typeface="微软雅黑" panose="020B0503020204020204" pitchFamily="34" charset="-122"/>
                <a:ea typeface="微软雅黑" panose="020B0503020204020204" pitchFamily="34" charset="-122"/>
              </a:rPr>
              <a:t>和</a:t>
            </a:r>
            <a:r>
              <a:rPr lang="en-US" altLang="zh-CN" sz="1200">
                <a:solidFill>
                  <a:srgbClr val="394454"/>
                </a:solidFill>
                <a:latin typeface="微软雅黑" panose="020B0503020204020204" pitchFamily="34" charset="-122"/>
                <a:ea typeface="微软雅黑" panose="020B0503020204020204" pitchFamily="34" charset="-122"/>
              </a:rPr>
              <a:t>《</a:t>
            </a:r>
            <a:r>
              <a:rPr lang="zh-CN" altLang="en-US" sz="1200">
                <a:solidFill>
                  <a:srgbClr val="394454"/>
                </a:solidFill>
                <a:latin typeface="微软雅黑" panose="020B0503020204020204" pitchFamily="34" charset="-122"/>
                <a:ea typeface="微软雅黑" panose="020B0503020204020204" pitchFamily="34" charset="-122"/>
              </a:rPr>
              <a:t>世界版权公约</a:t>
            </a:r>
            <a:r>
              <a:rPr lang="en-US" altLang="zh-CN" sz="1200">
                <a:solidFill>
                  <a:srgbClr val="394454"/>
                </a:solidFill>
                <a:latin typeface="微软雅黑" panose="020B0503020204020204" pitchFamily="34" charset="-122"/>
                <a:ea typeface="微软雅黑" panose="020B0503020204020204" pitchFamily="34" charset="-122"/>
              </a:rPr>
              <a:t>》</a:t>
            </a:r>
            <a:r>
              <a:rPr lang="zh-CN" altLang="en-US" sz="1200">
                <a:solidFill>
                  <a:srgbClr val="394454"/>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模板素材的使用权。</a:t>
            </a:r>
            <a:endParaRPr lang="zh-CN" altLang="en-US" sz="1200">
              <a:solidFill>
                <a:srgbClr val="394454"/>
              </a:solidFill>
              <a:latin typeface="微软雅黑" panose="020B0503020204020204" pitchFamily="34" charset="-122"/>
              <a:ea typeface="微软雅黑" panose="020B0503020204020204" pitchFamily="34" charset="-122"/>
            </a:endParaRPr>
          </a:p>
          <a:p>
            <a:pPr algn="just">
              <a:lnSpc>
                <a:spcPct val="150000"/>
              </a:lnSpc>
            </a:pPr>
            <a:r>
              <a:rPr lang="en-US" altLang="zh-CN" sz="1200">
                <a:solidFill>
                  <a:srgbClr val="394454"/>
                </a:solidFill>
                <a:latin typeface="微软雅黑" panose="020B0503020204020204" pitchFamily="34" charset="-122"/>
                <a:ea typeface="微软雅黑" panose="020B0503020204020204" pitchFamily="34" charset="-122"/>
              </a:rPr>
              <a:t>2.</a:t>
            </a:r>
            <a:r>
              <a:rPr lang="zh-CN" altLang="en-US" sz="1200">
                <a:solidFill>
                  <a:srgbClr val="394454"/>
                </a:solidFill>
                <a:latin typeface="微软雅黑" panose="020B0503020204020204" pitchFamily="34" charset="-122"/>
                <a:ea typeface="微软雅黑" panose="020B0503020204020204" pitchFamily="34" charset="-122"/>
              </a:rPr>
              <a:t>不得将觅知网的</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模板、</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200">
              <a:solidFill>
                <a:srgbClr val="394454"/>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374469" y="4943480"/>
            <a:ext cx="11652068" cy="377411"/>
          </a:xfrm>
          <a:prstGeom prst="rect">
            <a:avLst/>
          </a:prstGeom>
        </p:spPr>
        <p:txBody>
          <a:bodyPr wrap="square">
            <a:spAutoFit/>
          </a:bodyPr>
          <a:lstStyle/>
          <a:p>
            <a:pPr algn="ctr">
              <a:lnSpc>
                <a:spcPct val="150000"/>
              </a:lnSpc>
            </a:pPr>
            <a:r>
              <a:rPr lang="zh-CN" altLang="en-US" sz="1400" b="1">
                <a:solidFill>
                  <a:srgbClr val="D0AA8C"/>
                </a:solidFill>
                <a:latin typeface="微软雅黑" panose="020B0503020204020204" pitchFamily="34" charset="-122"/>
                <a:ea typeface="微软雅黑" panose="020B0503020204020204" pitchFamily="34" charset="-122"/>
              </a:rPr>
              <a:t>更多模板烦请登陆：</a:t>
            </a:r>
            <a:r>
              <a:rPr lang="en-US" altLang="zh-CN" sz="1400" b="1">
                <a:solidFill>
                  <a:srgbClr val="D0AA8C"/>
                </a:solidFill>
                <a:latin typeface="微软雅黑" panose="020B0503020204020204" pitchFamily="34" charset="-122"/>
                <a:ea typeface="微软雅黑" panose="020B0503020204020204" pitchFamily="34" charset="-122"/>
              </a:rPr>
              <a:t>http://www.51miz.com/ppt/</a:t>
            </a:r>
            <a:endParaRPr lang="zh-CN" altLang="en-US" sz="1400" b="1">
              <a:solidFill>
                <a:srgbClr val="D0AA8C"/>
              </a:solidFill>
              <a:latin typeface="微软雅黑" panose="020B0503020204020204" pitchFamily="34" charset="-122"/>
              <a:ea typeface="微软雅黑" panose="020B0503020204020204" pitchFamily="34" charset="-122"/>
            </a:endParaRPr>
          </a:p>
        </p:txBody>
      </p:sp>
      <p:sp>
        <p:nvSpPr>
          <p:cNvPr id="9" name="矩形 12"/>
          <p:cNvSpPr/>
          <p:nvPr userDrawn="1"/>
        </p:nvSpPr>
        <p:spPr>
          <a:xfrm>
            <a:off x="3902529" y="6564086"/>
            <a:ext cx="8289471" cy="293914"/>
          </a:xfrm>
          <a:custGeom>
            <a:avLst/>
            <a:gdLst>
              <a:gd name="connsiteX0" fmla="*/ 0 w 8289471"/>
              <a:gd name="connsiteY0" fmla="*/ 0 h 293914"/>
              <a:gd name="connsiteX1" fmla="*/ 8289471 w 8289471"/>
              <a:gd name="connsiteY1" fmla="*/ 0 h 293914"/>
              <a:gd name="connsiteX2" fmla="*/ 8289471 w 8289471"/>
              <a:gd name="connsiteY2" fmla="*/ 293914 h 293914"/>
              <a:gd name="connsiteX3" fmla="*/ 0 w 8289471"/>
              <a:gd name="connsiteY3" fmla="*/ 293914 h 293914"/>
              <a:gd name="connsiteX4" fmla="*/ 0 w 8289471"/>
              <a:gd name="connsiteY4" fmla="*/ 0 h 293914"/>
              <a:gd name="connsiteX0-1" fmla="*/ 179615 w 8289471"/>
              <a:gd name="connsiteY0-2" fmla="*/ 32657 h 293914"/>
              <a:gd name="connsiteX1-3" fmla="*/ 8289471 w 8289471"/>
              <a:gd name="connsiteY1-4" fmla="*/ 0 h 293914"/>
              <a:gd name="connsiteX2-5" fmla="*/ 8289471 w 8289471"/>
              <a:gd name="connsiteY2-6" fmla="*/ 293914 h 293914"/>
              <a:gd name="connsiteX3-7" fmla="*/ 0 w 8289471"/>
              <a:gd name="connsiteY3-8" fmla="*/ 293914 h 293914"/>
              <a:gd name="connsiteX4-9" fmla="*/ 179615 w 8289471"/>
              <a:gd name="connsiteY4-10" fmla="*/ 32657 h 2939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9471" h="293914">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69820-0A4D-4943-A113-69168C5CA63A}"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362B1-62BA-C043-8DDC-4CB7A3552C02}"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6.png"/><Relationship Id="rId3" Type="http://schemas.openxmlformats.org/officeDocument/2006/relationships/tags" Target="../tags/tag3.xml"/><Relationship Id="rId2" Type="http://schemas.openxmlformats.org/officeDocument/2006/relationships/image" Target="../media/image5.png"/><Relationship Id="rId15" Type="http://schemas.openxmlformats.org/officeDocument/2006/relationships/notesSlide" Target="../notesSlides/notesSlide3.xml"/><Relationship Id="rId14" Type="http://schemas.openxmlformats.org/officeDocument/2006/relationships/slideLayout" Target="../slideLayouts/slideLayout2.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6" name="梯形 6"/>
          <p:cNvSpPr/>
          <p:nvPr/>
        </p:nvSpPr>
        <p:spPr>
          <a:xfrm flipH="1" flipV="1">
            <a:off x="1855688" y="0"/>
            <a:ext cx="6620506" cy="6894751"/>
          </a:xfrm>
          <a:custGeom>
            <a:avLst/>
            <a:gdLst>
              <a:gd name="connsiteX0" fmla="*/ 0 w 6598722"/>
              <a:gd name="connsiteY0" fmla="*/ 6858000 h 6858000"/>
              <a:gd name="connsiteX1" fmla="*/ 2243434 w 6598722"/>
              <a:gd name="connsiteY1" fmla="*/ 0 h 6858000"/>
              <a:gd name="connsiteX2" fmla="*/ 4355288 w 6598722"/>
              <a:gd name="connsiteY2" fmla="*/ 0 h 6858000"/>
              <a:gd name="connsiteX3" fmla="*/ 6598722 w 6598722"/>
              <a:gd name="connsiteY3" fmla="*/ 6858000 h 6858000"/>
              <a:gd name="connsiteX4" fmla="*/ 0 w 6598722"/>
              <a:gd name="connsiteY4" fmla="*/ 6858000 h 6858000"/>
              <a:gd name="connsiteX0-1" fmla="*/ 0 w 6599724"/>
              <a:gd name="connsiteY0-2" fmla="*/ 6858000 h 6858000"/>
              <a:gd name="connsiteX1-3" fmla="*/ 2243434 w 6599724"/>
              <a:gd name="connsiteY1-4" fmla="*/ 0 h 6858000"/>
              <a:gd name="connsiteX2-5" fmla="*/ 6599724 w 6599724"/>
              <a:gd name="connsiteY2-6" fmla="*/ 0 h 6858000"/>
              <a:gd name="connsiteX3-7" fmla="*/ 6598722 w 6599724"/>
              <a:gd name="connsiteY3-8" fmla="*/ 6858000 h 6858000"/>
              <a:gd name="connsiteX4-9" fmla="*/ 0 w 6599724"/>
              <a:gd name="connsiteY4-10" fmla="*/ 6858000 h 6858000"/>
              <a:gd name="connsiteX0-11" fmla="*/ 0 w 6599724"/>
              <a:gd name="connsiteY0-12" fmla="*/ 6858000 h 6858000"/>
              <a:gd name="connsiteX1-13" fmla="*/ 2540317 w 6599724"/>
              <a:gd name="connsiteY1-14" fmla="*/ 0 h 6858000"/>
              <a:gd name="connsiteX2-15" fmla="*/ 6599724 w 6599724"/>
              <a:gd name="connsiteY2-16" fmla="*/ 0 h 6858000"/>
              <a:gd name="connsiteX3-17" fmla="*/ 6598722 w 6599724"/>
              <a:gd name="connsiteY3-18" fmla="*/ 6858000 h 6858000"/>
              <a:gd name="connsiteX4-19" fmla="*/ 0 w 6599724"/>
              <a:gd name="connsiteY4-20" fmla="*/ 6858000 h 6858000"/>
              <a:gd name="connsiteX0-21" fmla="*/ 0 w 6587849"/>
              <a:gd name="connsiteY0-22" fmla="*/ 6858000 h 6858000"/>
              <a:gd name="connsiteX1-23" fmla="*/ 2528442 w 6587849"/>
              <a:gd name="connsiteY1-24" fmla="*/ 0 h 6858000"/>
              <a:gd name="connsiteX2-25" fmla="*/ 6587849 w 6587849"/>
              <a:gd name="connsiteY2-26" fmla="*/ 0 h 6858000"/>
              <a:gd name="connsiteX3-27" fmla="*/ 6586847 w 6587849"/>
              <a:gd name="connsiteY3-28" fmla="*/ 6858000 h 6858000"/>
              <a:gd name="connsiteX4-29" fmla="*/ 0 w 6587849"/>
              <a:gd name="connsiteY4-30" fmla="*/ 6858000 h 6858000"/>
              <a:gd name="connsiteX0-31" fmla="*/ 0 w 6587849"/>
              <a:gd name="connsiteY0-32" fmla="*/ 6872287 h 6872287"/>
              <a:gd name="connsiteX1-33" fmla="*/ 3928617 w 6587849"/>
              <a:gd name="connsiteY1-34" fmla="*/ 0 h 6872287"/>
              <a:gd name="connsiteX2-35" fmla="*/ 6587849 w 6587849"/>
              <a:gd name="connsiteY2-36" fmla="*/ 14287 h 6872287"/>
              <a:gd name="connsiteX3-37" fmla="*/ 6586847 w 6587849"/>
              <a:gd name="connsiteY3-38" fmla="*/ 6872287 h 6872287"/>
              <a:gd name="connsiteX4-39" fmla="*/ 0 w 6587849"/>
              <a:gd name="connsiteY4-40" fmla="*/ 6872287 h 6872287"/>
              <a:gd name="connsiteX0-41" fmla="*/ 0 w 6636835"/>
              <a:gd name="connsiteY0-42" fmla="*/ 6888616 h 6888616"/>
              <a:gd name="connsiteX1-43" fmla="*/ 3977603 w 6636835"/>
              <a:gd name="connsiteY1-44" fmla="*/ 0 h 6888616"/>
              <a:gd name="connsiteX2-45" fmla="*/ 6636835 w 6636835"/>
              <a:gd name="connsiteY2-46" fmla="*/ 14287 h 6888616"/>
              <a:gd name="connsiteX3-47" fmla="*/ 6635833 w 6636835"/>
              <a:gd name="connsiteY3-48" fmla="*/ 6872287 h 6888616"/>
              <a:gd name="connsiteX4-49" fmla="*/ 0 w 6636835"/>
              <a:gd name="connsiteY4-50" fmla="*/ 6888616 h 6888616"/>
              <a:gd name="connsiteX0-51" fmla="*/ 0 w 6669492"/>
              <a:gd name="connsiteY0-52" fmla="*/ 6855959 h 6872287"/>
              <a:gd name="connsiteX1-53" fmla="*/ 4010260 w 6669492"/>
              <a:gd name="connsiteY1-54" fmla="*/ 0 h 6872287"/>
              <a:gd name="connsiteX2-55" fmla="*/ 6669492 w 6669492"/>
              <a:gd name="connsiteY2-56" fmla="*/ 14287 h 6872287"/>
              <a:gd name="connsiteX3-57" fmla="*/ 6668490 w 6669492"/>
              <a:gd name="connsiteY3-58" fmla="*/ 6872287 h 6872287"/>
              <a:gd name="connsiteX4-59" fmla="*/ 0 w 6669492"/>
              <a:gd name="connsiteY4-60" fmla="*/ 6855959 h 6872287"/>
              <a:gd name="connsiteX0-61" fmla="*/ 0 w 6702149"/>
              <a:gd name="connsiteY0-62" fmla="*/ 6872235 h 6872287"/>
              <a:gd name="connsiteX1-63" fmla="*/ 4042917 w 6702149"/>
              <a:gd name="connsiteY1-64" fmla="*/ 0 h 6872287"/>
              <a:gd name="connsiteX2-65" fmla="*/ 6702149 w 6702149"/>
              <a:gd name="connsiteY2-66" fmla="*/ 14287 h 6872287"/>
              <a:gd name="connsiteX3-67" fmla="*/ 6701147 w 6702149"/>
              <a:gd name="connsiteY3-68" fmla="*/ 6872287 h 6872287"/>
              <a:gd name="connsiteX4-69" fmla="*/ 0 w 6702149"/>
              <a:gd name="connsiteY4-70" fmla="*/ 6872235 h 6872287"/>
              <a:gd name="connsiteX0-71" fmla="*/ 0 w 6620506"/>
              <a:gd name="connsiteY0-72" fmla="*/ 6872235 h 6872287"/>
              <a:gd name="connsiteX1-73" fmla="*/ 3961274 w 6620506"/>
              <a:gd name="connsiteY1-74" fmla="*/ 0 h 6872287"/>
              <a:gd name="connsiteX2-75" fmla="*/ 6620506 w 6620506"/>
              <a:gd name="connsiteY2-76" fmla="*/ 14287 h 6872287"/>
              <a:gd name="connsiteX3-77" fmla="*/ 6619504 w 6620506"/>
              <a:gd name="connsiteY3-78" fmla="*/ 6872287 h 6872287"/>
              <a:gd name="connsiteX4-79" fmla="*/ 0 w 6620506"/>
              <a:gd name="connsiteY4-80" fmla="*/ 6872235 h 68722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20506" h="6872287">
                <a:moveTo>
                  <a:pt x="0" y="6872235"/>
                </a:moveTo>
                <a:lnTo>
                  <a:pt x="3961274" y="0"/>
                </a:lnTo>
                <a:lnTo>
                  <a:pt x="6620506" y="14287"/>
                </a:lnTo>
                <a:lnTo>
                  <a:pt x="6619504" y="6872287"/>
                </a:lnTo>
                <a:lnTo>
                  <a:pt x="0" y="6872235"/>
                </a:lnTo>
                <a:close/>
              </a:path>
            </a:pathLst>
          </a:cu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梯形 6"/>
          <p:cNvSpPr/>
          <p:nvPr/>
        </p:nvSpPr>
        <p:spPr>
          <a:xfrm flipH="1">
            <a:off x="1872106" y="30615"/>
            <a:ext cx="6587849" cy="6892699"/>
          </a:xfrm>
          <a:custGeom>
            <a:avLst/>
            <a:gdLst>
              <a:gd name="connsiteX0" fmla="*/ 0 w 6598722"/>
              <a:gd name="connsiteY0" fmla="*/ 6858000 h 6858000"/>
              <a:gd name="connsiteX1" fmla="*/ 2243434 w 6598722"/>
              <a:gd name="connsiteY1" fmla="*/ 0 h 6858000"/>
              <a:gd name="connsiteX2" fmla="*/ 4355288 w 6598722"/>
              <a:gd name="connsiteY2" fmla="*/ 0 h 6858000"/>
              <a:gd name="connsiteX3" fmla="*/ 6598722 w 6598722"/>
              <a:gd name="connsiteY3" fmla="*/ 6858000 h 6858000"/>
              <a:gd name="connsiteX4" fmla="*/ 0 w 6598722"/>
              <a:gd name="connsiteY4" fmla="*/ 6858000 h 6858000"/>
              <a:gd name="connsiteX0-1" fmla="*/ 0 w 6599724"/>
              <a:gd name="connsiteY0-2" fmla="*/ 6858000 h 6858000"/>
              <a:gd name="connsiteX1-3" fmla="*/ 2243434 w 6599724"/>
              <a:gd name="connsiteY1-4" fmla="*/ 0 h 6858000"/>
              <a:gd name="connsiteX2-5" fmla="*/ 6599724 w 6599724"/>
              <a:gd name="connsiteY2-6" fmla="*/ 0 h 6858000"/>
              <a:gd name="connsiteX3-7" fmla="*/ 6598722 w 6599724"/>
              <a:gd name="connsiteY3-8" fmla="*/ 6858000 h 6858000"/>
              <a:gd name="connsiteX4-9" fmla="*/ 0 w 6599724"/>
              <a:gd name="connsiteY4-10" fmla="*/ 6858000 h 6858000"/>
              <a:gd name="connsiteX0-11" fmla="*/ 0 w 6599724"/>
              <a:gd name="connsiteY0-12" fmla="*/ 6858000 h 6858000"/>
              <a:gd name="connsiteX1-13" fmla="*/ 2540317 w 6599724"/>
              <a:gd name="connsiteY1-14" fmla="*/ 0 h 6858000"/>
              <a:gd name="connsiteX2-15" fmla="*/ 6599724 w 6599724"/>
              <a:gd name="connsiteY2-16" fmla="*/ 0 h 6858000"/>
              <a:gd name="connsiteX3-17" fmla="*/ 6598722 w 6599724"/>
              <a:gd name="connsiteY3-18" fmla="*/ 6858000 h 6858000"/>
              <a:gd name="connsiteX4-19" fmla="*/ 0 w 6599724"/>
              <a:gd name="connsiteY4-20" fmla="*/ 6858000 h 6858000"/>
              <a:gd name="connsiteX0-21" fmla="*/ 0 w 6587849"/>
              <a:gd name="connsiteY0-22" fmla="*/ 6858000 h 6858000"/>
              <a:gd name="connsiteX1-23" fmla="*/ 2528442 w 6587849"/>
              <a:gd name="connsiteY1-24" fmla="*/ 0 h 6858000"/>
              <a:gd name="connsiteX2-25" fmla="*/ 6587849 w 6587849"/>
              <a:gd name="connsiteY2-26" fmla="*/ 0 h 6858000"/>
              <a:gd name="connsiteX3-27" fmla="*/ 6586847 w 6587849"/>
              <a:gd name="connsiteY3-28" fmla="*/ 6858000 h 6858000"/>
              <a:gd name="connsiteX4-29" fmla="*/ 0 w 6587849"/>
              <a:gd name="connsiteY4-30" fmla="*/ 6858000 h 6858000"/>
              <a:gd name="connsiteX0-31" fmla="*/ 0 w 6587849"/>
              <a:gd name="connsiteY0-32" fmla="*/ 6872287 h 6872287"/>
              <a:gd name="connsiteX1-33" fmla="*/ 3657155 w 6587849"/>
              <a:gd name="connsiteY1-34" fmla="*/ 0 h 6872287"/>
              <a:gd name="connsiteX2-35" fmla="*/ 6587849 w 6587849"/>
              <a:gd name="connsiteY2-36" fmla="*/ 14287 h 6872287"/>
              <a:gd name="connsiteX3-37" fmla="*/ 6586847 w 6587849"/>
              <a:gd name="connsiteY3-38" fmla="*/ 6872287 h 6872287"/>
              <a:gd name="connsiteX4-39" fmla="*/ 0 w 6587849"/>
              <a:gd name="connsiteY4-40" fmla="*/ 6872287 h 6872287"/>
              <a:gd name="connsiteX0-41" fmla="*/ 0 w 6587849"/>
              <a:gd name="connsiteY0-42" fmla="*/ 6888606 h 6888606"/>
              <a:gd name="connsiteX1-43" fmla="*/ 3918412 w 6587849"/>
              <a:gd name="connsiteY1-44" fmla="*/ 0 h 6888606"/>
              <a:gd name="connsiteX2-45" fmla="*/ 6587849 w 6587849"/>
              <a:gd name="connsiteY2-46" fmla="*/ 30606 h 6888606"/>
              <a:gd name="connsiteX3-47" fmla="*/ 6586847 w 6587849"/>
              <a:gd name="connsiteY3-48" fmla="*/ 6888606 h 6888606"/>
              <a:gd name="connsiteX4-49" fmla="*/ 0 w 6587849"/>
              <a:gd name="connsiteY4-50" fmla="*/ 6888606 h 6888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7849" h="6888606">
                <a:moveTo>
                  <a:pt x="0" y="6888606"/>
                </a:moveTo>
                <a:lnTo>
                  <a:pt x="3918412" y="0"/>
                </a:lnTo>
                <a:lnTo>
                  <a:pt x="6587849" y="30606"/>
                </a:lnTo>
                <a:lnTo>
                  <a:pt x="6586847" y="6888606"/>
                </a:lnTo>
                <a:lnTo>
                  <a:pt x="0" y="6888606"/>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梯形 6"/>
          <p:cNvSpPr/>
          <p:nvPr/>
        </p:nvSpPr>
        <p:spPr>
          <a:xfrm flipH="1" flipV="1">
            <a:off x="0" y="-11430"/>
            <a:ext cx="8512810" cy="6935470"/>
          </a:xfrm>
          <a:custGeom>
            <a:avLst/>
            <a:gdLst>
              <a:gd name="connsiteX0" fmla="*/ 0 w 6598722"/>
              <a:gd name="connsiteY0" fmla="*/ 6858000 h 6858000"/>
              <a:gd name="connsiteX1" fmla="*/ 2243434 w 6598722"/>
              <a:gd name="connsiteY1" fmla="*/ 0 h 6858000"/>
              <a:gd name="connsiteX2" fmla="*/ 4355288 w 6598722"/>
              <a:gd name="connsiteY2" fmla="*/ 0 h 6858000"/>
              <a:gd name="connsiteX3" fmla="*/ 6598722 w 6598722"/>
              <a:gd name="connsiteY3" fmla="*/ 6858000 h 6858000"/>
              <a:gd name="connsiteX4" fmla="*/ 0 w 6598722"/>
              <a:gd name="connsiteY4" fmla="*/ 6858000 h 6858000"/>
              <a:gd name="connsiteX0-1" fmla="*/ 0 w 6599724"/>
              <a:gd name="connsiteY0-2" fmla="*/ 6858000 h 6858000"/>
              <a:gd name="connsiteX1-3" fmla="*/ 2243434 w 6599724"/>
              <a:gd name="connsiteY1-4" fmla="*/ 0 h 6858000"/>
              <a:gd name="connsiteX2-5" fmla="*/ 6599724 w 6599724"/>
              <a:gd name="connsiteY2-6" fmla="*/ 0 h 6858000"/>
              <a:gd name="connsiteX3-7" fmla="*/ 6598722 w 6599724"/>
              <a:gd name="connsiteY3-8" fmla="*/ 6858000 h 6858000"/>
              <a:gd name="connsiteX4-9" fmla="*/ 0 w 6599724"/>
              <a:gd name="connsiteY4-10" fmla="*/ 6858000 h 6858000"/>
              <a:gd name="connsiteX0-11" fmla="*/ 0 w 6599724"/>
              <a:gd name="connsiteY0-12" fmla="*/ 6858000 h 6858000"/>
              <a:gd name="connsiteX1-13" fmla="*/ 2540317 w 6599724"/>
              <a:gd name="connsiteY1-14" fmla="*/ 0 h 6858000"/>
              <a:gd name="connsiteX2-15" fmla="*/ 6599724 w 6599724"/>
              <a:gd name="connsiteY2-16" fmla="*/ 0 h 6858000"/>
              <a:gd name="connsiteX3-17" fmla="*/ 6598722 w 6599724"/>
              <a:gd name="connsiteY3-18" fmla="*/ 6858000 h 6858000"/>
              <a:gd name="connsiteX4-19" fmla="*/ 0 w 6599724"/>
              <a:gd name="connsiteY4-20" fmla="*/ 6858000 h 6858000"/>
              <a:gd name="connsiteX0-21" fmla="*/ 0 w 6587849"/>
              <a:gd name="connsiteY0-22" fmla="*/ 6858000 h 6858000"/>
              <a:gd name="connsiteX1-23" fmla="*/ 2528442 w 6587849"/>
              <a:gd name="connsiteY1-24" fmla="*/ 0 h 6858000"/>
              <a:gd name="connsiteX2-25" fmla="*/ 6587849 w 6587849"/>
              <a:gd name="connsiteY2-26" fmla="*/ 0 h 6858000"/>
              <a:gd name="connsiteX3-27" fmla="*/ 6586847 w 6587849"/>
              <a:gd name="connsiteY3-28" fmla="*/ 6858000 h 6858000"/>
              <a:gd name="connsiteX4-29" fmla="*/ 0 w 6587849"/>
              <a:gd name="connsiteY4-30" fmla="*/ 6858000 h 6858000"/>
              <a:gd name="connsiteX0-31" fmla="*/ 0 w 6587849"/>
              <a:gd name="connsiteY0-32" fmla="*/ 6872287 h 6872287"/>
              <a:gd name="connsiteX1-33" fmla="*/ 3657155 w 6587849"/>
              <a:gd name="connsiteY1-34" fmla="*/ 0 h 6872287"/>
              <a:gd name="connsiteX2-35" fmla="*/ 6587849 w 6587849"/>
              <a:gd name="connsiteY2-36" fmla="*/ 14287 h 6872287"/>
              <a:gd name="connsiteX3-37" fmla="*/ 6586847 w 6587849"/>
              <a:gd name="connsiteY3-38" fmla="*/ 6872287 h 6872287"/>
              <a:gd name="connsiteX4-39" fmla="*/ 0 w 6587849"/>
              <a:gd name="connsiteY4-40" fmla="*/ 6872287 h 6872287"/>
              <a:gd name="connsiteX0-41" fmla="*/ 0 w 6702149"/>
              <a:gd name="connsiteY0-42" fmla="*/ 6872287 h 6872287"/>
              <a:gd name="connsiteX1-43" fmla="*/ 3771455 w 6702149"/>
              <a:gd name="connsiteY1-44" fmla="*/ 0 h 6872287"/>
              <a:gd name="connsiteX2-45" fmla="*/ 6702149 w 6702149"/>
              <a:gd name="connsiteY2-46" fmla="*/ 14287 h 6872287"/>
              <a:gd name="connsiteX3-47" fmla="*/ 6701147 w 6702149"/>
              <a:gd name="connsiteY3-48" fmla="*/ 6872287 h 6872287"/>
              <a:gd name="connsiteX4-49" fmla="*/ 0 w 6702149"/>
              <a:gd name="connsiteY4-50" fmla="*/ 6872287 h 6872287"/>
              <a:gd name="connsiteX0-51" fmla="*/ 0 w 6767463"/>
              <a:gd name="connsiteY0-52" fmla="*/ 6806972 h 6872287"/>
              <a:gd name="connsiteX1-53" fmla="*/ 3836769 w 6767463"/>
              <a:gd name="connsiteY1-54" fmla="*/ 0 h 6872287"/>
              <a:gd name="connsiteX2-55" fmla="*/ 6767463 w 6767463"/>
              <a:gd name="connsiteY2-56" fmla="*/ 14287 h 6872287"/>
              <a:gd name="connsiteX3-57" fmla="*/ 6766461 w 6767463"/>
              <a:gd name="connsiteY3-58" fmla="*/ 6872287 h 6872287"/>
              <a:gd name="connsiteX4-59" fmla="*/ 0 w 6767463"/>
              <a:gd name="connsiteY4-60" fmla="*/ 6806972 h 6872287"/>
              <a:gd name="connsiteX0-61" fmla="*/ 0 w 6816449"/>
              <a:gd name="connsiteY0-62" fmla="*/ 6855929 h 6872287"/>
              <a:gd name="connsiteX1-63" fmla="*/ 3885755 w 6816449"/>
              <a:gd name="connsiteY1-64" fmla="*/ 0 h 6872287"/>
              <a:gd name="connsiteX2-65" fmla="*/ 6816449 w 6816449"/>
              <a:gd name="connsiteY2-66" fmla="*/ 14287 h 6872287"/>
              <a:gd name="connsiteX3-67" fmla="*/ 6815447 w 6816449"/>
              <a:gd name="connsiteY3-68" fmla="*/ 6872287 h 6872287"/>
              <a:gd name="connsiteX4-69" fmla="*/ 0 w 6816449"/>
              <a:gd name="connsiteY4-70" fmla="*/ 6855929 h 6872287"/>
              <a:gd name="connsiteX0-71" fmla="*/ 0 w 6849106"/>
              <a:gd name="connsiteY0-72" fmla="*/ 6888567 h 6888567"/>
              <a:gd name="connsiteX1-73" fmla="*/ 3918412 w 6849106"/>
              <a:gd name="connsiteY1-74" fmla="*/ 0 h 6888567"/>
              <a:gd name="connsiteX2-75" fmla="*/ 6849106 w 6849106"/>
              <a:gd name="connsiteY2-76" fmla="*/ 14287 h 6888567"/>
              <a:gd name="connsiteX3-77" fmla="*/ 6848104 w 6849106"/>
              <a:gd name="connsiteY3-78" fmla="*/ 6872287 h 6888567"/>
              <a:gd name="connsiteX4-79" fmla="*/ 0 w 6849106"/>
              <a:gd name="connsiteY4-80" fmla="*/ 6888567 h 6888567"/>
              <a:gd name="connsiteX0-81" fmla="*/ 0 w 6849106"/>
              <a:gd name="connsiteY0-82" fmla="*/ 6904886 h 6904886"/>
              <a:gd name="connsiteX1-83" fmla="*/ 3188073 w 6849106"/>
              <a:gd name="connsiteY1-84" fmla="*/ 0 h 6904886"/>
              <a:gd name="connsiteX2-85" fmla="*/ 6849106 w 6849106"/>
              <a:gd name="connsiteY2-86" fmla="*/ 30606 h 6904886"/>
              <a:gd name="connsiteX3-87" fmla="*/ 6848104 w 6849106"/>
              <a:gd name="connsiteY3-88" fmla="*/ 6888606 h 6904886"/>
              <a:gd name="connsiteX4-89" fmla="*/ 0 w 6849106"/>
              <a:gd name="connsiteY4-90" fmla="*/ 6904886 h 6904886"/>
              <a:gd name="connsiteX0-91" fmla="*/ 0 w 6849106"/>
              <a:gd name="connsiteY0-92" fmla="*/ 6904886 h 6986001"/>
              <a:gd name="connsiteX1-93" fmla="*/ 3188073 w 6849106"/>
              <a:gd name="connsiteY1-94" fmla="*/ 0 h 6986001"/>
              <a:gd name="connsiteX2-95" fmla="*/ 6849106 w 6849106"/>
              <a:gd name="connsiteY2-96" fmla="*/ 30606 h 6986001"/>
              <a:gd name="connsiteX3-97" fmla="*/ 6848104 w 6849106"/>
              <a:gd name="connsiteY3-98" fmla="*/ 6986001 h 6986001"/>
              <a:gd name="connsiteX4-99" fmla="*/ 0 w 6849106"/>
              <a:gd name="connsiteY4-100" fmla="*/ 6904886 h 6986001"/>
              <a:gd name="connsiteX0-101" fmla="*/ 0 w 6914938"/>
              <a:gd name="connsiteY0-102" fmla="*/ 6969816 h 6986001"/>
              <a:gd name="connsiteX1-103" fmla="*/ 3253905 w 6914938"/>
              <a:gd name="connsiteY1-104" fmla="*/ 0 h 6986001"/>
              <a:gd name="connsiteX2-105" fmla="*/ 6914938 w 6914938"/>
              <a:gd name="connsiteY2-106" fmla="*/ 30606 h 6986001"/>
              <a:gd name="connsiteX3-107" fmla="*/ 6913936 w 6914938"/>
              <a:gd name="connsiteY3-108" fmla="*/ 6986001 h 6986001"/>
              <a:gd name="connsiteX4-109" fmla="*/ 0 w 6914938"/>
              <a:gd name="connsiteY4-110" fmla="*/ 6969816 h 6986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938" h="6986001">
                <a:moveTo>
                  <a:pt x="0" y="6969816"/>
                </a:moveTo>
                <a:lnTo>
                  <a:pt x="3253905" y="0"/>
                </a:lnTo>
                <a:lnTo>
                  <a:pt x="6914938" y="30606"/>
                </a:lnTo>
                <a:lnTo>
                  <a:pt x="6913936" y="6986001"/>
                </a:lnTo>
                <a:lnTo>
                  <a:pt x="0" y="6969816"/>
                </a:lnTo>
                <a:close/>
              </a:path>
            </a:pathLst>
          </a:cu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cs typeface="+mn-ea"/>
              <a:sym typeface="+mn-lt"/>
            </a:endParaRPr>
          </a:p>
        </p:txBody>
      </p:sp>
      <p:sp>
        <p:nvSpPr>
          <p:cNvPr id="19" name="文本框 18"/>
          <p:cNvSpPr txBox="1"/>
          <p:nvPr/>
        </p:nvSpPr>
        <p:spPr>
          <a:xfrm>
            <a:off x="614045" y="2966720"/>
            <a:ext cx="4838700" cy="583565"/>
          </a:xfrm>
          <a:prstGeom prst="rect">
            <a:avLst/>
          </a:prstGeom>
          <a:noFill/>
        </p:spPr>
        <p:txBody>
          <a:bodyPr wrap="square" rtlCol="0">
            <a:spAutoFit/>
          </a:bodyPr>
          <a:lstStyle/>
          <a:p>
            <a:pPr algn="l"/>
            <a:r>
              <a:rPr lang="en-US" altLang="zh-CN" sz="3200" dirty="0" smtClean="0">
                <a:ln w="0"/>
                <a:solidFill>
                  <a:schemeClr val="bg1"/>
                </a:solidFill>
                <a:effectLst>
                  <a:glow rad="101600">
                    <a:schemeClr val="accent1">
                      <a:lumMod val="75000"/>
                      <a:alpha val="40000"/>
                    </a:schemeClr>
                  </a:glow>
                  <a:outerShdw blurRad="38100" dist="19050" dir="2700000" algn="tl" rotWithShape="0">
                    <a:schemeClr val="dk1">
                      <a:alpha val="40000"/>
                    </a:schemeClr>
                  </a:outerShdw>
                </a:effectLst>
                <a:latin typeface="迷你简粗倩"/>
                <a:ea typeface="华文中宋" panose="02010600040101010101" pitchFamily="2" charset="-122"/>
                <a:sym typeface="+mn-ea"/>
              </a:rPr>
              <a:t>Pack</a:t>
            </a:r>
            <a:r>
              <a:rPr lang="zh-CN" altLang="en-US" sz="3200" dirty="0" smtClean="0">
                <a:ln w="0"/>
                <a:solidFill>
                  <a:schemeClr val="bg1"/>
                </a:solidFill>
                <a:effectLst>
                  <a:glow rad="101600">
                    <a:schemeClr val="accent1">
                      <a:lumMod val="75000"/>
                      <a:alpha val="40000"/>
                    </a:schemeClr>
                  </a:glow>
                  <a:outerShdw blurRad="38100" dist="19050" dir="2700000" algn="tl" rotWithShape="0">
                    <a:schemeClr val="dk1">
                      <a:alpha val="40000"/>
                    </a:schemeClr>
                  </a:outerShdw>
                </a:effectLst>
                <a:latin typeface="迷你简粗倩"/>
                <a:ea typeface="华文中宋" panose="02010600040101010101" pitchFamily="2" charset="-122"/>
                <a:sym typeface="+mn-ea"/>
              </a:rPr>
              <a:t>线解决方案</a:t>
            </a:r>
            <a:endParaRPr kumimoji="1" lang="zh-CN" altLang="en-US" sz="3200" b="1" spc="300" dirty="0">
              <a:solidFill>
                <a:schemeClr val="bg1"/>
              </a:solidFill>
              <a:latin typeface="Agency FB" panose="020B0503020202020204" pitchFamily="34" charset="0"/>
              <a:ea typeface="微软雅黑" panose="020B0503020204020204" pitchFamily="34" charset="-122"/>
              <a:cs typeface="+mn-ea"/>
              <a:sym typeface="+mn-ea"/>
            </a:endParaRPr>
          </a:p>
        </p:txBody>
      </p:sp>
      <p:sp>
        <p:nvSpPr>
          <p:cNvPr id="21" name="文本框 20"/>
          <p:cNvSpPr txBox="1"/>
          <p:nvPr/>
        </p:nvSpPr>
        <p:spPr>
          <a:xfrm>
            <a:off x="578508" y="2317866"/>
            <a:ext cx="5569521" cy="338554"/>
          </a:xfrm>
          <a:prstGeom prst="rect">
            <a:avLst/>
          </a:prstGeom>
          <a:noFill/>
        </p:spPr>
        <p:txBody>
          <a:bodyPr wrap="square" rtlCol="0">
            <a:spAutoFit/>
          </a:bodyPr>
          <a:lstStyle/>
          <a:p>
            <a:pPr algn="dist"/>
            <a:r>
              <a:rPr kumimoji="1" lang="zh-CN" altLang="en-US" sz="1600" dirty="0">
                <a:solidFill>
                  <a:schemeClr val="bg1"/>
                </a:solidFill>
                <a:cs typeface="+mn-ea"/>
                <a:sym typeface="+mn-lt"/>
              </a:rPr>
              <a:t>广东亿鑫丰智能装备股份有限公司</a:t>
            </a:r>
            <a:endParaRPr kumimoji="1" lang="zh-CN" altLang="en-US" sz="1600" dirty="0">
              <a:solidFill>
                <a:schemeClr val="bg1"/>
              </a:solidFill>
              <a:cs typeface="+mn-ea"/>
              <a:sym typeface="+mn-lt"/>
            </a:endParaRPr>
          </a:p>
        </p:txBody>
      </p:sp>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68954" t="48339" b="36185"/>
          <a:stretch>
            <a:fillRect/>
          </a:stretch>
        </p:blipFill>
        <p:spPr>
          <a:xfrm>
            <a:off x="580865" y="865749"/>
            <a:ext cx="1347818" cy="1534706"/>
          </a:xfrm>
          <a:prstGeom prst="rect">
            <a:avLst/>
          </a:prstGeom>
        </p:spPr>
      </p:pic>
      <p:grpSp>
        <p:nvGrpSpPr>
          <p:cNvPr id="30" name="组 29"/>
          <p:cNvGrpSpPr/>
          <p:nvPr/>
        </p:nvGrpSpPr>
        <p:grpSpPr>
          <a:xfrm rot="16200000">
            <a:off x="7276628" y="1529048"/>
            <a:ext cx="4259803" cy="4941372"/>
            <a:chOff x="6209272" y="2109017"/>
            <a:chExt cx="3872175" cy="4491723"/>
          </a:xfrm>
        </p:grpSpPr>
        <p:sp>
          <p:nvSpPr>
            <p:cNvPr id="31" name="六边形 30"/>
            <p:cNvSpPr/>
            <p:nvPr/>
          </p:nvSpPr>
          <p:spPr>
            <a:xfrm rot="5400000">
              <a:off x="5899498" y="2418791"/>
              <a:ext cx="4491723" cy="3872175"/>
            </a:xfrm>
            <a:prstGeom prst="hexagon">
              <a:avLst>
                <a:gd name="adj" fmla="val 29486"/>
                <a:gd name="vf" fmla="val 115470"/>
              </a:avLst>
            </a:prstGeom>
            <a:no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2" name="六边形 31"/>
            <p:cNvSpPr/>
            <p:nvPr/>
          </p:nvSpPr>
          <p:spPr>
            <a:xfrm rot="5400000">
              <a:off x="6081111" y="2575354"/>
              <a:ext cx="4128496" cy="3559048"/>
            </a:xfrm>
            <a:prstGeom prst="hexagon">
              <a:avLst>
                <a:gd name="adj" fmla="val 29486"/>
                <a:gd name="vf" fmla="val 115470"/>
              </a:avLst>
            </a:prstGeom>
            <a:blipFill dpi="0" rotWithShape="0">
              <a:blip r:embed="rId2"/>
              <a:srcRect/>
              <a:stretch>
                <a:fillRect l="-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9" name="组合 8"/>
          <p:cNvGrpSpPr/>
          <p:nvPr/>
        </p:nvGrpSpPr>
        <p:grpSpPr>
          <a:xfrm>
            <a:off x="8429294" y="698283"/>
            <a:ext cx="2085956" cy="812869"/>
            <a:chOff x="5131" y="3026"/>
            <a:chExt cx="3681" cy="1398"/>
          </a:xfrm>
        </p:grpSpPr>
        <p:pic>
          <p:nvPicPr>
            <p:cNvPr id="10" name="图片 9" descr="C:\Users\Administrator\Desktop\亿鑫丰LOGO6.png亿鑫丰LOGO6"/>
            <p:cNvPicPr>
              <a:picLocks noChangeAspect="1"/>
            </p:cNvPicPr>
            <p:nvPr/>
          </p:nvPicPr>
          <p:blipFill>
            <a:blip r:embed="rId3"/>
            <a:srcRect/>
            <a:stretch>
              <a:fillRect/>
            </a:stretch>
          </p:blipFill>
          <p:spPr>
            <a:xfrm>
              <a:off x="5279" y="3026"/>
              <a:ext cx="3533" cy="833"/>
            </a:xfrm>
            <a:prstGeom prst="rect">
              <a:avLst/>
            </a:prstGeom>
          </p:spPr>
        </p:pic>
        <p:sp>
          <p:nvSpPr>
            <p:cNvPr id="11" name="文本框 99"/>
            <p:cNvSpPr txBox="1"/>
            <p:nvPr/>
          </p:nvSpPr>
          <p:spPr>
            <a:xfrm>
              <a:off x="5131" y="3844"/>
              <a:ext cx="3633" cy="580"/>
            </a:xfrm>
            <a:prstGeom prst="rect">
              <a:avLst/>
            </a:prstGeom>
            <a:noFill/>
            <a:ln w="9525">
              <a:noFill/>
            </a:ln>
          </p:spPr>
          <p:txBody>
            <a:bodyPr wrap="square">
              <a:spAutoFit/>
            </a:bodyPr>
            <a:lstStyle/>
            <a:p>
              <a:pPr indent="0" algn="dist"/>
              <a:r>
                <a:rPr lang="zh-CN" altLang="en-US" sz="1400" dirty="0">
                  <a:solidFill>
                    <a:schemeClr val="tx1">
                      <a:lumMod val="85000"/>
                      <a:lumOff val="15000"/>
                    </a:schemeClr>
                  </a:solidFill>
                  <a:cs typeface="+mn-ea"/>
                  <a:sym typeface="+mn-lt"/>
                </a:rPr>
                <a:t>股票代码</a:t>
              </a:r>
              <a:r>
                <a:rPr lang="zh-CN" altLang="en-US" sz="1400" b="1" dirty="0">
                  <a:solidFill>
                    <a:schemeClr val="tx1">
                      <a:lumMod val="85000"/>
                      <a:lumOff val="15000"/>
                    </a:schemeClr>
                  </a:solidFill>
                  <a:cs typeface="+mn-ea"/>
                  <a:sym typeface="+mn-lt"/>
                </a:rPr>
                <a:t>：</a:t>
              </a:r>
              <a:r>
                <a:rPr lang="en-US" altLang="zh-CN" sz="1400" b="1" dirty="0">
                  <a:solidFill>
                    <a:schemeClr val="tx1">
                      <a:lumMod val="85000"/>
                      <a:lumOff val="15000"/>
                    </a:schemeClr>
                  </a:solidFill>
                  <a:cs typeface="+mn-ea"/>
                  <a:sym typeface="+mn-lt"/>
                </a:rPr>
                <a:t>839073</a:t>
              </a:r>
              <a:r>
                <a:rPr lang="en-US" altLang="zh-CN" sz="1600" b="1" dirty="0">
                  <a:solidFill>
                    <a:schemeClr val="tx1">
                      <a:lumMod val="85000"/>
                      <a:lumOff val="15000"/>
                    </a:schemeClr>
                  </a:solidFill>
                  <a:cs typeface="+mn-ea"/>
                  <a:sym typeface="+mn-lt"/>
                </a:rPr>
                <a:t>   </a:t>
              </a:r>
              <a:endParaRPr lang="en-US" altLang="zh-CN" sz="1600" b="1" dirty="0">
                <a:solidFill>
                  <a:schemeClr val="tx1">
                    <a:lumMod val="85000"/>
                    <a:lumOff val="15000"/>
                  </a:schemeClr>
                </a:solidFill>
                <a:cs typeface="+mn-ea"/>
                <a:sym typeface="+mn-lt"/>
              </a:endParaRPr>
            </a:p>
          </p:txBody>
        </p:sp>
      </p:grpSp>
      <p:sp>
        <p:nvSpPr>
          <p:cNvPr id="12" name="文本框 11"/>
          <p:cNvSpPr txBox="1"/>
          <p:nvPr/>
        </p:nvSpPr>
        <p:spPr>
          <a:xfrm>
            <a:off x="375943" y="3563627"/>
            <a:ext cx="5263141" cy="306705"/>
          </a:xfrm>
          <a:prstGeom prst="rect">
            <a:avLst/>
          </a:prstGeom>
          <a:noFill/>
        </p:spPr>
        <p:txBody>
          <a:bodyPr wrap="square" rtlCol="0">
            <a:spAutoFit/>
          </a:bodyPr>
          <a:lstStyle/>
          <a:p>
            <a:pPr algn="dist"/>
            <a:r>
              <a:rPr lang="en-US" altLang="zh-CN" sz="1400" b="0" i="0" dirty="0">
                <a:solidFill>
                  <a:schemeClr val="bg1"/>
                </a:solidFill>
                <a:cs typeface="+mn-ea"/>
                <a:sym typeface="+mn-lt"/>
              </a:rPr>
              <a:t>Company and product profile</a:t>
            </a:r>
            <a:endParaRPr lang="en-US" altLang="zh-CN" sz="1400" b="0" i="0" dirty="0">
              <a:solidFill>
                <a:schemeClr val="bg1"/>
              </a:solidFill>
              <a:cs typeface="+mn-ea"/>
              <a:sym typeface="+mn-lt"/>
            </a:endParaRPr>
          </a:p>
        </p:txBody>
      </p:sp>
      <p:sp>
        <p:nvSpPr>
          <p:cNvPr id="2" name="文本框 1"/>
          <p:cNvSpPr txBox="1"/>
          <p:nvPr/>
        </p:nvSpPr>
        <p:spPr>
          <a:xfrm>
            <a:off x="551815" y="2613025"/>
            <a:ext cx="5596255" cy="306705"/>
          </a:xfrm>
          <a:prstGeom prst="rect">
            <a:avLst/>
          </a:prstGeom>
          <a:noFill/>
        </p:spPr>
        <p:txBody>
          <a:bodyPr wrap="square" rtlCol="0">
            <a:spAutoFit/>
          </a:bodyPr>
          <a:p>
            <a:r>
              <a:rPr lang="zh-CN" altLang="en-US" sz="1400">
                <a:solidFill>
                  <a:schemeClr val="bg1"/>
                </a:solidFill>
              </a:rPr>
              <a:t>Guangdong Yixinfeng intelligent equipment Co., LTD</a:t>
            </a:r>
            <a:endParaRPr lang="zh-CN" altLang="en-US" sz="1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单圆角矩形 4"/>
          <p:cNvSpPr/>
          <p:nvPr/>
        </p:nvSpPr>
        <p:spPr>
          <a:xfrm>
            <a:off x="1034415" y="289560"/>
            <a:ext cx="2693035" cy="363220"/>
          </a:xfrm>
          <a:prstGeom prst="round1Rect">
            <a:avLst/>
          </a:prstGeom>
          <a:solidFill>
            <a:srgbClr val="162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kern="0" noProof="0" dirty="0">
                <a:sym typeface="+mn-ea"/>
              </a:rPr>
              <a:t>pack</a:t>
            </a:r>
            <a:r>
              <a:rPr lang="zh-CN" altLang="en-US" kern="0" noProof="0" dirty="0">
                <a:sym typeface="+mn-ea"/>
              </a:rPr>
              <a:t>自动化生产线</a:t>
            </a:r>
            <a:endParaRPr lang="zh-CN" altLang="en-US" kern="0" noProof="0" dirty="0">
              <a:sym typeface="+mn-ea"/>
            </a:endParaRPr>
          </a:p>
          <a:p>
            <a:pPr algn="l"/>
            <a:r>
              <a:rPr lang="zh-CN" altLang="en-US" sz="1000" b="1" dirty="0" smtClean="0">
                <a:solidFill>
                  <a:schemeClr val="bg1"/>
                </a:solidFill>
                <a:latin typeface="微软雅黑" panose="020B0503020204020204" pitchFamily="34" charset="-122"/>
                <a:ea typeface="微软雅黑" panose="020B0503020204020204" pitchFamily="34" charset="-122"/>
                <a:cs typeface="经典舒同体简" panose="02010609000101010101" pitchFamily="49" charset="-122"/>
                <a:sym typeface="+mn-ea"/>
              </a:rPr>
              <a:t>Pack automated production line</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3747135" y="1191260"/>
            <a:ext cx="5647055" cy="583565"/>
          </a:xfrm>
          <a:prstGeom prst="rect">
            <a:avLst/>
          </a:prstGeom>
          <a:noFill/>
        </p:spPr>
        <p:txBody>
          <a:bodyPr wrap="square" rtlCol="0" anchor="t">
            <a:spAutoFit/>
          </a:bodyPr>
          <a:p>
            <a:r>
              <a:rPr lang="zh-CN" altLang="en-US" sz="1600" b="1" dirty="0" smtClean="0">
                <a:latin typeface="华文楷体" panose="02010600040101010101" pitchFamily="2" charset="-122"/>
                <a:ea typeface="华文楷体" panose="02010600040101010101" pitchFamily="2" charset="-122"/>
                <a:sym typeface="+mn-ea"/>
              </a:rPr>
              <a:t>模组组装</a:t>
            </a:r>
            <a:r>
              <a:rPr lang="zh-CN" altLang="zh-CN" sz="1600" b="1" dirty="0" smtClean="0">
                <a:latin typeface="华文楷体" panose="02010600040101010101" pitchFamily="2" charset="-122"/>
                <a:ea typeface="华文楷体" panose="02010600040101010101" pitchFamily="2" charset="-122"/>
                <a:sym typeface="+mn-ea"/>
              </a:rPr>
              <a:t>、</a:t>
            </a:r>
            <a:r>
              <a:rPr lang="zh-CN" altLang="en-US" sz="1600" b="1" dirty="0" smtClean="0">
                <a:latin typeface="华文楷体" panose="02010600040101010101" pitchFamily="2" charset="-122"/>
                <a:ea typeface="华文楷体" panose="02010600040101010101" pitchFamily="2" charset="-122"/>
                <a:sym typeface="+mn-ea"/>
              </a:rPr>
              <a:t>搬运机构</a:t>
            </a:r>
            <a:endParaRPr lang="zh-CN" altLang="en-US" sz="1600" b="1" dirty="0" smtClean="0">
              <a:latin typeface="华文楷体" panose="02010600040101010101" pitchFamily="2" charset="-122"/>
              <a:ea typeface="华文楷体" panose="02010600040101010101" pitchFamily="2" charset="-122"/>
              <a:sym typeface="+mn-ea"/>
            </a:endParaRPr>
          </a:p>
          <a:p>
            <a:r>
              <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rPr>
              <a:t>Module assembly and handling mechanism</a:t>
            </a:r>
            <a:endPar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endParaRPr>
          </a:p>
        </p:txBody>
      </p:sp>
      <p:sp>
        <p:nvSpPr>
          <p:cNvPr id="4" name="文本框 3"/>
          <p:cNvSpPr txBox="1"/>
          <p:nvPr/>
        </p:nvSpPr>
        <p:spPr>
          <a:xfrm>
            <a:off x="1083310" y="5223510"/>
            <a:ext cx="7218680" cy="398780"/>
          </a:xfrm>
          <a:prstGeom prst="rect">
            <a:avLst/>
          </a:prstGeom>
          <a:noFill/>
        </p:spPr>
        <p:txBody>
          <a:bodyPr wrap="square" rtlCol="0" anchor="t">
            <a:spAutoFit/>
          </a:bodyPr>
          <a:p>
            <a:r>
              <a:rPr lang="zh-CN" altLang="en-US" sz="1000" b="1" dirty="0" smtClean="0">
                <a:solidFill>
                  <a:srgbClr val="C00000"/>
                </a:solidFill>
                <a:latin typeface="华文楷体" panose="02010600040101010101" pitchFamily="2" charset="-122"/>
                <a:ea typeface="华文楷体" panose="02010600040101010101" pitchFamily="2" charset="-122"/>
                <a:sym typeface="+mn-ea"/>
              </a:rPr>
              <a:t>电池模组组装工站</a:t>
            </a:r>
            <a:r>
              <a:rPr lang="zh-CN" altLang="en-US" sz="1000" dirty="0" smtClean="0">
                <a:solidFill>
                  <a:srgbClr val="C00000"/>
                </a:solidFill>
                <a:latin typeface="华文楷体" panose="02010600040101010101" pitchFamily="2" charset="-122"/>
                <a:ea typeface="华文楷体" panose="02010600040101010101" pitchFamily="2" charset="-122"/>
                <a:sym typeface="+mn-ea"/>
              </a:rPr>
              <a:t>：采用</a:t>
            </a:r>
            <a:r>
              <a:rPr lang="en-US" altLang="zh-CN" sz="1000" dirty="0" smtClean="0">
                <a:solidFill>
                  <a:srgbClr val="C00000"/>
                </a:solidFill>
                <a:latin typeface="华文楷体" panose="02010600040101010101" pitchFamily="2" charset="-122"/>
                <a:ea typeface="华文楷体" panose="02010600040101010101" pitchFamily="2" charset="-122"/>
                <a:sym typeface="+mn-ea"/>
              </a:rPr>
              <a:t>2</a:t>
            </a:r>
            <a:r>
              <a:rPr lang="zh-CN" altLang="en-US" sz="1000" dirty="0" smtClean="0">
                <a:solidFill>
                  <a:srgbClr val="C00000"/>
                </a:solidFill>
                <a:latin typeface="华文楷体" panose="02010600040101010101" pitchFamily="2" charset="-122"/>
                <a:ea typeface="华文楷体" panose="02010600040101010101" pitchFamily="2" charset="-122"/>
                <a:sym typeface="+mn-ea"/>
              </a:rPr>
              <a:t>个六轴机器人自动堆叠协助完成，效率高，自动化程度强。</a:t>
            </a:r>
            <a:endParaRPr lang="zh-CN" altLang="en-US" sz="1000" dirty="0" smtClean="0">
              <a:solidFill>
                <a:srgbClr val="C00000"/>
              </a:solidFill>
              <a:latin typeface="华文楷体" panose="02010600040101010101" pitchFamily="2" charset="-122"/>
              <a:ea typeface="华文楷体" panose="02010600040101010101" pitchFamily="2" charset="-122"/>
              <a:sym typeface="+mn-ea"/>
            </a:endParaRPr>
          </a:p>
          <a:p>
            <a:r>
              <a:rPr lang="zh-CN" altLang="en-US" sz="1000" dirty="0" smtClean="0">
                <a:solidFill>
                  <a:srgbClr val="C00000"/>
                </a:solidFill>
                <a:latin typeface="华文楷体" panose="02010600040101010101" pitchFamily="2" charset="-122"/>
                <a:ea typeface="华文楷体" panose="02010600040101010101" pitchFamily="2" charset="-122"/>
                <a:cs typeface="经典舒同体简" panose="02010609000101010101" pitchFamily="49" charset="-122"/>
                <a:sym typeface="+mn-ea"/>
              </a:rPr>
              <a:t>Battery module assembly station: 2 six-axis robots are used to assist in automatic stacking, with high efficiency and strong automation.</a:t>
            </a:r>
            <a:endParaRPr lang="zh-CN" altLang="en-US" sz="1000" dirty="0" smtClean="0">
              <a:solidFill>
                <a:srgbClr val="C00000"/>
              </a:solidFill>
              <a:latin typeface="华文楷体" panose="02010600040101010101" pitchFamily="2" charset="-122"/>
              <a:ea typeface="华文楷体" panose="02010600040101010101" pitchFamily="2" charset="-122"/>
              <a:cs typeface="经典舒同体简" panose="02010609000101010101" pitchFamily="49" charset="-122"/>
              <a:sym typeface="+mn-ea"/>
            </a:endParaRPr>
          </a:p>
        </p:txBody>
      </p:sp>
      <p:pic>
        <p:nvPicPr>
          <p:cNvPr id="6" name="Picture 3"/>
          <p:cNvPicPr>
            <a:picLocks noChangeAspect="1" noChangeArrowheads="1"/>
          </p:cNvPicPr>
          <p:nvPr/>
        </p:nvPicPr>
        <p:blipFill>
          <a:blip r:embed="rId1" cstate="print"/>
          <a:srcRect l="5477" t="15335" r="4141" b="10151"/>
          <a:stretch>
            <a:fillRect/>
          </a:stretch>
        </p:blipFill>
        <p:spPr bwMode="auto">
          <a:xfrm>
            <a:off x="2163445" y="1767205"/>
            <a:ext cx="6675120" cy="3219450"/>
          </a:xfrm>
          <a:prstGeom prst="rect">
            <a:avLst/>
          </a:prstGeom>
          <a:noFill/>
          <a:ln w="1">
            <a:noFill/>
            <a:miter lim="800000"/>
            <a:headEnd/>
            <a:tailEnd/>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单圆角矩形 4"/>
          <p:cNvSpPr/>
          <p:nvPr/>
        </p:nvSpPr>
        <p:spPr>
          <a:xfrm>
            <a:off x="1034415" y="289560"/>
            <a:ext cx="2693035" cy="363220"/>
          </a:xfrm>
          <a:prstGeom prst="round1Rect">
            <a:avLst/>
          </a:prstGeom>
          <a:solidFill>
            <a:srgbClr val="162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kern="0" noProof="0" dirty="0">
                <a:sym typeface="+mn-ea"/>
              </a:rPr>
              <a:t>pack</a:t>
            </a:r>
            <a:r>
              <a:rPr lang="zh-CN" altLang="en-US" kern="0" noProof="0" dirty="0">
                <a:sym typeface="+mn-ea"/>
              </a:rPr>
              <a:t>自动化生产线</a:t>
            </a:r>
            <a:endParaRPr lang="zh-CN" altLang="en-US" kern="0" noProof="0" dirty="0">
              <a:sym typeface="+mn-ea"/>
            </a:endParaRPr>
          </a:p>
          <a:p>
            <a:pPr algn="l"/>
            <a:r>
              <a:rPr lang="zh-CN" altLang="en-US" sz="1000" b="1" dirty="0" smtClean="0">
                <a:solidFill>
                  <a:schemeClr val="bg1"/>
                </a:solidFill>
                <a:latin typeface="微软雅黑" panose="020B0503020204020204" pitchFamily="34" charset="-122"/>
                <a:ea typeface="微软雅黑" panose="020B0503020204020204" pitchFamily="34" charset="-122"/>
                <a:cs typeface="经典舒同体简" panose="02010609000101010101" pitchFamily="49" charset="-122"/>
                <a:sym typeface="+mn-ea"/>
              </a:rPr>
              <a:t>Pack automated production line</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3668395" y="1186180"/>
            <a:ext cx="5647055" cy="583565"/>
          </a:xfrm>
          <a:prstGeom prst="rect">
            <a:avLst/>
          </a:prstGeom>
          <a:noFill/>
        </p:spPr>
        <p:txBody>
          <a:bodyPr wrap="square" rtlCol="0" anchor="t">
            <a:spAutoFit/>
          </a:bodyPr>
          <a:p>
            <a:r>
              <a:rPr lang="zh-CN" altLang="en-US" sz="1600" b="1" dirty="0" smtClean="0">
                <a:latin typeface="华文楷体" panose="02010600040101010101" pitchFamily="2" charset="-122"/>
                <a:ea typeface="华文楷体" panose="02010600040101010101" pitchFamily="2" charset="-122"/>
                <a:sym typeface="+mn-ea"/>
              </a:rPr>
              <a:t>导电片自动上料安装机构</a:t>
            </a:r>
            <a:endParaRPr lang="zh-CN" altLang="en-US" sz="1600" b="1" dirty="0" smtClean="0">
              <a:latin typeface="华文楷体" panose="02010600040101010101" pitchFamily="2" charset="-122"/>
              <a:ea typeface="华文楷体" panose="02010600040101010101" pitchFamily="2" charset="-122"/>
              <a:sym typeface="+mn-ea"/>
            </a:endParaRPr>
          </a:p>
          <a:p>
            <a:r>
              <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rPr>
              <a:t>Conductive sheet automatic loading and mounting mechanism</a:t>
            </a:r>
            <a:endPar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endParaRPr>
          </a:p>
        </p:txBody>
      </p:sp>
      <p:pic>
        <p:nvPicPr>
          <p:cNvPr id="2" name="Picture 9"/>
          <p:cNvPicPr>
            <a:picLocks noChangeAspect="1" noChangeArrowheads="1"/>
          </p:cNvPicPr>
          <p:nvPr/>
        </p:nvPicPr>
        <p:blipFill>
          <a:blip r:embed="rId1" cstate="print"/>
          <a:srcRect l="15932" t="13849" r="3321" b="9369"/>
          <a:stretch>
            <a:fillRect/>
          </a:stretch>
        </p:blipFill>
        <p:spPr bwMode="auto">
          <a:xfrm>
            <a:off x="2567940" y="1762125"/>
            <a:ext cx="6048375" cy="3234690"/>
          </a:xfrm>
          <a:prstGeom prst="rect">
            <a:avLst/>
          </a:prstGeom>
          <a:noFill/>
          <a:ln w="1">
            <a:noFill/>
            <a:miter lim="800000"/>
            <a:headEnd/>
            <a:tailEnd/>
          </a:ln>
        </p:spPr>
      </p:pic>
      <p:sp>
        <p:nvSpPr>
          <p:cNvPr id="7" name="文本框 6"/>
          <p:cNvSpPr txBox="1"/>
          <p:nvPr/>
        </p:nvSpPr>
        <p:spPr>
          <a:xfrm>
            <a:off x="1076325" y="5074285"/>
            <a:ext cx="8148955" cy="553085"/>
          </a:xfrm>
          <a:prstGeom prst="rect">
            <a:avLst/>
          </a:prstGeom>
          <a:noFill/>
        </p:spPr>
        <p:txBody>
          <a:bodyPr wrap="square" rtlCol="0" anchor="t">
            <a:spAutoFit/>
          </a:bodyPr>
          <a:p>
            <a:pPr marL="0" indent="0">
              <a:buNone/>
              <a:defRPr/>
            </a:pPr>
            <a:r>
              <a:rPr lang="zh-CN" altLang="en-US" sz="1000" b="1" dirty="0" smtClean="0">
                <a:solidFill>
                  <a:srgbClr val="C00000"/>
                </a:solidFill>
                <a:sym typeface="+mn-ea"/>
              </a:rPr>
              <a:t>导电片自动上料安装</a:t>
            </a:r>
            <a:r>
              <a:rPr lang="zh-CN" altLang="en-US" sz="1000" dirty="0" smtClean="0">
                <a:solidFill>
                  <a:srgbClr val="C00000"/>
                </a:solidFill>
                <a:sym typeface="+mn-ea"/>
              </a:rPr>
              <a:t>：采用</a:t>
            </a:r>
            <a:r>
              <a:rPr lang="en-US" altLang="zh-CN" sz="1000" dirty="0" smtClean="0">
                <a:solidFill>
                  <a:srgbClr val="C00000"/>
                </a:solidFill>
                <a:sym typeface="+mn-ea"/>
              </a:rPr>
              <a:t>2</a:t>
            </a:r>
            <a:r>
              <a:rPr lang="zh-CN" altLang="en-US" sz="1000" dirty="0" smtClean="0">
                <a:solidFill>
                  <a:srgbClr val="C00000"/>
                </a:solidFill>
                <a:sym typeface="+mn-ea"/>
              </a:rPr>
              <a:t>个四轴机器人交换作业，一个机器人负责抓取导电片安装，一个机器人负责锁紧螺栓，，自动化强度高，效率快。</a:t>
            </a:r>
            <a:endParaRPr lang="zh-CN" altLang="en-US" sz="1000" dirty="0" smtClean="0">
              <a:solidFill>
                <a:srgbClr val="C00000"/>
              </a:solidFill>
              <a:sym typeface="+mn-ea"/>
            </a:endParaRPr>
          </a:p>
          <a:p>
            <a:pPr marL="0" indent="0">
              <a:buNone/>
              <a:defRPr/>
            </a:pPr>
            <a:r>
              <a:rPr lang="zh-CN" altLang="en-US" sz="1000" dirty="0" smtClean="0">
                <a:solidFill>
                  <a:srgbClr val="C00000"/>
                </a:solidFill>
                <a:latin typeface="华文宋体" panose="02010600040101010101" charset="-122"/>
                <a:ea typeface="华文宋体" panose="02010600040101010101" charset="-122"/>
                <a:cs typeface="经典舒同体简" panose="02010609000101010101" pitchFamily="49" charset="-122"/>
                <a:sym typeface="+mn-ea"/>
              </a:rPr>
              <a:t>Automatic loading and installation of conductive sheet: 2 four-axis robots are used to exchange operations, one robot is responsible for grasping the conductive sheet for installation, and one robot is responsible for locking the bolt, with high automation intensity and high efficiency.</a:t>
            </a:r>
            <a:endParaRPr lang="zh-CN" altLang="en-US" sz="1000" dirty="0" smtClean="0">
              <a:solidFill>
                <a:srgbClr val="C00000"/>
              </a:solidFill>
              <a:latin typeface="华文宋体" panose="02010600040101010101" charset="-122"/>
              <a:ea typeface="华文宋体" panose="02010600040101010101" charset="-122"/>
              <a:cs typeface="经典舒同体简" panose="02010609000101010101" pitchFamily="49"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单圆角矩形 4"/>
          <p:cNvSpPr/>
          <p:nvPr/>
        </p:nvSpPr>
        <p:spPr>
          <a:xfrm>
            <a:off x="1034415" y="289560"/>
            <a:ext cx="2693035" cy="363220"/>
          </a:xfrm>
          <a:prstGeom prst="round1Rect">
            <a:avLst/>
          </a:prstGeom>
          <a:solidFill>
            <a:srgbClr val="162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kern="0" noProof="0" dirty="0">
                <a:sym typeface="+mn-ea"/>
              </a:rPr>
              <a:t>pack</a:t>
            </a:r>
            <a:r>
              <a:rPr lang="zh-CN" altLang="en-US" kern="0" noProof="0" dirty="0">
                <a:sym typeface="+mn-ea"/>
              </a:rPr>
              <a:t>自动化生产线</a:t>
            </a:r>
            <a:endParaRPr lang="zh-CN" altLang="en-US" kern="0" noProof="0" dirty="0">
              <a:sym typeface="+mn-ea"/>
            </a:endParaRPr>
          </a:p>
          <a:p>
            <a:pPr algn="l"/>
            <a:r>
              <a:rPr lang="zh-CN" altLang="en-US" sz="1000" b="1" dirty="0" smtClean="0">
                <a:solidFill>
                  <a:schemeClr val="bg1"/>
                </a:solidFill>
                <a:latin typeface="微软雅黑" panose="020B0503020204020204" pitchFamily="34" charset="-122"/>
                <a:ea typeface="微软雅黑" panose="020B0503020204020204" pitchFamily="34" charset="-122"/>
                <a:cs typeface="经典舒同体简" panose="02010609000101010101" pitchFamily="49" charset="-122"/>
                <a:sym typeface="+mn-ea"/>
              </a:rPr>
              <a:t>Pack automated production line</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4459605" y="1025525"/>
            <a:ext cx="5647055" cy="583565"/>
          </a:xfrm>
          <a:prstGeom prst="rect">
            <a:avLst/>
          </a:prstGeom>
          <a:noFill/>
        </p:spPr>
        <p:txBody>
          <a:bodyPr wrap="square" rtlCol="0" anchor="t">
            <a:spAutoFit/>
          </a:bodyPr>
          <a:p>
            <a:r>
              <a:rPr lang="en-US" altLang="zh-CN" sz="1600" b="1" dirty="0" smtClean="0">
                <a:latin typeface="华文楷体" panose="02010600040101010101" pitchFamily="2" charset="-122"/>
                <a:ea typeface="华文楷体" panose="02010600040101010101" pitchFamily="2" charset="-122"/>
                <a:sym typeface="+mn-ea"/>
              </a:rPr>
              <a:t>PACK</a:t>
            </a:r>
            <a:r>
              <a:rPr lang="zh-CN" altLang="en-US" sz="1600" b="1" dirty="0" smtClean="0">
                <a:latin typeface="华文楷体" panose="02010600040101010101" pitchFamily="2" charset="-122"/>
                <a:ea typeface="华文楷体" panose="02010600040101010101" pitchFamily="2" charset="-122"/>
                <a:sym typeface="+mn-ea"/>
              </a:rPr>
              <a:t>线设备参数</a:t>
            </a:r>
            <a:endParaRPr lang="zh-CN" altLang="en-US" sz="1600" b="1" dirty="0" smtClean="0">
              <a:latin typeface="华文楷体" panose="02010600040101010101" pitchFamily="2" charset="-122"/>
              <a:ea typeface="华文楷体" panose="02010600040101010101" pitchFamily="2" charset="-122"/>
              <a:sym typeface="+mn-ea"/>
            </a:endParaRPr>
          </a:p>
          <a:p>
            <a:r>
              <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rPr>
              <a:t>PACK line equipment parameters</a:t>
            </a:r>
            <a:endPar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endParaRPr>
          </a:p>
        </p:txBody>
      </p:sp>
      <p:graphicFrame>
        <p:nvGraphicFramePr>
          <p:cNvPr id="13" name="表格 12"/>
          <p:cNvGraphicFramePr>
            <a:graphicFrameLocks noGrp="1"/>
          </p:cNvGraphicFramePr>
          <p:nvPr>
            <p:custDataLst>
              <p:tags r:id="rId1"/>
            </p:custDataLst>
          </p:nvPr>
        </p:nvGraphicFramePr>
        <p:xfrm>
          <a:off x="1719580" y="1529080"/>
          <a:ext cx="8327390" cy="4053840"/>
        </p:xfrm>
        <a:graphic>
          <a:graphicData uri="http://schemas.openxmlformats.org/drawingml/2006/table">
            <a:tbl>
              <a:tblPr firstRow="1" bandRow="1"/>
              <a:tblGrid>
                <a:gridCol w="582295"/>
                <a:gridCol w="2267585"/>
                <a:gridCol w="5477510"/>
              </a:tblGrid>
              <a:tr h="335280">
                <a:tc gridSpan="3">
                  <a:txBody>
                    <a:bodyPr/>
                    <a:p>
                      <a:pPr algn="l">
                        <a:buFont typeface="Arial" panose="020B0604020202020204" pitchFamily="34" charset="0"/>
                        <a:buNone/>
                        <a:defRPr/>
                      </a:pPr>
                      <a:r>
                        <a:rPr lang="zh-CN" altLang="en-US" sz="800" b="1" dirty="0" smtClean="0">
                          <a:latin typeface="微软雅黑" panose="020B0503020204020204" pitchFamily="34" charset="-122"/>
                          <a:ea typeface="微软雅黑" panose="020B0503020204020204" pitchFamily="34" charset="-122"/>
                        </a:rPr>
                        <a:t>设备名称</a:t>
                      </a:r>
                      <a:r>
                        <a:rPr lang="en-US" altLang="zh-CN" sz="800" b="1" dirty="0" smtClean="0">
                          <a:latin typeface="微软雅黑" panose="020B0503020204020204" pitchFamily="34" charset="-122"/>
                          <a:ea typeface="微软雅黑" panose="020B0503020204020204" pitchFamily="34" charset="-122"/>
                        </a:rPr>
                        <a:t>:</a:t>
                      </a:r>
                      <a:r>
                        <a:rPr lang="zh-CN" altLang="en-US" sz="800" b="1" kern="1200" dirty="0" smtClean="0">
                          <a:solidFill>
                            <a:schemeClr val="lt1"/>
                          </a:solidFill>
                          <a:latin typeface="微软雅黑" panose="020B0503020204020204" pitchFamily="34" charset="-122"/>
                          <a:ea typeface="微软雅黑" panose="020B0503020204020204" pitchFamily="34" charset="-122"/>
                          <a:cs typeface="+mn-cs"/>
                        </a:rPr>
                        <a:t>电池模组半自动</a:t>
                      </a:r>
                      <a:r>
                        <a:rPr lang="en-US" altLang="zh-CN" sz="800" b="1" kern="1200" dirty="0" smtClean="0">
                          <a:solidFill>
                            <a:schemeClr val="lt1"/>
                          </a:solidFill>
                          <a:latin typeface="微软雅黑" panose="020B0503020204020204" pitchFamily="34" charset="-122"/>
                          <a:ea typeface="微软雅黑" panose="020B0503020204020204" pitchFamily="34" charset="-122"/>
                          <a:cs typeface="+mn-cs"/>
                        </a:rPr>
                        <a:t>PACK</a:t>
                      </a:r>
                      <a:r>
                        <a:rPr lang="zh-CN" altLang="en-US" sz="800" b="1" kern="1200" dirty="0" smtClean="0">
                          <a:solidFill>
                            <a:schemeClr val="lt1"/>
                          </a:solidFill>
                          <a:latin typeface="微软雅黑" panose="020B0503020204020204" pitchFamily="34" charset="-122"/>
                          <a:ea typeface="微软雅黑" panose="020B0503020204020204" pitchFamily="34" charset="-122"/>
                          <a:cs typeface="+mn-cs"/>
                        </a:rPr>
                        <a:t>生产线</a:t>
                      </a:r>
                      <a:endParaRPr lang="zh-CN" altLang="en-US" sz="800" b="1" kern="1200" dirty="0" smtClean="0">
                        <a:solidFill>
                          <a:schemeClr val="lt1"/>
                        </a:solidFill>
                        <a:latin typeface="微软雅黑" panose="020B0503020204020204" pitchFamily="34" charset="-122"/>
                        <a:ea typeface="微软雅黑" panose="020B0503020204020204" pitchFamily="34" charset="-122"/>
                        <a:cs typeface="+mn-cs"/>
                      </a:endParaRPr>
                    </a:p>
                    <a:p>
                      <a:pPr algn="l">
                        <a:buFont typeface="Arial" panose="020B0604020202020204" pitchFamily="34" charset="0"/>
                        <a:buNone/>
                        <a:defRPr/>
                      </a:pPr>
                      <a:r>
                        <a:rPr lang="zh-CN" altLang="en-US" sz="800" b="1" kern="1200" dirty="0" smtClean="0">
                          <a:solidFill>
                            <a:schemeClr val="lt1"/>
                          </a:solidFill>
                          <a:latin typeface="微软雅黑" panose="020B0503020204020204" pitchFamily="34" charset="-122"/>
                          <a:ea typeface="微软雅黑" panose="020B0503020204020204" pitchFamily="34" charset="-122"/>
                          <a:cs typeface="+mn-cs"/>
                        </a:rPr>
                        <a:t>Equipment Name:Battery Module Semi-automatic PACK Production Line</a:t>
                      </a:r>
                      <a:endParaRPr lang="zh-CN" altLang="en-US" sz="800" b="1" kern="1200" dirty="0" smtClean="0">
                        <a:solidFill>
                          <a:schemeClr val="lt1"/>
                        </a:solidFill>
                        <a:latin typeface="微软雅黑" panose="020B0503020204020204" pitchFamily="34" charset="-122"/>
                        <a:ea typeface="微软雅黑" panose="020B0503020204020204" pitchFamily="34" charset="-122"/>
                        <a:cs typeface="+mn-cs"/>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cPr/>
                </a:tc>
                <a:tc hMerge="1">
                  <a:tcPr/>
                </a:tc>
              </a:tr>
              <a:tr h="335280">
                <a:tc>
                  <a:txBody>
                    <a:bodyPr/>
                    <a:p>
                      <a:pPr algn="ctr"/>
                      <a:r>
                        <a:rPr lang="en-US" altLang="zh-CN" sz="800" b="1" dirty="0" smtClean="0">
                          <a:latin typeface="微软雅黑" panose="020B0503020204020204" pitchFamily="34" charset="-122"/>
                          <a:ea typeface="微软雅黑" panose="020B0503020204020204" pitchFamily="34" charset="-122"/>
                        </a:rPr>
                        <a:t>1</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p>
                      <a:pPr algn="ctr"/>
                      <a:r>
                        <a:rPr lang="zh-CN" altLang="en-US" sz="800" b="1" dirty="0" smtClean="0">
                          <a:latin typeface="微软雅黑" panose="020B0503020204020204" pitchFamily="34" charset="-122"/>
                          <a:ea typeface="微软雅黑" panose="020B0503020204020204" pitchFamily="34" charset="-122"/>
                        </a:rPr>
                        <a:t>设备功能描述</a:t>
                      </a:r>
                      <a:endParaRPr lang="zh-CN" altLang="en-US" sz="800" b="1" dirty="0" smtClean="0">
                        <a:latin typeface="微软雅黑" panose="020B0503020204020204" pitchFamily="34" charset="-122"/>
                        <a:ea typeface="微软雅黑" panose="020B0503020204020204" pitchFamily="34" charset="-122"/>
                      </a:endParaRPr>
                    </a:p>
                    <a:p>
                      <a:pPr algn="ctr"/>
                      <a:r>
                        <a:rPr lang="zh-CN" altLang="en-US" sz="800" b="1" dirty="0" smtClean="0">
                          <a:latin typeface="微软雅黑" panose="020B0503020204020204" pitchFamily="34" charset="-122"/>
                          <a:ea typeface="微软雅黑" panose="020B0503020204020204" pitchFamily="34" charset="-122"/>
                        </a:rPr>
                        <a:t>Device Functional Description</a:t>
                      </a:r>
                      <a:endParaRPr lang="zh-CN" altLang="en-US"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p>
                      <a:pPr algn="ctr"/>
                      <a:r>
                        <a:rPr lang="zh-CN" altLang="en-US" sz="800" b="1" kern="1200" dirty="0" smtClean="0">
                          <a:solidFill>
                            <a:schemeClr val="dk1"/>
                          </a:solidFill>
                          <a:latin typeface="微软雅黑" panose="020B0503020204020204" pitchFamily="34" charset="-122"/>
                          <a:ea typeface="微软雅黑" panose="020B0503020204020204" pitchFamily="34" charset="-122"/>
                          <a:cs typeface="+mn-cs"/>
                        </a:rPr>
                        <a:t>电池模组半自动组装生产线</a:t>
                      </a:r>
                      <a:endParaRPr lang="zh-CN" altLang="en-US" sz="800" b="1" kern="1200" dirty="0" smtClean="0">
                        <a:solidFill>
                          <a:schemeClr val="dk1"/>
                        </a:solidFill>
                        <a:latin typeface="微软雅黑" panose="020B0503020204020204" pitchFamily="34" charset="-122"/>
                        <a:ea typeface="微软雅黑" panose="020B0503020204020204" pitchFamily="34" charset="-122"/>
                        <a:cs typeface="+mn-cs"/>
                      </a:endParaRPr>
                    </a:p>
                    <a:p>
                      <a:pPr algn="ctr"/>
                      <a:r>
                        <a:rPr lang="zh-CN" altLang="en-US" sz="800" b="1" kern="1200" dirty="0" smtClean="0">
                          <a:solidFill>
                            <a:schemeClr val="dk1"/>
                          </a:solidFill>
                          <a:latin typeface="微软雅黑" panose="020B0503020204020204" pitchFamily="34" charset="-122"/>
                          <a:ea typeface="微软雅黑" panose="020B0503020204020204" pitchFamily="34" charset="-122"/>
                          <a:cs typeface="+mn-cs"/>
                        </a:rPr>
                        <a:t>Battery Module Semi-Automatic Assembly Line</a:t>
                      </a:r>
                      <a:endParaRPr lang="zh-CN" altLang="en-US" sz="800" b="1" kern="1200" dirty="0" smtClean="0">
                        <a:solidFill>
                          <a:schemeClr val="dk1"/>
                        </a:solidFill>
                        <a:latin typeface="微软雅黑" panose="020B0503020204020204" pitchFamily="34" charset="-122"/>
                        <a:ea typeface="微软雅黑" panose="020B0503020204020204" pitchFamily="34" charset="-122"/>
                        <a:cs typeface="+mn-cs"/>
                      </a:endParaRPr>
                    </a:p>
                  </a:txBody>
                  <a:tcPr marL="91426" marR="91426" marT="45713" marB="4571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r>
              <a:tr h="335280">
                <a:tc>
                  <a:txBody>
                    <a:bodyPr/>
                    <a:p>
                      <a:pPr algn="ctr"/>
                      <a:r>
                        <a:rPr lang="en-US" altLang="zh-CN" sz="800" b="1" dirty="0" smtClean="0">
                          <a:latin typeface="微软雅黑" panose="020B0503020204020204" pitchFamily="34" charset="-122"/>
                          <a:ea typeface="微软雅黑" panose="020B0503020204020204" pitchFamily="34" charset="-122"/>
                        </a:rPr>
                        <a:t>2</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p>
                      <a:pPr algn="ctr"/>
                      <a:r>
                        <a:rPr lang="zh-CN" altLang="en-US" sz="800" b="1" dirty="0" smtClean="0">
                          <a:latin typeface="微软雅黑" panose="020B0503020204020204" pitchFamily="34" charset="-122"/>
                          <a:ea typeface="微软雅黑" panose="020B0503020204020204" pitchFamily="34" charset="-122"/>
                        </a:rPr>
                        <a:t>设备稼动率</a:t>
                      </a:r>
                      <a:endParaRPr lang="zh-CN" altLang="en-US" sz="800" b="1" dirty="0" smtClean="0">
                        <a:latin typeface="微软雅黑" panose="020B0503020204020204" pitchFamily="34" charset="-122"/>
                        <a:ea typeface="微软雅黑" panose="020B0503020204020204" pitchFamily="34" charset="-122"/>
                      </a:endParaRPr>
                    </a:p>
                    <a:p>
                      <a:pPr algn="ctr"/>
                      <a:r>
                        <a:rPr lang="zh-CN" altLang="en-US" sz="800" b="1" dirty="0" smtClean="0">
                          <a:latin typeface="微软雅黑" panose="020B0503020204020204" pitchFamily="34" charset="-122"/>
                          <a:ea typeface="微软雅黑" panose="020B0503020204020204" pitchFamily="34" charset="-122"/>
                        </a:rPr>
                        <a:t>Equipment Crop Rate</a:t>
                      </a:r>
                      <a:endParaRPr lang="zh-CN" altLang="en-US"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800" b="1" dirty="0" smtClean="0">
                          <a:latin typeface="微软雅黑" panose="020B0503020204020204" pitchFamily="34" charset="-122"/>
                          <a:ea typeface="微软雅黑" panose="020B0503020204020204" pitchFamily="34" charset="-122"/>
                        </a:rPr>
                        <a:t>大于</a:t>
                      </a:r>
                      <a:r>
                        <a:rPr lang="en-US" altLang="zh-CN" sz="800" b="1" dirty="0" smtClean="0">
                          <a:latin typeface="微软雅黑" panose="020B0503020204020204" pitchFamily="34" charset="-122"/>
                          <a:ea typeface="微软雅黑" panose="020B0503020204020204" pitchFamily="34" charset="-122"/>
                        </a:rPr>
                        <a:t>98%</a:t>
                      </a:r>
                      <a:endParaRPr lang="en-US" altLang="zh-CN" sz="800" b="1" dirty="0" smtClean="0">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defRPr/>
                      </a:pPr>
                      <a:r>
                        <a:rPr lang="en-US" altLang="zh-CN" sz="800" b="1" dirty="0" smtClean="0">
                          <a:latin typeface="微软雅黑" panose="020B0503020204020204" pitchFamily="34" charset="-122"/>
                          <a:ea typeface="微软雅黑" panose="020B0503020204020204" pitchFamily="34" charset="-122"/>
                        </a:rPr>
                        <a:t>Greater than 98%</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r>
              <a:tr h="335280">
                <a:tc>
                  <a:txBody>
                    <a:bodyPr/>
                    <a:p>
                      <a:pPr algn="ctr"/>
                      <a:r>
                        <a:rPr lang="en-US" altLang="zh-CN" sz="800" b="1" dirty="0" smtClean="0">
                          <a:latin typeface="微软雅黑" panose="020B0503020204020204" pitchFamily="34" charset="-122"/>
                          <a:ea typeface="微软雅黑" panose="020B0503020204020204" pitchFamily="34" charset="-122"/>
                        </a:rPr>
                        <a:t>3</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p>
                      <a:pPr algn="ctr"/>
                      <a:r>
                        <a:rPr lang="zh-CN" altLang="en-US" sz="800" b="1" dirty="0" smtClean="0">
                          <a:latin typeface="微软雅黑" panose="020B0503020204020204" pitchFamily="34" charset="-122"/>
                          <a:ea typeface="微软雅黑" panose="020B0503020204020204" pitchFamily="34" charset="-122"/>
                        </a:rPr>
                        <a:t>产能</a:t>
                      </a:r>
                      <a:endParaRPr lang="zh-CN" altLang="en-US" sz="800" b="1" dirty="0" smtClean="0">
                        <a:latin typeface="微软雅黑" panose="020B0503020204020204" pitchFamily="34" charset="-122"/>
                        <a:ea typeface="微软雅黑" panose="020B0503020204020204" pitchFamily="34" charset="-122"/>
                      </a:endParaRPr>
                    </a:p>
                    <a:p>
                      <a:pPr algn="ctr"/>
                      <a:r>
                        <a:rPr lang="zh-CN" altLang="en-US" sz="800" b="1" dirty="0" smtClean="0">
                          <a:latin typeface="微软雅黑" panose="020B0503020204020204" pitchFamily="34" charset="-122"/>
                          <a:ea typeface="微软雅黑" panose="020B0503020204020204" pitchFamily="34" charset="-122"/>
                        </a:rPr>
                        <a:t>production capacities</a:t>
                      </a:r>
                      <a:endParaRPr lang="zh-CN" altLang="en-US"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p>
                      <a:pPr algn="ctr"/>
                      <a:r>
                        <a:rPr lang="zh-CN" altLang="en-US" sz="800" b="1" kern="1200" dirty="0" smtClean="0">
                          <a:solidFill>
                            <a:schemeClr val="tx1"/>
                          </a:solidFill>
                          <a:latin typeface="微软雅黑" panose="020B0503020204020204" pitchFamily="34" charset="-122"/>
                          <a:ea typeface="微软雅黑" panose="020B0503020204020204" pitchFamily="34" charset="-122"/>
                          <a:cs typeface="+mn-cs"/>
                        </a:rPr>
                        <a:t>大于</a:t>
                      </a:r>
                      <a:r>
                        <a:rPr lang="en-US" altLang="zh-CN" sz="800" b="1" kern="1200" dirty="0" smtClean="0">
                          <a:solidFill>
                            <a:schemeClr val="tx1"/>
                          </a:solidFill>
                          <a:latin typeface="微软雅黑" panose="020B0503020204020204" pitchFamily="34" charset="-122"/>
                          <a:ea typeface="微软雅黑" panose="020B0503020204020204" pitchFamily="34" charset="-122"/>
                          <a:cs typeface="+mn-cs"/>
                        </a:rPr>
                        <a:t>8PPM</a:t>
                      </a:r>
                      <a:r>
                        <a:rPr lang="zh-CN" altLang="en-US" sz="800" b="1" kern="1200" dirty="0" smtClean="0">
                          <a:solidFill>
                            <a:schemeClr val="tx1"/>
                          </a:solidFill>
                          <a:latin typeface="微软雅黑" panose="020B0503020204020204" pitchFamily="34" charset="-122"/>
                          <a:ea typeface="微软雅黑" panose="020B0503020204020204" pitchFamily="34" charset="-122"/>
                          <a:cs typeface="+mn-cs"/>
                        </a:rPr>
                        <a:t>电芯 （单个电池模组≥</a:t>
                      </a:r>
                      <a:r>
                        <a:rPr lang="en-US" altLang="zh-CN" sz="800" b="1" kern="1200" dirty="0" smtClean="0">
                          <a:solidFill>
                            <a:schemeClr val="tx1"/>
                          </a:solidFill>
                          <a:latin typeface="微软雅黑" panose="020B0503020204020204" pitchFamily="34" charset="-122"/>
                          <a:ea typeface="微软雅黑" panose="020B0503020204020204" pitchFamily="34" charset="-122"/>
                          <a:cs typeface="+mn-cs"/>
                        </a:rPr>
                        <a:t>8</a:t>
                      </a:r>
                      <a:r>
                        <a:rPr lang="zh-CN" altLang="en-US" sz="800" b="1" kern="1200" dirty="0" smtClean="0">
                          <a:solidFill>
                            <a:schemeClr val="tx1"/>
                          </a:solidFill>
                          <a:latin typeface="微软雅黑" panose="020B0503020204020204" pitchFamily="34" charset="-122"/>
                          <a:ea typeface="微软雅黑" panose="020B0503020204020204" pitchFamily="34" charset="-122"/>
                          <a:cs typeface="+mn-cs"/>
                        </a:rPr>
                        <a:t>个电芯组成）</a:t>
                      </a:r>
                      <a:endParaRPr lang="zh-CN" altLang="en-US" sz="800" b="1" kern="1200" dirty="0" smtClean="0">
                        <a:solidFill>
                          <a:schemeClr val="tx1"/>
                        </a:solidFill>
                        <a:latin typeface="微软雅黑" panose="020B0503020204020204" pitchFamily="34" charset="-122"/>
                        <a:ea typeface="微软雅黑" panose="020B0503020204020204" pitchFamily="34" charset="-122"/>
                        <a:cs typeface="+mn-cs"/>
                      </a:endParaRPr>
                    </a:p>
                    <a:p>
                      <a:pPr algn="ctr"/>
                      <a:r>
                        <a:rPr lang="zh-CN" altLang="en-US" sz="800" b="1" kern="1200" dirty="0" smtClean="0">
                          <a:solidFill>
                            <a:schemeClr val="tx1"/>
                          </a:solidFill>
                          <a:latin typeface="微软雅黑" panose="020B0503020204020204" pitchFamily="34" charset="-122"/>
                          <a:ea typeface="微软雅黑" panose="020B0503020204020204" pitchFamily="34" charset="-122"/>
                          <a:cs typeface="+mn-cs"/>
                        </a:rPr>
                        <a:t>More than 8PPM cells (a single battery module ≥ 8 cells)</a:t>
                      </a:r>
                      <a:endParaRPr lang="zh-CN" altLang="en-US" sz="800" b="1" kern="1200" dirty="0" smtClean="0">
                        <a:solidFill>
                          <a:schemeClr val="tx1"/>
                        </a:solidFill>
                        <a:latin typeface="微软雅黑" panose="020B0503020204020204" pitchFamily="34" charset="-122"/>
                        <a:ea typeface="微软雅黑" panose="020B0503020204020204" pitchFamily="34" charset="-122"/>
                        <a:cs typeface="+mn-cs"/>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57200">
                <a:tc>
                  <a:txBody>
                    <a:bodyPr/>
                    <a:p>
                      <a:pPr algn="ctr"/>
                      <a:r>
                        <a:rPr lang="en-US" altLang="zh-CN" sz="800" b="1" dirty="0" smtClean="0">
                          <a:latin typeface="微软雅黑" panose="020B0503020204020204" pitchFamily="34" charset="-122"/>
                          <a:ea typeface="微软雅黑" panose="020B0503020204020204" pitchFamily="34" charset="-122"/>
                        </a:rPr>
                        <a:t>4</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p>
                      <a:pPr algn="ctr"/>
                      <a:r>
                        <a:rPr lang="zh-CN" altLang="en-US" sz="800" b="1" dirty="0" smtClean="0">
                          <a:latin typeface="微软雅黑" panose="020B0503020204020204" pitchFamily="34" charset="-122"/>
                          <a:ea typeface="微软雅黑" panose="020B0503020204020204" pitchFamily="34" charset="-122"/>
                        </a:rPr>
                        <a:t>机架要求</a:t>
                      </a:r>
                      <a:endParaRPr lang="zh-CN" altLang="en-US" sz="800" b="1" dirty="0" smtClean="0">
                        <a:latin typeface="微软雅黑" panose="020B0503020204020204" pitchFamily="34" charset="-122"/>
                        <a:ea typeface="微软雅黑" panose="020B0503020204020204" pitchFamily="34" charset="-122"/>
                      </a:endParaRPr>
                    </a:p>
                    <a:p>
                      <a:pPr algn="ctr"/>
                      <a:r>
                        <a:rPr lang="zh-CN" altLang="en-US" sz="800" b="1" dirty="0" smtClean="0">
                          <a:latin typeface="微软雅黑" panose="020B0503020204020204" pitchFamily="34" charset="-122"/>
                          <a:ea typeface="微软雅黑" panose="020B0503020204020204" pitchFamily="34" charset="-122"/>
                        </a:rPr>
                        <a:t>Rack Requirements</a:t>
                      </a:r>
                      <a:endParaRPr lang="zh-CN" altLang="en-US"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800" b="1" dirty="0" smtClean="0">
                          <a:latin typeface="微软雅黑" panose="020B0503020204020204" pitchFamily="34" charset="-122"/>
                          <a:ea typeface="微软雅黑" panose="020B0503020204020204" pitchFamily="34" charset="-122"/>
                        </a:rPr>
                        <a:t>（框白门蓝）也可以根据客户要求制作</a:t>
                      </a:r>
                      <a:endParaRPr lang="en-US" altLang="zh-CN" sz="800" b="1" dirty="0" smtClean="0">
                        <a:latin typeface="微软雅黑" panose="020B0503020204020204" pitchFamily="34" charset="-122"/>
                        <a:ea typeface="微软雅黑" panose="020B0503020204020204" pitchFamily="34" charset="-122"/>
                      </a:endParaRPr>
                    </a:p>
                    <a:p>
                      <a:pPr algn="ctr"/>
                      <a:r>
                        <a:rPr lang="zh-CN" altLang="en-US" sz="800" b="1" dirty="0" smtClean="0">
                          <a:latin typeface="微软雅黑" panose="020B0503020204020204" pitchFamily="34" charset="-122"/>
                          <a:ea typeface="微软雅黑" panose="020B0503020204020204" pitchFamily="34" charset="-122"/>
                        </a:rPr>
                        <a:t>（皱纹白：</a:t>
                      </a:r>
                      <a:r>
                        <a:rPr lang="en-US" altLang="zh-CN" sz="800" b="1" dirty="0" smtClean="0">
                          <a:latin typeface="微软雅黑" panose="020B0503020204020204" pitchFamily="34" charset="-122"/>
                          <a:ea typeface="微软雅黑" panose="020B0503020204020204" pitchFamily="34" charset="-122"/>
                        </a:rPr>
                        <a:t>RAL7370</a:t>
                      </a:r>
                      <a:r>
                        <a:rPr lang="zh-CN" altLang="en-US" sz="800" b="1" dirty="0" smtClean="0">
                          <a:latin typeface="微软雅黑" panose="020B0503020204020204" pitchFamily="34" charset="-122"/>
                          <a:ea typeface="微软雅黑" panose="020B0503020204020204" pitchFamily="34" charset="-122"/>
                        </a:rPr>
                        <a:t>、皱纹蓝：</a:t>
                      </a:r>
                      <a:r>
                        <a:rPr lang="en-US" altLang="zh-CN" sz="800" b="1" dirty="0" smtClean="0">
                          <a:latin typeface="微软雅黑" panose="020B0503020204020204" pitchFamily="34" charset="-122"/>
                          <a:ea typeface="微软雅黑" panose="020B0503020204020204" pitchFamily="34" charset="-122"/>
                        </a:rPr>
                        <a:t>RAL4074</a:t>
                      </a:r>
                      <a:r>
                        <a:rPr lang="zh-CN" altLang="en-US" sz="800" b="1" dirty="0" smtClean="0">
                          <a:latin typeface="微软雅黑" panose="020B0503020204020204" pitchFamily="34" charset="-122"/>
                          <a:ea typeface="微软雅黑" panose="020B0503020204020204" pitchFamily="34" charset="-122"/>
                        </a:rPr>
                        <a:t>）</a:t>
                      </a:r>
                      <a:endParaRPr lang="zh-CN" altLang="en-US" sz="800" b="1" dirty="0" smtClean="0">
                        <a:latin typeface="微软雅黑" panose="020B0503020204020204" pitchFamily="34" charset="-122"/>
                        <a:ea typeface="微软雅黑" panose="020B0503020204020204" pitchFamily="34" charset="-122"/>
                      </a:endParaRPr>
                    </a:p>
                    <a:p>
                      <a:pPr algn="ctr"/>
                      <a:r>
                        <a:rPr lang="en-US" altLang="zh-CN" sz="800" b="1" dirty="0" smtClean="0">
                          <a:latin typeface="微软雅黑" panose="020B0503020204020204" pitchFamily="34" charset="-122"/>
                          <a:ea typeface="微软雅黑" panose="020B0503020204020204" pitchFamily="34" charset="-122"/>
                        </a:rPr>
                        <a:t>(frame white door blue) also available on request (crumpled white: RAL7370, crumpled blue: RAL4074)</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r>
              <a:tr h="335280">
                <a:tc>
                  <a:txBody>
                    <a:bodyPr/>
                    <a:p>
                      <a:pPr algn="ctr"/>
                      <a:r>
                        <a:rPr lang="en-US" altLang="zh-CN" sz="800" b="1" dirty="0" smtClean="0">
                          <a:latin typeface="微软雅黑" panose="020B0503020204020204" pitchFamily="34" charset="-122"/>
                          <a:ea typeface="微软雅黑" panose="020B0503020204020204" pitchFamily="34" charset="-122"/>
                        </a:rPr>
                        <a:t>5</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p>
                      <a:pPr algn="ctr"/>
                      <a:r>
                        <a:rPr lang="zh-CN" altLang="en-US" sz="800" b="1" dirty="0" smtClean="0">
                          <a:latin typeface="微软雅黑" panose="020B0503020204020204" pitchFamily="34" charset="-122"/>
                          <a:ea typeface="微软雅黑" panose="020B0503020204020204" pitchFamily="34" charset="-122"/>
                        </a:rPr>
                        <a:t>输入电压</a:t>
                      </a:r>
                      <a:endParaRPr lang="zh-CN" altLang="en-US" sz="800" b="1" dirty="0" smtClean="0">
                        <a:latin typeface="微软雅黑" panose="020B0503020204020204" pitchFamily="34" charset="-122"/>
                        <a:ea typeface="微软雅黑" panose="020B0503020204020204" pitchFamily="34" charset="-122"/>
                      </a:endParaRPr>
                    </a:p>
                    <a:p>
                      <a:pPr algn="ctr"/>
                      <a:r>
                        <a:rPr lang="zh-CN" altLang="en-US" sz="800" b="1" dirty="0" smtClean="0">
                          <a:latin typeface="微软雅黑" panose="020B0503020204020204" pitchFamily="34" charset="-122"/>
                          <a:ea typeface="微软雅黑" panose="020B0503020204020204" pitchFamily="34" charset="-122"/>
                        </a:rPr>
                        <a:t>Input Voltage</a:t>
                      </a:r>
                      <a:endParaRPr lang="zh-CN" altLang="en-US"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p>
                      <a:pPr algn="ctr"/>
                      <a:r>
                        <a:rPr lang="en-US" altLang="zh-CN" sz="800" b="1" dirty="0" smtClean="0">
                          <a:latin typeface="微软雅黑" panose="020B0503020204020204" pitchFamily="34" charset="-122"/>
                          <a:ea typeface="微软雅黑" panose="020B0503020204020204" pitchFamily="34" charset="-122"/>
                        </a:rPr>
                        <a:t>AC380V</a:t>
                      </a:r>
                      <a:r>
                        <a:rPr lang="zh-CN" altLang="en-US" sz="800" b="1" dirty="0" smtClean="0">
                          <a:latin typeface="微软雅黑" panose="020B0503020204020204" pitchFamily="34" charset="-122"/>
                          <a:ea typeface="微软雅黑" panose="020B0503020204020204" pitchFamily="34" charset="-122"/>
                        </a:rPr>
                        <a:t>， </a:t>
                      </a:r>
                      <a:r>
                        <a:rPr lang="en-US" altLang="zh-CN" sz="800" b="1" dirty="0" smtClean="0">
                          <a:latin typeface="微软雅黑" panose="020B0503020204020204" pitchFamily="34" charset="-122"/>
                          <a:ea typeface="微软雅黑" panose="020B0503020204020204" pitchFamily="34" charset="-122"/>
                        </a:rPr>
                        <a:t>50HZ</a:t>
                      </a:r>
                      <a:endParaRPr lang="zh-CN" altLang="en-US"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r>
              <a:tr h="335280">
                <a:tc>
                  <a:txBody>
                    <a:bodyPr/>
                    <a:p>
                      <a:pPr algn="ctr"/>
                      <a:r>
                        <a:rPr lang="en-US" altLang="zh-CN" sz="800" b="1" dirty="0" smtClean="0">
                          <a:latin typeface="微软雅黑" panose="020B0503020204020204" pitchFamily="34" charset="-122"/>
                          <a:ea typeface="微软雅黑" panose="020B0503020204020204" pitchFamily="34" charset="-122"/>
                        </a:rPr>
                        <a:t>6</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p>
                      <a:pPr algn="ctr"/>
                      <a:r>
                        <a:rPr lang="zh-CN" altLang="en-US" sz="800" b="1" dirty="0" smtClean="0">
                          <a:latin typeface="微软雅黑" panose="020B0503020204020204" pitchFamily="34" charset="-122"/>
                          <a:ea typeface="微软雅黑" panose="020B0503020204020204" pitchFamily="34" charset="-122"/>
                        </a:rPr>
                        <a:t>气  源</a:t>
                      </a:r>
                      <a:endParaRPr lang="zh-CN" altLang="en-US" sz="800" b="1" dirty="0" smtClean="0">
                        <a:latin typeface="微软雅黑" panose="020B0503020204020204" pitchFamily="34" charset="-122"/>
                        <a:ea typeface="微软雅黑" panose="020B0503020204020204" pitchFamily="34" charset="-122"/>
                      </a:endParaRPr>
                    </a:p>
                    <a:p>
                      <a:pPr algn="ctr"/>
                      <a:r>
                        <a:rPr lang="zh-CN" altLang="en-US" sz="800" b="1" dirty="0" smtClean="0">
                          <a:latin typeface="微软雅黑" panose="020B0503020204020204" pitchFamily="34" charset="-122"/>
                          <a:ea typeface="微软雅黑" panose="020B0503020204020204" pitchFamily="34" charset="-122"/>
                        </a:rPr>
                        <a:t>Source of gas</a:t>
                      </a:r>
                      <a:endParaRPr lang="zh-CN" altLang="en-US" sz="800" b="1" dirty="0" smtClean="0">
                        <a:latin typeface="微软雅黑" panose="020B0503020204020204" pitchFamily="34" charset="-122"/>
                        <a:ea typeface="微软雅黑" panose="020B0503020204020204" pitchFamily="34" charset="-122"/>
                      </a:endParaRPr>
                    </a:p>
                  </a:txBody>
                  <a:tcPr marL="91426" marR="91426" marT="45713" marB="4571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800" b="1" dirty="0" smtClean="0">
                          <a:latin typeface="微软雅黑" panose="020B0503020204020204" pitchFamily="34" charset="-122"/>
                          <a:ea typeface="微软雅黑" panose="020B0503020204020204" pitchFamily="34" charset="-122"/>
                        </a:rPr>
                        <a:t>0.5MP-0.8MP</a:t>
                      </a:r>
                      <a:r>
                        <a:rPr lang="zh-CN" altLang="en-US" sz="800" b="1" dirty="0" smtClean="0">
                          <a:latin typeface="微软雅黑" panose="020B0503020204020204" pitchFamily="34" charset="-122"/>
                          <a:ea typeface="微软雅黑" panose="020B0503020204020204" pitchFamily="34" charset="-122"/>
                        </a:rPr>
                        <a:t> </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r>
              <a:tr h="457200">
                <a:tc>
                  <a:txBody>
                    <a:bodyPr/>
                    <a:p>
                      <a:pPr algn="ctr"/>
                      <a:r>
                        <a:rPr lang="en-US" altLang="zh-CN" sz="800" b="1" dirty="0" smtClean="0">
                          <a:latin typeface="微软雅黑" panose="020B0503020204020204" pitchFamily="34" charset="-122"/>
                          <a:ea typeface="微软雅黑" panose="020B0503020204020204" pitchFamily="34" charset="-122"/>
                        </a:rPr>
                        <a:t>7</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p>
                      <a:pPr algn="ctr"/>
                      <a:r>
                        <a:rPr lang="zh-CN" altLang="en-US" sz="800" b="1" dirty="0" smtClean="0">
                          <a:latin typeface="微软雅黑" panose="020B0503020204020204" pitchFamily="34" charset="-122"/>
                          <a:ea typeface="微软雅黑" panose="020B0503020204020204" pitchFamily="34" charset="-122"/>
                        </a:rPr>
                        <a:t>设备工作人数</a:t>
                      </a:r>
                      <a:endParaRPr lang="zh-CN" altLang="en-US" sz="800" b="1" dirty="0" smtClean="0">
                        <a:latin typeface="微软雅黑" panose="020B0503020204020204" pitchFamily="34" charset="-122"/>
                        <a:ea typeface="微软雅黑" panose="020B0503020204020204" pitchFamily="34" charset="-122"/>
                      </a:endParaRPr>
                    </a:p>
                    <a:p>
                      <a:pPr algn="ctr"/>
                      <a:r>
                        <a:rPr lang="zh-CN" altLang="en-US" sz="800" b="1" dirty="0" smtClean="0">
                          <a:latin typeface="微软雅黑" panose="020B0503020204020204" pitchFamily="34" charset="-122"/>
                          <a:ea typeface="微软雅黑" panose="020B0503020204020204" pitchFamily="34" charset="-122"/>
                        </a:rPr>
                        <a:t>Number of people working on equipment</a:t>
                      </a:r>
                      <a:endParaRPr lang="zh-CN" altLang="en-US"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p>
                      <a:pPr algn="ctr"/>
                      <a:r>
                        <a:rPr lang="en-US" altLang="zh-CN" sz="800" b="1" dirty="0" smtClean="0">
                          <a:latin typeface="微软雅黑" panose="020B0503020204020204" pitchFamily="34" charset="-122"/>
                          <a:ea typeface="微软雅黑" panose="020B0503020204020204" pitchFamily="34" charset="-122"/>
                        </a:rPr>
                        <a:t>3</a:t>
                      </a:r>
                      <a:r>
                        <a:rPr lang="zh-CN" altLang="en-US" sz="800" b="1" dirty="0" smtClean="0">
                          <a:latin typeface="微软雅黑" panose="020B0503020204020204" pitchFamily="34" charset="-122"/>
                          <a:ea typeface="微软雅黑" panose="020B0503020204020204" pitchFamily="34" charset="-122"/>
                        </a:rPr>
                        <a:t>人（不包含</a:t>
                      </a:r>
                      <a:r>
                        <a:rPr lang="en-US" altLang="zh-CN" sz="800" b="1" dirty="0" smtClean="0">
                          <a:latin typeface="微软雅黑" panose="020B0503020204020204" pitchFamily="34" charset="-122"/>
                          <a:ea typeface="微软雅黑" panose="020B0503020204020204" pitchFamily="34" charset="-122"/>
                        </a:rPr>
                        <a:t>QA</a:t>
                      </a:r>
                      <a:r>
                        <a:rPr lang="zh-CN" altLang="en-US" sz="800" b="1" dirty="0" smtClean="0">
                          <a:latin typeface="微软雅黑" panose="020B0503020204020204" pitchFamily="34" charset="-122"/>
                          <a:ea typeface="微软雅黑" panose="020B0503020204020204" pitchFamily="34" charset="-122"/>
                        </a:rPr>
                        <a:t>检测人员）</a:t>
                      </a:r>
                      <a:endParaRPr lang="zh-CN" altLang="en-US" sz="800" b="1" dirty="0" smtClean="0">
                        <a:latin typeface="微软雅黑" panose="020B0503020204020204" pitchFamily="34" charset="-122"/>
                        <a:ea typeface="微软雅黑" panose="020B0503020204020204" pitchFamily="34" charset="-122"/>
                      </a:endParaRPr>
                    </a:p>
                    <a:p>
                      <a:pPr algn="ctr"/>
                      <a:r>
                        <a:rPr lang="en-US" altLang="zh-CN" sz="800" b="1" dirty="0" smtClean="0">
                          <a:latin typeface="微软雅黑" panose="020B0503020204020204" pitchFamily="34" charset="-122"/>
                          <a:ea typeface="微软雅黑" panose="020B0503020204020204" pitchFamily="34" charset="-122"/>
                        </a:rPr>
                        <a:t>3 (excluding QA inspectors)</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r>
              <a:tr h="335280">
                <a:tc>
                  <a:txBody>
                    <a:bodyPr/>
                    <a:p>
                      <a:pPr algn="ctr"/>
                      <a:r>
                        <a:rPr lang="en-US" altLang="zh-CN" sz="800" b="1" dirty="0" smtClean="0">
                          <a:latin typeface="微软雅黑" panose="020B0503020204020204" pitchFamily="34" charset="-122"/>
                          <a:ea typeface="微软雅黑" panose="020B0503020204020204" pitchFamily="34" charset="-122"/>
                        </a:rPr>
                        <a:t>8</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p>
                      <a:pPr algn="ctr"/>
                      <a:r>
                        <a:rPr lang="zh-CN" altLang="en-US" sz="800" b="1" dirty="0" smtClean="0">
                          <a:latin typeface="微软雅黑" panose="020B0503020204020204" pitchFamily="34" charset="-122"/>
                          <a:ea typeface="微软雅黑" panose="020B0503020204020204" pitchFamily="34" charset="-122"/>
                        </a:rPr>
                        <a:t>外形尺寸</a:t>
                      </a:r>
                      <a:endParaRPr lang="zh-CN" altLang="en-US" sz="800" b="1" dirty="0" smtClean="0">
                        <a:latin typeface="微软雅黑" panose="020B0503020204020204" pitchFamily="34" charset="-122"/>
                        <a:ea typeface="微软雅黑" panose="020B0503020204020204" pitchFamily="34" charset="-122"/>
                      </a:endParaRPr>
                    </a:p>
                    <a:p>
                      <a:pPr algn="ctr"/>
                      <a:r>
                        <a:rPr lang="zh-CN" altLang="en-US" sz="800" b="1" dirty="0" smtClean="0">
                          <a:latin typeface="微软雅黑" panose="020B0503020204020204" pitchFamily="34" charset="-122"/>
                          <a:ea typeface="微软雅黑" panose="020B0503020204020204" pitchFamily="34" charset="-122"/>
                        </a:rPr>
                        <a:t>Overall dimensions</a:t>
                      </a:r>
                      <a:endParaRPr lang="zh-CN" altLang="en-US"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p>
                      <a:pPr algn="ctr"/>
                      <a:r>
                        <a:rPr lang="zh-CN" altLang="en-US" sz="800" b="1" dirty="0" smtClean="0">
                          <a:latin typeface="微软雅黑" panose="020B0503020204020204" pitchFamily="34" charset="-122"/>
                          <a:ea typeface="微软雅黑" panose="020B0503020204020204" pitchFamily="34" charset="-122"/>
                        </a:rPr>
                        <a:t>长</a:t>
                      </a:r>
                      <a:r>
                        <a:rPr lang="en-US" altLang="zh-CN" sz="800" b="1" dirty="0" smtClean="0">
                          <a:latin typeface="微软雅黑" panose="020B0503020204020204" pitchFamily="34" charset="-122"/>
                          <a:ea typeface="微软雅黑" panose="020B0503020204020204" pitchFamily="34" charset="-122"/>
                        </a:rPr>
                        <a:t>30M*</a:t>
                      </a:r>
                      <a:r>
                        <a:rPr lang="zh-CN" altLang="en-US" sz="800" b="1" dirty="0" smtClean="0">
                          <a:latin typeface="微软雅黑" panose="020B0503020204020204" pitchFamily="34" charset="-122"/>
                          <a:ea typeface="微软雅黑" panose="020B0503020204020204" pitchFamily="34" charset="-122"/>
                        </a:rPr>
                        <a:t>宽</a:t>
                      </a:r>
                      <a:r>
                        <a:rPr lang="en-US" altLang="zh-CN" sz="800" b="1" dirty="0" smtClean="0">
                          <a:latin typeface="微软雅黑" panose="020B0503020204020204" pitchFamily="34" charset="-122"/>
                          <a:ea typeface="微软雅黑" panose="020B0503020204020204" pitchFamily="34" charset="-122"/>
                        </a:rPr>
                        <a:t>3.2M*</a:t>
                      </a:r>
                      <a:r>
                        <a:rPr lang="zh-CN" altLang="en-US" sz="800" b="1" dirty="0" smtClean="0">
                          <a:latin typeface="微软雅黑" panose="020B0503020204020204" pitchFamily="34" charset="-122"/>
                          <a:ea typeface="微软雅黑" panose="020B0503020204020204" pitchFamily="34" charset="-122"/>
                        </a:rPr>
                        <a:t>高</a:t>
                      </a:r>
                      <a:r>
                        <a:rPr lang="en-US" altLang="zh-CN" sz="800" b="1" dirty="0" smtClean="0">
                          <a:latin typeface="微软雅黑" panose="020B0503020204020204" pitchFamily="34" charset="-122"/>
                          <a:ea typeface="微软雅黑" panose="020B0503020204020204" pitchFamily="34" charset="-122"/>
                        </a:rPr>
                        <a:t>1.9M</a:t>
                      </a:r>
                      <a:r>
                        <a:rPr lang="zh-CN" altLang="en-US" sz="800" b="1" dirty="0" smtClean="0">
                          <a:latin typeface="微软雅黑" panose="020B0503020204020204" pitchFamily="34" charset="-122"/>
                          <a:ea typeface="微软雅黑" panose="020B0503020204020204" pitchFamily="34" charset="-122"/>
                        </a:rPr>
                        <a:t>（仅供参考）</a:t>
                      </a:r>
                      <a:endParaRPr lang="zh-CN" altLang="en-US" sz="800" b="1" dirty="0" smtClean="0">
                        <a:latin typeface="微软雅黑" panose="020B0503020204020204" pitchFamily="34" charset="-122"/>
                        <a:ea typeface="微软雅黑" panose="020B0503020204020204" pitchFamily="34" charset="-122"/>
                      </a:endParaRPr>
                    </a:p>
                    <a:p>
                      <a:pPr algn="ctr"/>
                      <a:r>
                        <a:rPr lang="en-US" altLang="zh-CN" sz="800" b="1" dirty="0" smtClean="0">
                          <a:latin typeface="微软雅黑" panose="020B0503020204020204" pitchFamily="34" charset="-122"/>
                          <a:ea typeface="微软雅黑" panose="020B0503020204020204" pitchFamily="34" charset="-122"/>
                        </a:rPr>
                        <a:t>L30M*W3.2M*H1.9M (for reference only)</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r>
              <a:tr h="457200">
                <a:tc>
                  <a:txBody>
                    <a:bodyPr/>
                    <a:p>
                      <a:pPr algn="ctr"/>
                      <a:r>
                        <a:rPr lang="en-US" altLang="zh-CN" sz="800" b="1" dirty="0" smtClean="0">
                          <a:latin typeface="微软雅黑" panose="020B0503020204020204" pitchFamily="34" charset="-122"/>
                          <a:ea typeface="微软雅黑" panose="020B0503020204020204" pitchFamily="34" charset="-122"/>
                        </a:rPr>
                        <a:t>9</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p>
                      <a:pPr algn="ctr"/>
                      <a:r>
                        <a:rPr lang="zh-CN" altLang="en-US" sz="800" b="1" dirty="0" smtClean="0">
                          <a:latin typeface="微软雅黑" panose="020B0503020204020204" pitchFamily="34" charset="-122"/>
                          <a:ea typeface="微软雅黑" panose="020B0503020204020204" pitchFamily="34" charset="-122"/>
                        </a:rPr>
                        <a:t>设备总功率</a:t>
                      </a:r>
                      <a:endParaRPr lang="zh-CN" altLang="en-US" sz="800" b="1" dirty="0" smtClean="0">
                        <a:latin typeface="微软雅黑" panose="020B0503020204020204" pitchFamily="34" charset="-122"/>
                        <a:ea typeface="微软雅黑" panose="020B0503020204020204" pitchFamily="34" charset="-122"/>
                      </a:endParaRPr>
                    </a:p>
                    <a:p>
                      <a:pPr algn="ctr"/>
                      <a:r>
                        <a:rPr lang="zh-CN" altLang="en-US" sz="800" b="1" dirty="0" smtClean="0">
                          <a:latin typeface="微软雅黑" panose="020B0503020204020204" pitchFamily="34" charset="-122"/>
                          <a:ea typeface="微软雅黑" panose="020B0503020204020204" pitchFamily="34" charset="-122"/>
                        </a:rPr>
                        <a:t>Total power of equipment</a:t>
                      </a:r>
                      <a:endParaRPr lang="zh-CN" altLang="en-US"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p>
                      <a:pPr algn="ctr"/>
                      <a:r>
                        <a:rPr lang="zh-CN" altLang="en-US" sz="800" b="1" dirty="0" smtClean="0">
                          <a:latin typeface="微软雅黑" panose="020B0503020204020204" pitchFamily="34" charset="-122"/>
                          <a:ea typeface="微软雅黑" panose="020B0503020204020204" pitchFamily="34" charset="-122"/>
                        </a:rPr>
                        <a:t>约</a:t>
                      </a:r>
                      <a:r>
                        <a:rPr lang="en-US" altLang="zh-CN" sz="800" b="1" dirty="0" smtClean="0">
                          <a:latin typeface="微软雅黑" panose="020B0503020204020204" pitchFamily="34" charset="-122"/>
                          <a:ea typeface="微软雅黑" panose="020B0503020204020204" pitchFamily="34" charset="-122"/>
                        </a:rPr>
                        <a:t>85KW</a:t>
                      </a:r>
                      <a:endParaRPr lang="en-US" altLang="zh-CN" sz="800" b="1" dirty="0" smtClean="0">
                        <a:latin typeface="微软雅黑" panose="020B0503020204020204" pitchFamily="34" charset="-122"/>
                        <a:ea typeface="微软雅黑" panose="020B0503020204020204" pitchFamily="34" charset="-122"/>
                      </a:endParaRPr>
                    </a:p>
                    <a:p>
                      <a:pPr algn="ctr"/>
                      <a:r>
                        <a:rPr lang="zh-CN" altLang="en-US" sz="800" b="1" dirty="0" smtClean="0">
                          <a:latin typeface="微软雅黑" panose="020B0503020204020204" pitchFamily="34" charset="-122"/>
                          <a:ea typeface="微软雅黑" panose="020B0503020204020204" pitchFamily="34" charset="-122"/>
                          <a:sym typeface="+mn-ea"/>
                        </a:rPr>
                        <a:t>约</a:t>
                      </a:r>
                      <a:r>
                        <a:rPr lang="en-US" altLang="zh-CN" sz="800" b="1" dirty="0" smtClean="0">
                          <a:latin typeface="微软雅黑" panose="020B0503020204020204" pitchFamily="34" charset="-122"/>
                          <a:ea typeface="微软雅黑" panose="020B0503020204020204" pitchFamily="34" charset="-122"/>
                          <a:sym typeface="+mn-ea"/>
                        </a:rPr>
                        <a:t>85KW</a:t>
                      </a:r>
                      <a:endParaRPr lang="zh-CN" altLang="en-US" sz="800" b="1" dirty="0" smtClean="0">
                        <a:latin typeface="微软雅黑" panose="020B0503020204020204" pitchFamily="34" charset="-122"/>
                        <a:ea typeface="微软雅黑" panose="020B0503020204020204" pitchFamily="34" charset="-122"/>
                      </a:endParaRPr>
                    </a:p>
                    <a:p>
                      <a:pPr algn="ctr"/>
                      <a:endParaRPr lang="zh-CN" altLang="en-US"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r>
              <a:tr h="335280">
                <a:tc>
                  <a:txBody>
                    <a:bodyPr/>
                    <a:p>
                      <a:pPr algn="ctr"/>
                      <a:r>
                        <a:rPr lang="en-US" altLang="zh-CN" sz="800" b="1" dirty="0" smtClean="0">
                          <a:latin typeface="微软雅黑" panose="020B0503020204020204" pitchFamily="34" charset="-122"/>
                          <a:ea typeface="微软雅黑" panose="020B0503020204020204" pitchFamily="34" charset="-122"/>
                        </a:rPr>
                        <a:t>10</a:t>
                      </a:r>
                      <a:endParaRPr lang="en-US" altLang="zh-CN"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p>
                      <a:pPr algn="ctr"/>
                      <a:r>
                        <a:rPr lang="zh-CN" altLang="en-US" sz="800" b="1" dirty="0" smtClean="0">
                          <a:latin typeface="微软雅黑" panose="020B0503020204020204" pitchFamily="34" charset="-122"/>
                          <a:ea typeface="微软雅黑" panose="020B0503020204020204" pitchFamily="34" charset="-122"/>
                        </a:rPr>
                        <a:t>保修期</a:t>
                      </a:r>
                      <a:endParaRPr lang="zh-CN" altLang="en-US" sz="800" b="1" dirty="0" smtClean="0">
                        <a:latin typeface="微软雅黑" panose="020B0503020204020204" pitchFamily="34" charset="-122"/>
                        <a:ea typeface="微软雅黑" panose="020B0503020204020204" pitchFamily="34" charset="-122"/>
                      </a:endParaRPr>
                    </a:p>
                    <a:p>
                      <a:pPr algn="ctr"/>
                      <a:r>
                        <a:rPr lang="zh-CN" altLang="en-US" sz="800" b="1" dirty="0" smtClean="0">
                          <a:latin typeface="微软雅黑" panose="020B0503020204020204" pitchFamily="34" charset="-122"/>
                          <a:ea typeface="微软雅黑" panose="020B0503020204020204" pitchFamily="34" charset="-122"/>
                        </a:rPr>
                        <a:t>warranty period</a:t>
                      </a:r>
                      <a:endParaRPr lang="zh-CN" altLang="en-US"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p>
                      <a:pPr algn="ctr"/>
                      <a:r>
                        <a:rPr lang="en-US" altLang="zh-CN" sz="800" b="1" dirty="0" smtClean="0">
                          <a:latin typeface="微软雅黑" panose="020B0503020204020204" pitchFamily="34" charset="-122"/>
                          <a:ea typeface="微软雅黑" panose="020B0503020204020204" pitchFamily="34" charset="-122"/>
                        </a:rPr>
                        <a:t>1</a:t>
                      </a:r>
                      <a:r>
                        <a:rPr lang="zh-CN" altLang="en-US" sz="800" b="1" dirty="0" smtClean="0">
                          <a:latin typeface="微软雅黑" panose="020B0503020204020204" pitchFamily="34" charset="-122"/>
                          <a:ea typeface="微软雅黑" panose="020B0503020204020204" pitchFamily="34" charset="-122"/>
                        </a:rPr>
                        <a:t>年</a:t>
                      </a:r>
                      <a:endParaRPr lang="zh-CN" altLang="en-US" sz="800" b="1" dirty="0" smtClean="0">
                        <a:latin typeface="微软雅黑" panose="020B0503020204020204" pitchFamily="34" charset="-122"/>
                        <a:ea typeface="微软雅黑" panose="020B0503020204020204" pitchFamily="34" charset="-122"/>
                      </a:endParaRPr>
                    </a:p>
                    <a:p>
                      <a:pPr algn="ctr"/>
                      <a:r>
                        <a:rPr lang="zh-CN" altLang="en-US" sz="800" b="1" dirty="0" smtClean="0">
                          <a:latin typeface="微软雅黑" panose="020B0503020204020204" pitchFamily="34" charset="-122"/>
                          <a:ea typeface="微软雅黑" panose="020B0503020204020204" pitchFamily="34" charset="-122"/>
                        </a:rPr>
                        <a:t>1 year</a:t>
                      </a:r>
                      <a:endParaRPr lang="zh-CN" altLang="en-US" sz="800" b="1" dirty="0" smtClean="0">
                        <a:latin typeface="微软雅黑" panose="020B0503020204020204" pitchFamily="34" charset="-122"/>
                        <a:ea typeface="微软雅黑" panose="020B0503020204020204" pitchFamily="34" charset="-122"/>
                      </a:endParaRPr>
                    </a:p>
                  </a:txBody>
                  <a:tcPr marL="91426" marR="91426"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单圆角矩形 4"/>
          <p:cNvSpPr/>
          <p:nvPr/>
        </p:nvSpPr>
        <p:spPr>
          <a:xfrm>
            <a:off x="1034415" y="289560"/>
            <a:ext cx="2693035" cy="363220"/>
          </a:xfrm>
          <a:prstGeom prst="round1Rect">
            <a:avLst/>
          </a:prstGeom>
          <a:solidFill>
            <a:srgbClr val="162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kern="0" noProof="0" dirty="0">
                <a:sym typeface="+mn-ea"/>
              </a:rPr>
              <a:t>pack</a:t>
            </a:r>
            <a:r>
              <a:rPr lang="zh-CN" altLang="en-US" kern="0" noProof="0" dirty="0">
                <a:sym typeface="+mn-ea"/>
              </a:rPr>
              <a:t>自动化生产线</a:t>
            </a:r>
            <a:endParaRPr lang="zh-CN" altLang="en-US" kern="0" noProof="0" dirty="0">
              <a:sym typeface="+mn-ea"/>
            </a:endParaRPr>
          </a:p>
          <a:p>
            <a:pPr algn="l"/>
            <a:r>
              <a:rPr lang="zh-CN" altLang="en-US" sz="1000" b="1" dirty="0" smtClean="0">
                <a:solidFill>
                  <a:schemeClr val="bg1"/>
                </a:solidFill>
                <a:latin typeface="微软雅黑" panose="020B0503020204020204" pitchFamily="34" charset="-122"/>
                <a:ea typeface="微软雅黑" panose="020B0503020204020204" pitchFamily="34" charset="-122"/>
                <a:cs typeface="经典舒同体简" panose="02010609000101010101" pitchFamily="49" charset="-122"/>
                <a:sym typeface="+mn-ea"/>
              </a:rPr>
              <a:t>Pack automated production line</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3956050" y="1335405"/>
            <a:ext cx="5647055" cy="583565"/>
          </a:xfrm>
          <a:prstGeom prst="rect">
            <a:avLst/>
          </a:prstGeom>
          <a:noFill/>
        </p:spPr>
        <p:txBody>
          <a:bodyPr wrap="square" rtlCol="0" anchor="t">
            <a:spAutoFit/>
          </a:bodyPr>
          <a:p>
            <a:r>
              <a:rPr lang="en-US" altLang="zh-CN" sz="1600" b="1" dirty="0" smtClean="0">
                <a:latin typeface="华文楷体" panose="02010600040101010101" pitchFamily="2" charset="-122"/>
                <a:ea typeface="华文楷体" panose="02010600040101010101" pitchFamily="2" charset="-122"/>
                <a:sym typeface="+mn-ea"/>
              </a:rPr>
              <a:t>PACK</a:t>
            </a:r>
            <a:r>
              <a:rPr lang="zh-CN" altLang="en-US" sz="1600" b="1" dirty="0" smtClean="0">
                <a:latin typeface="华文楷体" panose="02010600040101010101" pitchFamily="2" charset="-122"/>
                <a:ea typeface="华文楷体" panose="02010600040101010101" pitchFamily="2" charset="-122"/>
                <a:sym typeface="+mn-ea"/>
              </a:rPr>
              <a:t>线标准件品牌</a:t>
            </a:r>
            <a:endParaRPr lang="zh-CN" altLang="en-US" sz="1600" b="1" dirty="0" smtClean="0">
              <a:latin typeface="华文楷体" panose="02010600040101010101" pitchFamily="2" charset="-122"/>
              <a:ea typeface="华文楷体" panose="02010600040101010101" pitchFamily="2" charset="-122"/>
              <a:sym typeface="+mn-ea"/>
            </a:endParaRPr>
          </a:p>
          <a:p>
            <a:r>
              <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rPr>
              <a:t>PACK line standard parts brand</a:t>
            </a:r>
            <a:endPar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endParaRPr>
          </a:p>
        </p:txBody>
      </p:sp>
      <p:graphicFrame>
        <p:nvGraphicFramePr>
          <p:cNvPr id="4" name="表格 3"/>
          <p:cNvGraphicFramePr/>
          <p:nvPr>
            <p:custDataLst>
              <p:tags r:id="rId1"/>
            </p:custDataLst>
          </p:nvPr>
        </p:nvGraphicFramePr>
        <p:xfrm>
          <a:off x="1925955" y="1918970"/>
          <a:ext cx="7564755" cy="3871595"/>
        </p:xfrm>
        <a:graphic>
          <a:graphicData uri="http://schemas.openxmlformats.org/drawingml/2006/table">
            <a:tbl>
              <a:tblPr firstRow="1" bandRow="1">
                <a:tableStyleId>{5C22544A-7EE6-4342-B048-85BDC9FD1C3A}</a:tableStyleId>
              </a:tblPr>
              <a:tblGrid>
                <a:gridCol w="1779270"/>
                <a:gridCol w="4382135"/>
                <a:gridCol w="1403350"/>
              </a:tblGrid>
              <a:tr h="335280">
                <a:tc>
                  <a:txBody>
                    <a:bodyPr/>
                    <a:p>
                      <a:pPr algn="ctr" defTabSz="1139825">
                        <a:buFont typeface="Arial" panose="020B0604020202020204" pitchFamily="34" charset="0"/>
                        <a:buNone/>
                        <a:defRPr/>
                      </a:pPr>
                      <a:r>
                        <a:rPr lang="zh-CN" altLang="en-US" sz="800" dirty="0" smtClean="0">
                          <a:latin typeface="微软雅黑" panose="020B0503020204020204" pitchFamily="34" charset="-122"/>
                          <a:ea typeface="微软雅黑" panose="020B0503020204020204" pitchFamily="34" charset="-122"/>
                        </a:rPr>
                        <a:t>设备名称</a:t>
                      </a:r>
                      <a:endParaRPr lang="zh-CN" altLang="en-US" sz="800" dirty="0" smtClean="0">
                        <a:latin typeface="微软雅黑" panose="020B0503020204020204" pitchFamily="34" charset="-122"/>
                        <a:ea typeface="微软雅黑" panose="020B0503020204020204" pitchFamily="34" charset="-122"/>
                      </a:endParaRPr>
                    </a:p>
                    <a:p>
                      <a:pPr algn="ctr" defTabSz="1139825">
                        <a:buFont typeface="Arial" panose="020B0604020202020204" pitchFamily="34" charset="0"/>
                        <a:buNone/>
                        <a:defRPr/>
                      </a:pPr>
                      <a:r>
                        <a:rPr lang="zh-CN" altLang="en-US" sz="800" dirty="0" smtClean="0">
                          <a:latin typeface="微软雅黑" panose="020B0503020204020204" pitchFamily="34" charset="-122"/>
                          <a:ea typeface="微软雅黑" panose="020B0503020204020204" pitchFamily="34" charset="-122"/>
                        </a:rPr>
                        <a:t>Equipment Name</a:t>
                      </a:r>
                      <a:endParaRPr lang="zh-CN" altLang="en-US" sz="800" dirty="0" smtClean="0">
                        <a:latin typeface="微软雅黑" panose="020B0503020204020204" pitchFamily="34" charset="-122"/>
                        <a:ea typeface="微软雅黑" panose="020B0503020204020204" pitchFamily="34" charset="-122"/>
                      </a:endParaRPr>
                    </a:p>
                  </a:txBody>
                  <a:tcPr anchor="ctr"/>
                </a:tc>
                <a:tc>
                  <a:txBody>
                    <a:bodyPr/>
                    <a:p>
                      <a:pPr algn="ctr" defTabSz="1139825">
                        <a:buFont typeface="Arial" panose="020B0604020202020204" pitchFamily="34" charset="0"/>
                        <a:buNone/>
                        <a:defRPr/>
                      </a:pPr>
                      <a:r>
                        <a:rPr lang="zh-CN" altLang="en-US" sz="800" dirty="0" smtClean="0">
                          <a:latin typeface="微软雅黑" panose="020B0503020204020204" pitchFamily="34" charset="-122"/>
                          <a:ea typeface="微软雅黑" panose="020B0503020204020204" pitchFamily="34" charset="-122"/>
                        </a:rPr>
                        <a:t>产品品牌</a:t>
                      </a:r>
                      <a:endParaRPr lang="zh-CN" altLang="en-US" sz="800" dirty="0" smtClean="0">
                        <a:latin typeface="微软雅黑" panose="020B0503020204020204" pitchFamily="34" charset="-122"/>
                        <a:ea typeface="微软雅黑" panose="020B0503020204020204" pitchFamily="34" charset="-122"/>
                      </a:endParaRPr>
                    </a:p>
                    <a:p>
                      <a:pPr algn="ctr" defTabSz="1139825">
                        <a:buFont typeface="Arial" panose="020B0604020202020204" pitchFamily="34" charset="0"/>
                        <a:buNone/>
                        <a:defRPr/>
                      </a:pPr>
                      <a:r>
                        <a:rPr lang="zh-CN" altLang="en-US" sz="800" dirty="0" smtClean="0">
                          <a:latin typeface="微软雅黑" panose="020B0503020204020204" pitchFamily="34" charset="-122"/>
                          <a:ea typeface="微软雅黑" panose="020B0503020204020204" pitchFamily="34" charset="-122"/>
                        </a:rPr>
                        <a:t>Product Brands</a:t>
                      </a:r>
                      <a:endParaRPr lang="zh-CN" altLang="en-US" sz="800" dirty="0" smtClean="0">
                        <a:latin typeface="微软雅黑" panose="020B0503020204020204" pitchFamily="34" charset="-122"/>
                        <a:ea typeface="微软雅黑" panose="020B0503020204020204" pitchFamily="34" charset="-122"/>
                      </a:endParaRPr>
                    </a:p>
                  </a:txBody>
                  <a:tcPr anchor="ctr"/>
                </a:tc>
                <a:tc>
                  <a:txBody>
                    <a:bodyPr/>
                    <a:p>
                      <a:pPr algn="ctr" defTabSz="1139825">
                        <a:buFont typeface="Arial" panose="020B0604020202020204" pitchFamily="34" charset="0"/>
                        <a:buNone/>
                        <a:defRPr/>
                      </a:pPr>
                      <a:r>
                        <a:rPr lang="zh-CN" altLang="en-US" sz="800" dirty="0" smtClean="0">
                          <a:latin typeface="微软雅黑" panose="020B0503020204020204" pitchFamily="34" charset="-122"/>
                          <a:ea typeface="微软雅黑" panose="020B0503020204020204" pitchFamily="34" charset="-122"/>
                        </a:rPr>
                        <a:t>备注说明</a:t>
                      </a:r>
                      <a:endParaRPr lang="zh-CN" altLang="en-US" sz="800" dirty="0" smtClean="0">
                        <a:latin typeface="微软雅黑" panose="020B0503020204020204" pitchFamily="34" charset="-122"/>
                        <a:ea typeface="微软雅黑" panose="020B0503020204020204" pitchFamily="34" charset="-122"/>
                      </a:endParaRPr>
                    </a:p>
                    <a:p>
                      <a:pPr algn="ctr" defTabSz="1139825">
                        <a:buFont typeface="Arial" panose="020B0604020202020204" pitchFamily="34" charset="0"/>
                        <a:buNone/>
                        <a:defRPr/>
                      </a:pPr>
                      <a:r>
                        <a:rPr lang="zh-CN" altLang="en-US" sz="800" dirty="0" smtClean="0">
                          <a:latin typeface="微软雅黑" panose="020B0503020204020204" pitchFamily="34" charset="-122"/>
                          <a:ea typeface="微软雅黑" panose="020B0503020204020204" pitchFamily="34" charset="-122"/>
                        </a:rPr>
                        <a:t>Remarks</a:t>
                      </a:r>
                      <a:endParaRPr lang="zh-CN" altLang="en-US" sz="800" dirty="0" smtClean="0">
                        <a:latin typeface="微软雅黑" panose="020B0503020204020204" pitchFamily="34" charset="-122"/>
                        <a:ea typeface="微软雅黑" panose="020B0503020204020204" pitchFamily="34" charset="-122"/>
                      </a:endParaRPr>
                    </a:p>
                  </a:txBody>
                  <a:tcPr anchor="ctr"/>
                </a:tc>
              </a:tr>
              <a:tr h="335280">
                <a:tc>
                  <a:txBody>
                    <a:bodyPr/>
                    <a:p>
                      <a:pPr algn="ctr" defTabSz="1139825">
                        <a:buNone/>
                      </a:pPr>
                      <a:r>
                        <a:rPr lang="zh-CN" altLang="en-US" sz="800" b="1" dirty="0" smtClean="0">
                          <a:latin typeface="微软雅黑" panose="020B0503020204020204" pitchFamily="34" charset="-122"/>
                          <a:ea typeface="微软雅黑" panose="020B0503020204020204" pitchFamily="34" charset="-122"/>
                        </a:rPr>
                        <a:t>PLC</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l" defTabSz="1139825">
                        <a:buNone/>
                      </a:pPr>
                      <a:r>
                        <a:rPr lang="zh-CN" altLang="en-US" sz="800" b="1" dirty="0" smtClean="0">
                          <a:latin typeface="微软雅黑" panose="020B0503020204020204" pitchFamily="34" charset="-122"/>
                          <a:ea typeface="微软雅黑" panose="020B0503020204020204" pitchFamily="34" charset="-122"/>
                        </a:rPr>
                        <a:t>三菱、松下（</a:t>
                      </a:r>
                      <a:r>
                        <a:rPr lang="zh-CN" altLang="en-US" sz="800" b="1" dirty="0" smtClean="0">
                          <a:latin typeface="微软雅黑" panose="020B0503020204020204" pitchFamily="34" charset="-122"/>
                          <a:ea typeface="微软雅黑" panose="020B0503020204020204" pitchFamily="34" charset="-122"/>
                          <a:sym typeface="+mn-ea"/>
                        </a:rPr>
                        <a:t>可选可指定</a:t>
                      </a:r>
                      <a:r>
                        <a:rPr lang="zh-CN" altLang="en-US" sz="800" b="1" dirty="0" smtClean="0">
                          <a:latin typeface="微软雅黑" panose="020B0503020204020204" pitchFamily="34" charset="-122"/>
                          <a:ea typeface="微软雅黑" panose="020B0503020204020204" pitchFamily="34" charset="-122"/>
                        </a:rPr>
                        <a:t>）</a:t>
                      </a:r>
                      <a:endParaRPr lang="zh-CN" altLang="en-US" sz="800" b="1" dirty="0" smtClean="0">
                        <a:latin typeface="微软雅黑" panose="020B0503020204020204" pitchFamily="34" charset="-122"/>
                        <a:ea typeface="微软雅黑" panose="020B0503020204020204" pitchFamily="34" charset="-122"/>
                      </a:endParaRPr>
                    </a:p>
                    <a:p>
                      <a:pPr algn="l" defTabSz="1139825">
                        <a:buNone/>
                      </a:pPr>
                      <a:r>
                        <a:rPr lang="zh-CN" altLang="en-US" sz="800" b="1" dirty="0" smtClean="0">
                          <a:latin typeface="微软雅黑" panose="020B0503020204020204" pitchFamily="34" charset="-122"/>
                          <a:ea typeface="微软雅黑" panose="020B0503020204020204" pitchFamily="34" charset="-122"/>
                        </a:rPr>
                        <a:t>Mitsubishi, Panasonic (optional and can be specified)</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ctr" defTabSz="1139825">
                        <a:buNone/>
                      </a:pPr>
                      <a:r>
                        <a:rPr lang="zh-CN" altLang="en-US" sz="800" b="1" dirty="0" smtClean="0">
                          <a:latin typeface="微软雅黑" panose="020B0503020204020204" pitchFamily="34" charset="-122"/>
                          <a:ea typeface="微软雅黑" panose="020B0503020204020204" pitchFamily="34" charset="-122"/>
                        </a:rPr>
                        <a:t>电气控制</a:t>
                      </a:r>
                      <a:endParaRPr lang="zh-CN" altLang="en-US" sz="800" b="1" dirty="0" smtClean="0">
                        <a:latin typeface="微软雅黑" panose="020B0503020204020204" pitchFamily="34" charset="-122"/>
                        <a:ea typeface="微软雅黑" panose="020B0503020204020204" pitchFamily="34" charset="-122"/>
                      </a:endParaRPr>
                    </a:p>
                    <a:p>
                      <a:pPr algn="ctr" defTabSz="1139825">
                        <a:buNone/>
                      </a:pPr>
                      <a:r>
                        <a:rPr lang="zh-CN" altLang="en-US" sz="800" b="1" dirty="0" smtClean="0">
                          <a:latin typeface="微软雅黑" panose="020B0503020204020204" pitchFamily="34" charset="-122"/>
                          <a:ea typeface="微软雅黑" panose="020B0503020204020204" pitchFamily="34" charset="-122"/>
                        </a:rPr>
                        <a:t>electrical control</a:t>
                      </a:r>
                      <a:endParaRPr lang="zh-CN" altLang="en-US" sz="800" b="1" dirty="0" smtClean="0">
                        <a:latin typeface="微软雅黑" panose="020B0503020204020204" pitchFamily="34" charset="-122"/>
                        <a:ea typeface="微软雅黑" panose="020B0503020204020204" pitchFamily="34" charset="-122"/>
                      </a:endParaRPr>
                    </a:p>
                  </a:txBody>
                  <a:tcPr anchor="ctr"/>
                </a:tc>
              </a:tr>
              <a:tr h="335280">
                <a:tc>
                  <a:txBody>
                    <a:bodyPr/>
                    <a:p>
                      <a:pPr algn="ctr" defTabSz="1139825">
                        <a:buNone/>
                      </a:pPr>
                      <a:r>
                        <a:rPr lang="zh-CN" altLang="en-US" sz="800" b="1" dirty="0" smtClean="0">
                          <a:latin typeface="微软雅黑" panose="020B0503020204020204" pitchFamily="34" charset="-122"/>
                          <a:ea typeface="微软雅黑" panose="020B0503020204020204" pitchFamily="34" charset="-122"/>
                        </a:rPr>
                        <a:t>螺栓锁紧设备</a:t>
                      </a:r>
                      <a:endParaRPr lang="zh-CN" altLang="en-US" sz="800" b="1" dirty="0" smtClean="0">
                        <a:latin typeface="微软雅黑" panose="020B0503020204020204" pitchFamily="34" charset="-122"/>
                        <a:ea typeface="微软雅黑" panose="020B0503020204020204" pitchFamily="34" charset="-122"/>
                      </a:endParaRPr>
                    </a:p>
                    <a:p>
                      <a:pPr algn="ctr" defTabSz="1139825">
                        <a:buNone/>
                      </a:pPr>
                      <a:r>
                        <a:rPr lang="zh-CN" altLang="en-US" sz="800" b="1" dirty="0" smtClean="0">
                          <a:latin typeface="微软雅黑" panose="020B0503020204020204" pitchFamily="34" charset="-122"/>
                          <a:ea typeface="微软雅黑" panose="020B0503020204020204" pitchFamily="34" charset="-122"/>
                        </a:rPr>
                        <a:t>Bolt locking equipment</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l" defTabSz="1139825">
                        <a:buNone/>
                      </a:pPr>
                      <a:r>
                        <a:rPr lang="zh-CN" altLang="en-US" sz="800" b="1" dirty="0" smtClean="0">
                          <a:latin typeface="微软雅黑" panose="020B0503020204020204" pitchFamily="34" charset="-122"/>
                          <a:ea typeface="微软雅黑" panose="020B0503020204020204" pitchFamily="34" charset="-122"/>
                        </a:rPr>
                        <a:t>精工定制、达威、奇力速、帝阁</a:t>
                      </a:r>
                      <a:endParaRPr lang="zh-CN" altLang="en-US" sz="800" b="1" dirty="0" smtClean="0">
                        <a:latin typeface="微软雅黑" panose="020B0503020204020204" pitchFamily="34" charset="-122"/>
                        <a:ea typeface="微软雅黑" panose="020B0503020204020204" pitchFamily="34" charset="-122"/>
                      </a:endParaRPr>
                    </a:p>
                    <a:p>
                      <a:pPr algn="l" defTabSz="1139825">
                        <a:buNone/>
                      </a:pPr>
                      <a:r>
                        <a:rPr lang="zh-CN" altLang="en-US" sz="800" b="1" dirty="0" smtClean="0">
                          <a:latin typeface="微软雅黑" panose="020B0503020204020204" pitchFamily="34" charset="-122"/>
                          <a:ea typeface="微软雅黑" panose="020B0503020204020204" pitchFamily="34" charset="-122"/>
                        </a:rPr>
                        <a:t>Seiko Customized, Dawei, Chiliso, Tigre</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ctr" defTabSz="1139825">
                        <a:buNone/>
                      </a:pPr>
                      <a:endParaRPr lang="zh-CN" altLang="en-US" sz="800" b="1" dirty="0" smtClean="0">
                        <a:latin typeface="微软雅黑" panose="020B0503020204020204" pitchFamily="34" charset="-122"/>
                        <a:ea typeface="微软雅黑" panose="020B0503020204020204" pitchFamily="34" charset="-122"/>
                      </a:endParaRPr>
                    </a:p>
                  </a:txBody>
                  <a:tcPr anchor="ctr"/>
                </a:tc>
              </a:tr>
              <a:tr h="335280">
                <a:tc>
                  <a:txBody>
                    <a:bodyPr/>
                    <a:p>
                      <a:pPr algn="ctr" defTabSz="1139825">
                        <a:buNone/>
                      </a:pPr>
                      <a:r>
                        <a:rPr lang="zh-CN" altLang="en-US" sz="800" b="1" dirty="0" smtClean="0">
                          <a:latin typeface="微软雅黑" panose="020B0503020204020204" pitchFamily="34" charset="-122"/>
                          <a:ea typeface="微软雅黑" panose="020B0503020204020204" pitchFamily="34" charset="-122"/>
                        </a:rPr>
                        <a:t>气缸</a:t>
                      </a:r>
                      <a:endParaRPr lang="zh-CN" altLang="en-US" sz="800" b="1" dirty="0" smtClean="0">
                        <a:latin typeface="微软雅黑" panose="020B0503020204020204" pitchFamily="34" charset="-122"/>
                        <a:ea typeface="微软雅黑" panose="020B0503020204020204" pitchFamily="34" charset="-122"/>
                      </a:endParaRPr>
                    </a:p>
                    <a:p>
                      <a:pPr algn="ctr" defTabSz="1139825">
                        <a:buNone/>
                      </a:pPr>
                      <a:r>
                        <a:rPr lang="zh-CN" altLang="en-US" sz="800" b="1" dirty="0" smtClean="0">
                          <a:latin typeface="微软雅黑" panose="020B0503020204020204" pitchFamily="34" charset="-122"/>
                          <a:ea typeface="微软雅黑" panose="020B0503020204020204" pitchFamily="34" charset="-122"/>
                        </a:rPr>
                        <a:t>cylinder (engine)</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l" defTabSz="1139825">
                        <a:buNone/>
                      </a:pPr>
                      <a:r>
                        <a:rPr lang="zh-CN" altLang="en-US" sz="800" b="1" dirty="0" smtClean="0">
                          <a:latin typeface="微软雅黑" panose="020B0503020204020204" pitchFamily="34" charset="-122"/>
                          <a:ea typeface="微软雅黑" panose="020B0503020204020204" pitchFamily="34" charset="-122"/>
                        </a:rPr>
                        <a:t>亚德客 、SMC、</a:t>
                      </a:r>
                      <a:r>
                        <a:rPr lang="en-US" altLang="zh-CN" sz="800" b="1" dirty="0" smtClean="0">
                          <a:latin typeface="微软雅黑" panose="020B0503020204020204" pitchFamily="34" charset="-122"/>
                          <a:ea typeface="微软雅黑" panose="020B0503020204020204" pitchFamily="34" charset="-122"/>
                        </a:rPr>
                        <a:t>CKD</a:t>
                      </a:r>
                      <a:endParaRPr lang="en-US" altLang="zh-CN" sz="800" b="1" dirty="0" smtClean="0">
                        <a:latin typeface="微软雅黑" panose="020B0503020204020204" pitchFamily="34" charset="-122"/>
                        <a:ea typeface="微软雅黑" panose="020B0503020204020204" pitchFamily="34" charset="-122"/>
                      </a:endParaRPr>
                    </a:p>
                    <a:p>
                      <a:pPr algn="l" defTabSz="1139825">
                        <a:buNone/>
                      </a:pPr>
                      <a:r>
                        <a:rPr lang="zh-CN" altLang="en-US" sz="800" b="1" dirty="0" smtClean="0">
                          <a:latin typeface="微软雅黑" panose="020B0503020204020204" pitchFamily="34" charset="-122"/>
                          <a:ea typeface="微软雅黑" panose="020B0503020204020204" pitchFamily="34" charset="-122"/>
                        </a:rPr>
                        <a:t>Yatec, SMC, CKD</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ctr" defTabSz="1139825">
                        <a:buNone/>
                      </a:pPr>
                      <a:r>
                        <a:rPr lang="zh-CN" altLang="en-US" sz="800" b="1" dirty="0" smtClean="0">
                          <a:latin typeface="微软雅黑" panose="020B0503020204020204" pitchFamily="34" charset="-122"/>
                          <a:ea typeface="微软雅黑" panose="020B0503020204020204" pitchFamily="34" charset="-122"/>
                        </a:rPr>
                        <a:t>机构制动</a:t>
                      </a:r>
                      <a:endParaRPr lang="zh-CN" altLang="en-US" sz="800" b="1" dirty="0" smtClean="0">
                        <a:latin typeface="微软雅黑" panose="020B0503020204020204" pitchFamily="34" charset="-122"/>
                        <a:ea typeface="微软雅黑" panose="020B0503020204020204" pitchFamily="34" charset="-122"/>
                      </a:endParaRPr>
                    </a:p>
                    <a:p>
                      <a:pPr algn="ctr" defTabSz="1139825">
                        <a:buNone/>
                      </a:pPr>
                      <a:r>
                        <a:rPr lang="zh-CN" altLang="en-US" sz="800" b="1" dirty="0" smtClean="0">
                          <a:latin typeface="微软雅黑" panose="020B0503020204020204" pitchFamily="34" charset="-122"/>
                          <a:ea typeface="微软雅黑" panose="020B0503020204020204" pitchFamily="34" charset="-122"/>
                        </a:rPr>
                        <a:t>Mechanical braking</a:t>
                      </a:r>
                      <a:endParaRPr lang="zh-CN" altLang="en-US" sz="800" b="1" dirty="0" smtClean="0">
                        <a:latin typeface="微软雅黑" panose="020B0503020204020204" pitchFamily="34" charset="-122"/>
                        <a:ea typeface="微软雅黑" panose="020B0503020204020204" pitchFamily="34" charset="-122"/>
                      </a:endParaRPr>
                    </a:p>
                  </a:txBody>
                  <a:tcPr anchor="ctr"/>
                </a:tc>
              </a:tr>
              <a:tr h="335280">
                <a:tc>
                  <a:txBody>
                    <a:bodyPr/>
                    <a:p>
                      <a:pPr algn="ctr" defTabSz="1139825">
                        <a:buNone/>
                      </a:pPr>
                      <a:r>
                        <a:rPr lang="zh-CN" altLang="en-US" sz="800" b="1" dirty="0" smtClean="0">
                          <a:latin typeface="微软雅黑" panose="020B0503020204020204" pitchFamily="34" charset="-122"/>
                          <a:ea typeface="微软雅黑" panose="020B0503020204020204" pitchFamily="34" charset="-122"/>
                        </a:rPr>
                        <a:t>导轨</a:t>
                      </a:r>
                      <a:endParaRPr lang="zh-CN" altLang="en-US" sz="800" b="1" dirty="0" smtClean="0">
                        <a:latin typeface="微软雅黑" panose="020B0503020204020204" pitchFamily="34" charset="-122"/>
                        <a:ea typeface="微软雅黑" panose="020B0503020204020204" pitchFamily="34" charset="-122"/>
                      </a:endParaRPr>
                    </a:p>
                    <a:p>
                      <a:pPr algn="ctr" defTabSz="1139825">
                        <a:buNone/>
                      </a:pPr>
                      <a:r>
                        <a:rPr lang="zh-CN" altLang="en-US" sz="800" b="1" dirty="0" smtClean="0">
                          <a:latin typeface="微软雅黑" panose="020B0503020204020204" pitchFamily="34" charset="-122"/>
                          <a:ea typeface="微软雅黑" panose="020B0503020204020204" pitchFamily="34" charset="-122"/>
                        </a:rPr>
                        <a:t>slideway</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l" defTabSz="1139825">
                        <a:buNone/>
                      </a:pPr>
                      <a:r>
                        <a:rPr lang="zh-CN" altLang="en-US" sz="800" b="1" dirty="0" smtClean="0">
                          <a:latin typeface="微软雅黑" panose="020B0503020204020204" pitchFamily="34" charset="-122"/>
                          <a:ea typeface="微软雅黑" panose="020B0503020204020204" pitchFamily="34" charset="-122"/>
                        </a:rPr>
                        <a:t>上银、THK、TBI-台湾 （</a:t>
                      </a:r>
                      <a:r>
                        <a:rPr lang="zh-CN" altLang="en-US" sz="800" b="1" dirty="0" smtClean="0">
                          <a:latin typeface="微软雅黑" panose="020B0503020204020204" pitchFamily="34" charset="-122"/>
                          <a:ea typeface="微软雅黑" panose="020B0503020204020204" pitchFamily="34" charset="-122"/>
                          <a:sym typeface="+mn-ea"/>
                        </a:rPr>
                        <a:t>可选可指定</a:t>
                      </a:r>
                      <a:r>
                        <a:rPr lang="zh-CN" altLang="en-US" sz="800" b="1" dirty="0" smtClean="0">
                          <a:latin typeface="微软雅黑" panose="020B0503020204020204" pitchFamily="34" charset="-122"/>
                          <a:ea typeface="微软雅黑" panose="020B0503020204020204" pitchFamily="34" charset="-122"/>
                        </a:rPr>
                        <a:t>）</a:t>
                      </a:r>
                      <a:endParaRPr lang="zh-CN" altLang="en-US" sz="800" b="1" dirty="0" smtClean="0">
                        <a:latin typeface="微软雅黑" panose="020B0503020204020204" pitchFamily="34" charset="-122"/>
                        <a:ea typeface="微软雅黑" panose="020B0503020204020204" pitchFamily="34" charset="-122"/>
                      </a:endParaRPr>
                    </a:p>
                    <a:p>
                      <a:pPr algn="l" defTabSz="1139825">
                        <a:buNone/>
                      </a:pPr>
                      <a:r>
                        <a:rPr lang="zh-CN" altLang="en-US" sz="800" b="1" dirty="0" smtClean="0">
                          <a:latin typeface="微软雅黑" panose="020B0503020204020204" pitchFamily="34" charset="-122"/>
                          <a:ea typeface="微软雅黑" panose="020B0503020204020204" pitchFamily="34" charset="-122"/>
                        </a:rPr>
                        <a:t>Shangyin, THK, TBI-Taiwan (optional can be specified)</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ctr" defTabSz="1139825">
                        <a:buNone/>
                      </a:pPr>
                      <a:r>
                        <a:rPr lang="zh-CN" altLang="en-US" sz="800" b="1" dirty="0" smtClean="0">
                          <a:latin typeface="微软雅黑" panose="020B0503020204020204" pitchFamily="34" charset="-122"/>
                          <a:ea typeface="微软雅黑" panose="020B0503020204020204" pitchFamily="34" charset="-122"/>
                        </a:rPr>
                        <a:t>机构滑动</a:t>
                      </a:r>
                      <a:endParaRPr lang="zh-CN" altLang="en-US" sz="800" b="1" dirty="0" smtClean="0">
                        <a:latin typeface="微软雅黑" panose="020B0503020204020204" pitchFamily="34" charset="-122"/>
                        <a:ea typeface="微软雅黑" panose="020B0503020204020204" pitchFamily="34" charset="-122"/>
                      </a:endParaRPr>
                    </a:p>
                    <a:p>
                      <a:pPr algn="ctr" defTabSz="1139825">
                        <a:buNone/>
                      </a:pPr>
                      <a:r>
                        <a:rPr lang="zh-CN" altLang="en-US" sz="800" b="1" dirty="0" smtClean="0">
                          <a:latin typeface="微软雅黑" panose="020B0503020204020204" pitchFamily="34" charset="-122"/>
                          <a:ea typeface="微软雅黑" panose="020B0503020204020204" pitchFamily="34" charset="-122"/>
                        </a:rPr>
                        <a:t>Mechanism sliding</a:t>
                      </a:r>
                      <a:endParaRPr lang="zh-CN" altLang="en-US" sz="800" b="1" dirty="0" smtClean="0">
                        <a:latin typeface="微软雅黑" panose="020B0503020204020204" pitchFamily="34" charset="-122"/>
                        <a:ea typeface="微软雅黑" panose="020B0503020204020204" pitchFamily="34" charset="-122"/>
                      </a:endParaRPr>
                    </a:p>
                  </a:txBody>
                  <a:tcPr anchor="ctr"/>
                </a:tc>
              </a:tr>
              <a:tr h="335280">
                <a:tc>
                  <a:txBody>
                    <a:bodyPr/>
                    <a:p>
                      <a:pPr algn="ctr" defTabSz="1139825">
                        <a:buNone/>
                      </a:pPr>
                      <a:r>
                        <a:rPr lang="zh-CN" altLang="en-US" sz="800" b="1" dirty="0" smtClean="0">
                          <a:latin typeface="微软雅黑" panose="020B0503020204020204" pitchFamily="34" charset="-122"/>
                          <a:ea typeface="微软雅黑" panose="020B0503020204020204" pitchFamily="34" charset="-122"/>
                        </a:rPr>
                        <a:t>步进电机</a:t>
                      </a:r>
                      <a:endParaRPr lang="zh-CN" altLang="en-US" sz="800" b="1" dirty="0" smtClean="0">
                        <a:latin typeface="微软雅黑" panose="020B0503020204020204" pitchFamily="34" charset="-122"/>
                        <a:ea typeface="微软雅黑" panose="020B0503020204020204" pitchFamily="34" charset="-122"/>
                      </a:endParaRPr>
                    </a:p>
                    <a:p>
                      <a:pPr algn="ctr" defTabSz="1139825">
                        <a:buNone/>
                      </a:pPr>
                      <a:r>
                        <a:rPr lang="zh-CN" altLang="en-US" sz="800" b="1" dirty="0" smtClean="0">
                          <a:latin typeface="微软雅黑" panose="020B0503020204020204" pitchFamily="34" charset="-122"/>
                          <a:ea typeface="微软雅黑" panose="020B0503020204020204" pitchFamily="34" charset="-122"/>
                        </a:rPr>
                        <a:t>stepper motor</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l" defTabSz="1139825">
                        <a:buNone/>
                      </a:pPr>
                      <a:r>
                        <a:rPr lang="zh-CN" altLang="en-US" sz="800" b="1" dirty="0" smtClean="0">
                          <a:latin typeface="微软雅黑" panose="020B0503020204020204" pitchFamily="34" charset="-122"/>
                          <a:ea typeface="微软雅黑" panose="020B0503020204020204" pitchFamily="34" charset="-122"/>
                        </a:rPr>
                        <a:t>雷赛 、 研控、</a:t>
                      </a:r>
                      <a:endParaRPr lang="zh-CN" altLang="en-US" sz="800" b="1" dirty="0" smtClean="0">
                        <a:latin typeface="微软雅黑" panose="020B0503020204020204" pitchFamily="34" charset="-122"/>
                        <a:ea typeface="微软雅黑" panose="020B0503020204020204" pitchFamily="34" charset="-122"/>
                      </a:endParaRPr>
                    </a:p>
                    <a:p>
                      <a:pPr algn="l" defTabSz="1139825">
                        <a:buNone/>
                      </a:pPr>
                      <a:r>
                        <a:rPr lang="zh-CN" altLang="en-US" sz="800" b="1" dirty="0" smtClean="0">
                          <a:latin typeface="微软雅黑" panose="020B0503020204020204" pitchFamily="34" charset="-122"/>
                          <a:ea typeface="微软雅黑" panose="020B0503020204020204" pitchFamily="34" charset="-122"/>
                        </a:rPr>
                        <a:t>Race, R&amp;C,</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ctr" defTabSz="1139825">
                        <a:buNone/>
                      </a:pPr>
                      <a:endParaRPr lang="zh-CN" altLang="en-US" sz="800" b="1" dirty="0" smtClean="0">
                        <a:latin typeface="微软雅黑" panose="020B0503020204020204" pitchFamily="34" charset="-122"/>
                        <a:ea typeface="微软雅黑" panose="020B0503020204020204" pitchFamily="34" charset="-122"/>
                      </a:endParaRPr>
                    </a:p>
                  </a:txBody>
                  <a:tcPr anchor="ctr"/>
                </a:tc>
              </a:tr>
              <a:tr h="335280">
                <a:tc>
                  <a:txBody>
                    <a:bodyPr/>
                    <a:p>
                      <a:pPr algn="ctr" defTabSz="1139825">
                        <a:buNone/>
                      </a:pPr>
                      <a:r>
                        <a:rPr lang="zh-CN" altLang="en-US" sz="800" b="1" dirty="0" smtClean="0">
                          <a:latin typeface="微软雅黑" panose="020B0503020204020204" pitchFamily="34" charset="-122"/>
                          <a:ea typeface="微软雅黑" panose="020B0503020204020204" pitchFamily="34" charset="-122"/>
                        </a:rPr>
                        <a:t>伺服电机</a:t>
                      </a:r>
                      <a:endParaRPr lang="zh-CN" altLang="en-US" sz="800" b="1" dirty="0" smtClean="0">
                        <a:latin typeface="微软雅黑" panose="020B0503020204020204" pitchFamily="34" charset="-122"/>
                        <a:ea typeface="微软雅黑" panose="020B0503020204020204" pitchFamily="34" charset="-122"/>
                      </a:endParaRPr>
                    </a:p>
                    <a:p>
                      <a:pPr algn="ctr" defTabSz="1139825">
                        <a:buNone/>
                      </a:pPr>
                      <a:r>
                        <a:rPr lang="zh-CN" altLang="en-US" sz="800" b="1" dirty="0" smtClean="0">
                          <a:latin typeface="微软雅黑" panose="020B0503020204020204" pitchFamily="34" charset="-122"/>
                          <a:ea typeface="微软雅黑" panose="020B0503020204020204" pitchFamily="34" charset="-122"/>
                        </a:rPr>
                        <a:t>servo motor</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l" defTabSz="1139825">
                        <a:buNone/>
                      </a:pPr>
                      <a:r>
                        <a:rPr lang="zh-CN" altLang="en-US" sz="800" b="1" dirty="0" smtClean="0">
                          <a:latin typeface="微软雅黑" panose="020B0503020204020204" pitchFamily="34" charset="-122"/>
                          <a:ea typeface="微软雅黑" panose="020B0503020204020204" pitchFamily="34" charset="-122"/>
                          <a:sym typeface="+mn-ea"/>
                        </a:rPr>
                        <a:t>日本松下 、三菱</a:t>
                      </a:r>
                      <a:endParaRPr lang="zh-CN" altLang="en-US" sz="800" b="1" dirty="0" smtClean="0">
                        <a:latin typeface="微软雅黑" panose="020B0503020204020204" pitchFamily="34" charset="-122"/>
                        <a:ea typeface="微软雅黑" panose="020B0503020204020204" pitchFamily="34" charset="-122"/>
                        <a:sym typeface="+mn-ea"/>
                      </a:endParaRPr>
                    </a:p>
                    <a:p>
                      <a:pPr algn="l" defTabSz="1139825">
                        <a:buNone/>
                      </a:pPr>
                      <a:r>
                        <a:rPr lang="zh-CN" altLang="en-US" sz="800" b="1" dirty="0" smtClean="0">
                          <a:latin typeface="微软雅黑" panose="020B0503020204020204" pitchFamily="34" charset="-122"/>
                          <a:ea typeface="微软雅黑" panose="020B0503020204020204" pitchFamily="34" charset="-122"/>
                          <a:sym typeface="+mn-ea"/>
                        </a:rPr>
                        <a:t>Japan Panasonic, Mitsubishi</a:t>
                      </a:r>
                      <a:endParaRPr lang="zh-CN" altLang="en-US" sz="800" b="1" dirty="0" smtClean="0">
                        <a:latin typeface="微软雅黑" panose="020B0503020204020204" pitchFamily="34" charset="-122"/>
                        <a:ea typeface="微软雅黑" panose="020B0503020204020204" pitchFamily="34" charset="-122"/>
                        <a:sym typeface="+mn-ea"/>
                      </a:endParaRPr>
                    </a:p>
                  </a:txBody>
                  <a:tcPr anchor="ctr"/>
                </a:tc>
                <a:tc>
                  <a:txBody>
                    <a:bodyPr/>
                    <a:p>
                      <a:pPr algn="ctr" defTabSz="1139825">
                        <a:buNone/>
                      </a:pPr>
                      <a:endParaRPr lang="zh-CN" altLang="en-US" sz="800" b="1" dirty="0" smtClean="0">
                        <a:latin typeface="微软雅黑" panose="020B0503020204020204" pitchFamily="34" charset="-122"/>
                        <a:ea typeface="微软雅黑" panose="020B0503020204020204" pitchFamily="34" charset="-122"/>
                      </a:endParaRPr>
                    </a:p>
                  </a:txBody>
                  <a:tcPr anchor="ctr"/>
                </a:tc>
              </a:tr>
              <a:tr h="335280">
                <a:tc>
                  <a:txBody>
                    <a:bodyPr/>
                    <a:p>
                      <a:pPr algn="ctr" defTabSz="1139825">
                        <a:buNone/>
                      </a:pPr>
                      <a:r>
                        <a:rPr lang="zh-CN" altLang="en-US" sz="800" b="1" dirty="0" smtClean="0">
                          <a:latin typeface="微软雅黑" panose="020B0503020204020204" pitchFamily="34" charset="-122"/>
                          <a:ea typeface="微软雅黑" panose="020B0503020204020204" pitchFamily="34" charset="-122"/>
                        </a:rPr>
                        <a:t>机器人</a:t>
                      </a:r>
                      <a:endParaRPr lang="zh-CN" altLang="en-US" sz="800" b="1" dirty="0" smtClean="0">
                        <a:latin typeface="微软雅黑" panose="020B0503020204020204" pitchFamily="34" charset="-122"/>
                        <a:ea typeface="微软雅黑" panose="020B0503020204020204" pitchFamily="34" charset="-122"/>
                      </a:endParaRPr>
                    </a:p>
                    <a:p>
                      <a:pPr algn="ctr" defTabSz="1139825">
                        <a:buNone/>
                      </a:pPr>
                      <a:r>
                        <a:rPr lang="zh-CN" altLang="en-US" sz="800" b="1" dirty="0" smtClean="0">
                          <a:latin typeface="微软雅黑" panose="020B0503020204020204" pitchFamily="34" charset="-122"/>
                          <a:ea typeface="微软雅黑" panose="020B0503020204020204" pitchFamily="34" charset="-122"/>
                        </a:rPr>
                        <a:t>mechanical person</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marL="0" marR="0" indent="0" algn="l" defTabSz="1139825" rtl="0" eaLnBrk="1" fontAlgn="auto" latinLnBrk="0" hangingPunct="1">
                        <a:lnSpc>
                          <a:spcPct val="100000"/>
                        </a:lnSpc>
                        <a:spcBef>
                          <a:spcPts val="0"/>
                        </a:spcBef>
                        <a:spcAft>
                          <a:spcPts val="0"/>
                        </a:spcAft>
                        <a:buClrTx/>
                        <a:buSzTx/>
                        <a:buFontTx/>
                        <a:buNone/>
                        <a:defRPr/>
                      </a:pPr>
                      <a:r>
                        <a:rPr lang="zh-CN" altLang="en-US" sz="800" b="1" dirty="0" smtClean="0">
                          <a:latin typeface="微软雅黑" panose="020B0503020204020204" pitchFamily="34" charset="-122"/>
                          <a:ea typeface="微软雅黑" panose="020B0503020204020204" pitchFamily="34" charset="-122"/>
                          <a:sym typeface="+mn-ea"/>
                        </a:rPr>
                        <a:t>埃斯顿、勃朗特</a:t>
                      </a:r>
                      <a:endParaRPr lang="zh-CN" altLang="en-US" sz="800" b="1" dirty="0" smtClean="0">
                        <a:latin typeface="微软雅黑" panose="020B0503020204020204" pitchFamily="34" charset="-122"/>
                        <a:ea typeface="微软雅黑" panose="020B0503020204020204" pitchFamily="34" charset="-122"/>
                        <a:sym typeface="+mn-ea"/>
                      </a:endParaRPr>
                    </a:p>
                    <a:p>
                      <a:pPr marL="0" marR="0" indent="0" algn="l" defTabSz="1139825" rtl="0" eaLnBrk="1" fontAlgn="auto" latinLnBrk="0" hangingPunct="1">
                        <a:lnSpc>
                          <a:spcPct val="100000"/>
                        </a:lnSpc>
                        <a:spcBef>
                          <a:spcPts val="0"/>
                        </a:spcBef>
                        <a:spcAft>
                          <a:spcPts val="0"/>
                        </a:spcAft>
                        <a:buClrTx/>
                        <a:buSzTx/>
                        <a:buFontTx/>
                        <a:buNone/>
                        <a:defRPr/>
                      </a:pPr>
                      <a:r>
                        <a:rPr lang="zh-CN" altLang="en-US" sz="800" b="1" dirty="0" smtClean="0">
                          <a:latin typeface="微软雅黑" panose="020B0503020204020204" pitchFamily="34" charset="-122"/>
                          <a:ea typeface="微软雅黑" panose="020B0503020204020204" pitchFamily="34" charset="-122"/>
                          <a:sym typeface="+mn-ea"/>
                        </a:rPr>
                        <a:t>Exton, Bronte</a:t>
                      </a:r>
                      <a:endParaRPr lang="zh-CN" altLang="en-US" sz="800" b="1" dirty="0" smtClean="0">
                        <a:latin typeface="微软雅黑" panose="020B0503020204020204" pitchFamily="34" charset="-122"/>
                        <a:ea typeface="微软雅黑" panose="020B0503020204020204" pitchFamily="34" charset="-122"/>
                        <a:sym typeface="+mn-ea"/>
                      </a:endParaRPr>
                    </a:p>
                  </a:txBody>
                  <a:tcPr anchor="ctr"/>
                </a:tc>
                <a:tc>
                  <a:txBody>
                    <a:bodyPr/>
                    <a:p>
                      <a:pPr algn="ctr" defTabSz="1139825">
                        <a:buNone/>
                      </a:pPr>
                      <a:endParaRPr lang="zh-CN" altLang="en-US" sz="800" b="1" dirty="0" smtClean="0">
                        <a:latin typeface="微软雅黑" panose="020B0503020204020204" pitchFamily="34" charset="-122"/>
                        <a:ea typeface="微软雅黑" panose="020B0503020204020204" pitchFamily="34" charset="-122"/>
                      </a:endParaRPr>
                    </a:p>
                  </a:txBody>
                  <a:tcPr anchor="ctr"/>
                </a:tc>
              </a:tr>
              <a:tr h="335280">
                <a:tc>
                  <a:txBody>
                    <a:bodyPr/>
                    <a:p>
                      <a:pPr algn="ctr" defTabSz="1139825">
                        <a:buNone/>
                      </a:pPr>
                      <a:r>
                        <a:rPr lang="zh-CN" altLang="en-US" sz="800" b="1" dirty="0" smtClean="0">
                          <a:latin typeface="微软雅黑" panose="020B0503020204020204" pitchFamily="34" charset="-122"/>
                          <a:ea typeface="微软雅黑" panose="020B0503020204020204" pitchFamily="34" charset="-122"/>
                        </a:rPr>
                        <a:t>光纤传感器</a:t>
                      </a:r>
                      <a:endParaRPr lang="zh-CN" altLang="en-US" sz="800" b="1" dirty="0" smtClean="0">
                        <a:latin typeface="微软雅黑" panose="020B0503020204020204" pitchFamily="34" charset="-122"/>
                        <a:ea typeface="微软雅黑" panose="020B0503020204020204" pitchFamily="34" charset="-122"/>
                      </a:endParaRPr>
                    </a:p>
                    <a:p>
                      <a:pPr algn="ctr" defTabSz="1139825">
                        <a:buNone/>
                      </a:pPr>
                      <a:r>
                        <a:rPr lang="zh-CN" altLang="en-US" sz="800" b="1" dirty="0" smtClean="0">
                          <a:latin typeface="微软雅黑" panose="020B0503020204020204" pitchFamily="34" charset="-122"/>
                          <a:ea typeface="微软雅黑" panose="020B0503020204020204" pitchFamily="34" charset="-122"/>
                        </a:rPr>
                        <a:t>Fiber Optic Sensors</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l" defTabSz="1139825">
                        <a:buNone/>
                      </a:pPr>
                      <a:r>
                        <a:rPr lang="zh-CN" altLang="en-US" sz="800" b="1" dirty="0" smtClean="0">
                          <a:latin typeface="微软雅黑" panose="020B0503020204020204" pitchFamily="34" charset="-122"/>
                          <a:ea typeface="微软雅黑" panose="020B0503020204020204" pitchFamily="34" charset="-122"/>
                          <a:sym typeface="+mn-ea"/>
                        </a:rPr>
                        <a:t>日本基恩士 、 日本松下 </a:t>
                      </a:r>
                      <a:endParaRPr lang="zh-CN" altLang="en-US" sz="800" b="1" dirty="0" smtClean="0">
                        <a:latin typeface="微软雅黑" panose="020B0503020204020204" pitchFamily="34" charset="-122"/>
                        <a:ea typeface="微软雅黑" panose="020B0503020204020204" pitchFamily="34" charset="-122"/>
                        <a:sym typeface="+mn-ea"/>
                      </a:endParaRPr>
                    </a:p>
                    <a:p>
                      <a:pPr algn="l" defTabSz="1139825">
                        <a:buNone/>
                      </a:pPr>
                      <a:r>
                        <a:rPr lang="zh-CN" altLang="en-US" sz="800" b="1" dirty="0" smtClean="0">
                          <a:latin typeface="微软雅黑" panose="020B0503020204020204" pitchFamily="34" charset="-122"/>
                          <a:ea typeface="微软雅黑" panose="020B0503020204020204" pitchFamily="34" charset="-122"/>
                          <a:sym typeface="+mn-ea"/>
                        </a:rPr>
                        <a:t>Japan Keens, Japan Panasonic</a:t>
                      </a:r>
                      <a:endParaRPr lang="zh-CN" altLang="en-US" sz="800" b="1" dirty="0" smtClean="0">
                        <a:latin typeface="微软雅黑" panose="020B0503020204020204" pitchFamily="34" charset="-122"/>
                        <a:ea typeface="微软雅黑" panose="020B0503020204020204" pitchFamily="34" charset="-122"/>
                        <a:sym typeface="+mn-ea"/>
                      </a:endParaRPr>
                    </a:p>
                  </a:txBody>
                  <a:tcPr anchor="ctr"/>
                </a:tc>
                <a:tc>
                  <a:txBody>
                    <a:bodyPr/>
                    <a:p>
                      <a:pPr algn="ctr" defTabSz="1139825">
                        <a:buNone/>
                      </a:pPr>
                      <a:endParaRPr lang="zh-CN" altLang="en-US" sz="800" b="1" dirty="0" smtClean="0">
                        <a:latin typeface="微软雅黑" panose="020B0503020204020204" pitchFamily="34" charset="-122"/>
                        <a:ea typeface="微软雅黑" panose="020B0503020204020204" pitchFamily="34" charset="-122"/>
                      </a:endParaRPr>
                    </a:p>
                  </a:txBody>
                  <a:tcPr anchor="ctr"/>
                </a:tc>
              </a:tr>
              <a:tr h="457200">
                <a:tc>
                  <a:txBody>
                    <a:bodyPr/>
                    <a:p>
                      <a:pPr algn="ctr" defTabSz="1139825">
                        <a:buNone/>
                      </a:pPr>
                      <a:r>
                        <a:rPr lang="zh-CN" altLang="en-US" sz="800" b="1" dirty="0" smtClean="0">
                          <a:latin typeface="微软雅黑" panose="020B0503020204020204" pitchFamily="34" charset="-122"/>
                          <a:ea typeface="微软雅黑" panose="020B0503020204020204" pitchFamily="34" charset="-122"/>
                        </a:rPr>
                        <a:t>其他电气元件</a:t>
                      </a:r>
                      <a:endParaRPr lang="zh-CN" altLang="en-US" sz="800" b="1" dirty="0" smtClean="0">
                        <a:latin typeface="微软雅黑" panose="020B0503020204020204" pitchFamily="34" charset="-122"/>
                        <a:ea typeface="微软雅黑" panose="020B0503020204020204" pitchFamily="34" charset="-122"/>
                      </a:endParaRPr>
                    </a:p>
                    <a:p>
                      <a:pPr algn="ctr" defTabSz="1139825">
                        <a:buNone/>
                      </a:pPr>
                      <a:r>
                        <a:rPr lang="zh-CN" altLang="en-US" sz="800" b="1" dirty="0" smtClean="0">
                          <a:latin typeface="微软雅黑" panose="020B0503020204020204" pitchFamily="34" charset="-122"/>
                          <a:ea typeface="微软雅黑" panose="020B0503020204020204" pitchFamily="34" charset="-122"/>
                        </a:rPr>
                        <a:t>Other electrical components</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l" defTabSz="1139825">
                        <a:buNone/>
                      </a:pPr>
                      <a:r>
                        <a:rPr lang="zh-CN" altLang="en-US" sz="800" b="1" dirty="0" smtClean="0">
                          <a:latin typeface="微软雅黑" panose="020B0503020204020204" pitchFamily="34" charset="-122"/>
                          <a:ea typeface="微软雅黑" panose="020B0503020204020204" pitchFamily="34" charset="-122"/>
                        </a:rPr>
                        <a:t>主要部分采用日本欧姆龙，次要部分采用正泰或国内其他知名品牌</a:t>
                      </a:r>
                      <a:endParaRPr lang="zh-CN" altLang="en-US" sz="800" b="1" dirty="0" smtClean="0">
                        <a:latin typeface="微软雅黑" panose="020B0503020204020204" pitchFamily="34" charset="-122"/>
                        <a:ea typeface="微软雅黑" panose="020B0503020204020204" pitchFamily="34" charset="-122"/>
                      </a:endParaRPr>
                    </a:p>
                    <a:p>
                      <a:pPr algn="l" defTabSz="1139825">
                        <a:buNone/>
                      </a:pPr>
                      <a:r>
                        <a:rPr lang="zh-CN" altLang="en-US" sz="800" b="1" dirty="0" smtClean="0">
                          <a:latin typeface="微软雅黑" panose="020B0503020204020204" pitchFamily="34" charset="-122"/>
                          <a:ea typeface="微软雅黑" panose="020B0503020204020204" pitchFamily="34" charset="-122"/>
                        </a:rPr>
                        <a:t>The main part adopts Japan Omron, and the secondary part adopts Chint or other famous brands in China.</a:t>
                      </a:r>
                      <a:endParaRPr lang="zh-CN" altLang="en-US" sz="800" b="1" dirty="0" smtClean="0">
                        <a:latin typeface="微软雅黑" panose="020B0503020204020204" pitchFamily="34" charset="-122"/>
                        <a:ea typeface="微软雅黑" panose="020B0503020204020204" pitchFamily="34" charset="-122"/>
                      </a:endParaRPr>
                    </a:p>
                  </a:txBody>
                  <a:tcPr anchor="ctr"/>
                </a:tc>
                <a:tc>
                  <a:txBody>
                    <a:bodyPr/>
                    <a:p>
                      <a:pPr algn="ctr" defTabSz="1139825">
                        <a:buNone/>
                      </a:pPr>
                      <a:endParaRPr lang="zh-CN" altLang="en-US" sz="800" b="1" dirty="0" smtClean="0">
                        <a:latin typeface="微软雅黑" panose="020B0503020204020204" pitchFamily="34" charset="-122"/>
                        <a:ea typeface="微软雅黑" panose="020B0503020204020204" pitchFamily="34" charset="-122"/>
                      </a:endParaRPr>
                    </a:p>
                  </a:txBody>
                  <a:tcPr anchor="ctr"/>
                </a:tc>
              </a:tr>
              <a:tr h="396875">
                <a:tc gridSpan="3">
                  <a:txBody>
                    <a:bodyPr/>
                    <a:p>
                      <a:pPr algn="ctr">
                        <a:buNone/>
                      </a:pPr>
                      <a:r>
                        <a:rPr lang="zh-CN" altLang="en-US" sz="800" b="1" dirty="0" smtClean="0">
                          <a:latin typeface="微软雅黑" panose="020B0503020204020204" pitchFamily="34" charset="-122"/>
                          <a:ea typeface="微软雅黑" panose="020B0503020204020204" pitchFamily="34" charset="-122"/>
                        </a:rPr>
                        <a:t>※设备采用知名品牌标准件，有效保证设备的精度和稳定性</a:t>
                      </a:r>
                      <a:endParaRPr lang="zh-CN" altLang="en-US" sz="800" b="1" dirty="0" smtClean="0">
                        <a:latin typeface="微软雅黑" panose="020B0503020204020204" pitchFamily="34" charset="-122"/>
                        <a:ea typeface="微软雅黑" panose="020B0503020204020204" pitchFamily="34" charset="-122"/>
                      </a:endParaRPr>
                    </a:p>
                    <a:p>
                      <a:pPr algn="ctr">
                        <a:buNone/>
                      </a:pPr>
                      <a:r>
                        <a:rPr lang="zh-CN" altLang="en-US" sz="800" b="1" dirty="0" smtClean="0">
                          <a:latin typeface="微软雅黑" panose="020B0503020204020204" pitchFamily="34" charset="-122"/>
                          <a:ea typeface="微软雅黑" panose="020B0503020204020204" pitchFamily="34" charset="-122"/>
                        </a:rPr>
                        <a:t>The equipment adopts standard parts of famous brands, effectively guaranteeing the precision and stability of the equipment.</a:t>
                      </a:r>
                      <a:endParaRPr lang="zh-CN" altLang="en-US" sz="800" b="1" dirty="0" smtClean="0">
                        <a:latin typeface="微软雅黑" panose="020B0503020204020204" pitchFamily="34" charset="-122"/>
                        <a:ea typeface="微软雅黑" panose="020B0503020204020204" pitchFamily="34" charset="-122"/>
                      </a:endParaRPr>
                    </a:p>
                  </a:txBody>
                  <a:tcPr anchor="ctr"/>
                </a:tc>
                <a:tc hMerge="1">
                  <a:tcPr/>
                </a:tc>
                <a:tc hMerge="1">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梯形 6"/>
          <p:cNvSpPr/>
          <p:nvPr/>
        </p:nvSpPr>
        <p:spPr>
          <a:xfrm flipH="1" flipV="1">
            <a:off x="1855688" y="0"/>
            <a:ext cx="6620506" cy="6894751"/>
          </a:xfrm>
          <a:custGeom>
            <a:avLst/>
            <a:gdLst>
              <a:gd name="connsiteX0" fmla="*/ 0 w 6598722"/>
              <a:gd name="connsiteY0" fmla="*/ 6858000 h 6858000"/>
              <a:gd name="connsiteX1" fmla="*/ 2243434 w 6598722"/>
              <a:gd name="connsiteY1" fmla="*/ 0 h 6858000"/>
              <a:gd name="connsiteX2" fmla="*/ 4355288 w 6598722"/>
              <a:gd name="connsiteY2" fmla="*/ 0 h 6858000"/>
              <a:gd name="connsiteX3" fmla="*/ 6598722 w 6598722"/>
              <a:gd name="connsiteY3" fmla="*/ 6858000 h 6858000"/>
              <a:gd name="connsiteX4" fmla="*/ 0 w 6598722"/>
              <a:gd name="connsiteY4" fmla="*/ 6858000 h 6858000"/>
              <a:gd name="connsiteX0-1" fmla="*/ 0 w 6599724"/>
              <a:gd name="connsiteY0-2" fmla="*/ 6858000 h 6858000"/>
              <a:gd name="connsiteX1-3" fmla="*/ 2243434 w 6599724"/>
              <a:gd name="connsiteY1-4" fmla="*/ 0 h 6858000"/>
              <a:gd name="connsiteX2-5" fmla="*/ 6599724 w 6599724"/>
              <a:gd name="connsiteY2-6" fmla="*/ 0 h 6858000"/>
              <a:gd name="connsiteX3-7" fmla="*/ 6598722 w 6599724"/>
              <a:gd name="connsiteY3-8" fmla="*/ 6858000 h 6858000"/>
              <a:gd name="connsiteX4-9" fmla="*/ 0 w 6599724"/>
              <a:gd name="connsiteY4-10" fmla="*/ 6858000 h 6858000"/>
              <a:gd name="connsiteX0-11" fmla="*/ 0 w 6599724"/>
              <a:gd name="connsiteY0-12" fmla="*/ 6858000 h 6858000"/>
              <a:gd name="connsiteX1-13" fmla="*/ 2540317 w 6599724"/>
              <a:gd name="connsiteY1-14" fmla="*/ 0 h 6858000"/>
              <a:gd name="connsiteX2-15" fmla="*/ 6599724 w 6599724"/>
              <a:gd name="connsiteY2-16" fmla="*/ 0 h 6858000"/>
              <a:gd name="connsiteX3-17" fmla="*/ 6598722 w 6599724"/>
              <a:gd name="connsiteY3-18" fmla="*/ 6858000 h 6858000"/>
              <a:gd name="connsiteX4-19" fmla="*/ 0 w 6599724"/>
              <a:gd name="connsiteY4-20" fmla="*/ 6858000 h 6858000"/>
              <a:gd name="connsiteX0-21" fmla="*/ 0 w 6587849"/>
              <a:gd name="connsiteY0-22" fmla="*/ 6858000 h 6858000"/>
              <a:gd name="connsiteX1-23" fmla="*/ 2528442 w 6587849"/>
              <a:gd name="connsiteY1-24" fmla="*/ 0 h 6858000"/>
              <a:gd name="connsiteX2-25" fmla="*/ 6587849 w 6587849"/>
              <a:gd name="connsiteY2-26" fmla="*/ 0 h 6858000"/>
              <a:gd name="connsiteX3-27" fmla="*/ 6586847 w 6587849"/>
              <a:gd name="connsiteY3-28" fmla="*/ 6858000 h 6858000"/>
              <a:gd name="connsiteX4-29" fmla="*/ 0 w 6587849"/>
              <a:gd name="connsiteY4-30" fmla="*/ 6858000 h 6858000"/>
              <a:gd name="connsiteX0-31" fmla="*/ 0 w 6587849"/>
              <a:gd name="connsiteY0-32" fmla="*/ 6872287 h 6872287"/>
              <a:gd name="connsiteX1-33" fmla="*/ 3928617 w 6587849"/>
              <a:gd name="connsiteY1-34" fmla="*/ 0 h 6872287"/>
              <a:gd name="connsiteX2-35" fmla="*/ 6587849 w 6587849"/>
              <a:gd name="connsiteY2-36" fmla="*/ 14287 h 6872287"/>
              <a:gd name="connsiteX3-37" fmla="*/ 6586847 w 6587849"/>
              <a:gd name="connsiteY3-38" fmla="*/ 6872287 h 6872287"/>
              <a:gd name="connsiteX4-39" fmla="*/ 0 w 6587849"/>
              <a:gd name="connsiteY4-40" fmla="*/ 6872287 h 6872287"/>
              <a:gd name="connsiteX0-41" fmla="*/ 0 w 6636835"/>
              <a:gd name="connsiteY0-42" fmla="*/ 6888616 h 6888616"/>
              <a:gd name="connsiteX1-43" fmla="*/ 3977603 w 6636835"/>
              <a:gd name="connsiteY1-44" fmla="*/ 0 h 6888616"/>
              <a:gd name="connsiteX2-45" fmla="*/ 6636835 w 6636835"/>
              <a:gd name="connsiteY2-46" fmla="*/ 14287 h 6888616"/>
              <a:gd name="connsiteX3-47" fmla="*/ 6635833 w 6636835"/>
              <a:gd name="connsiteY3-48" fmla="*/ 6872287 h 6888616"/>
              <a:gd name="connsiteX4-49" fmla="*/ 0 w 6636835"/>
              <a:gd name="connsiteY4-50" fmla="*/ 6888616 h 6888616"/>
              <a:gd name="connsiteX0-51" fmla="*/ 0 w 6669492"/>
              <a:gd name="connsiteY0-52" fmla="*/ 6855959 h 6872287"/>
              <a:gd name="connsiteX1-53" fmla="*/ 4010260 w 6669492"/>
              <a:gd name="connsiteY1-54" fmla="*/ 0 h 6872287"/>
              <a:gd name="connsiteX2-55" fmla="*/ 6669492 w 6669492"/>
              <a:gd name="connsiteY2-56" fmla="*/ 14287 h 6872287"/>
              <a:gd name="connsiteX3-57" fmla="*/ 6668490 w 6669492"/>
              <a:gd name="connsiteY3-58" fmla="*/ 6872287 h 6872287"/>
              <a:gd name="connsiteX4-59" fmla="*/ 0 w 6669492"/>
              <a:gd name="connsiteY4-60" fmla="*/ 6855959 h 6872287"/>
              <a:gd name="connsiteX0-61" fmla="*/ 0 w 6702149"/>
              <a:gd name="connsiteY0-62" fmla="*/ 6872235 h 6872287"/>
              <a:gd name="connsiteX1-63" fmla="*/ 4042917 w 6702149"/>
              <a:gd name="connsiteY1-64" fmla="*/ 0 h 6872287"/>
              <a:gd name="connsiteX2-65" fmla="*/ 6702149 w 6702149"/>
              <a:gd name="connsiteY2-66" fmla="*/ 14287 h 6872287"/>
              <a:gd name="connsiteX3-67" fmla="*/ 6701147 w 6702149"/>
              <a:gd name="connsiteY3-68" fmla="*/ 6872287 h 6872287"/>
              <a:gd name="connsiteX4-69" fmla="*/ 0 w 6702149"/>
              <a:gd name="connsiteY4-70" fmla="*/ 6872235 h 6872287"/>
              <a:gd name="connsiteX0-71" fmla="*/ 0 w 6620506"/>
              <a:gd name="connsiteY0-72" fmla="*/ 6872235 h 6872287"/>
              <a:gd name="connsiteX1-73" fmla="*/ 3961274 w 6620506"/>
              <a:gd name="connsiteY1-74" fmla="*/ 0 h 6872287"/>
              <a:gd name="connsiteX2-75" fmla="*/ 6620506 w 6620506"/>
              <a:gd name="connsiteY2-76" fmla="*/ 14287 h 6872287"/>
              <a:gd name="connsiteX3-77" fmla="*/ 6619504 w 6620506"/>
              <a:gd name="connsiteY3-78" fmla="*/ 6872287 h 6872287"/>
              <a:gd name="connsiteX4-79" fmla="*/ 0 w 6620506"/>
              <a:gd name="connsiteY4-80" fmla="*/ 6872235 h 68722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20506" h="6872287">
                <a:moveTo>
                  <a:pt x="0" y="6872235"/>
                </a:moveTo>
                <a:lnTo>
                  <a:pt x="3961274" y="0"/>
                </a:lnTo>
                <a:lnTo>
                  <a:pt x="6620506" y="14287"/>
                </a:lnTo>
                <a:lnTo>
                  <a:pt x="6619504" y="6872287"/>
                </a:lnTo>
                <a:lnTo>
                  <a:pt x="0" y="6872235"/>
                </a:lnTo>
                <a:close/>
              </a:path>
            </a:pathLst>
          </a:cu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梯形 6"/>
          <p:cNvSpPr/>
          <p:nvPr/>
        </p:nvSpPr>
        <p:spPr>
          <a:xfrm flipH="1">
            <a:off x="1872106" y="30615"/>
            <a:ext cx="6587849" cy="6892699"/>
          </a:xfrm>
          <a:custGeom>
            <a:avLst/>
            <a:gdLst>
              <a:gd name="connsiteX0" fmla="*/ 0 w 6598722"/>
              <a:gd name="connsiteY0" fmla="*/ 6858000 h 6858000"/>
              <a:gd name="connsiteX1" fmla="*/ 2243434 w 6598722"/>
              <a:gd name="connsiteY1" fmla="*/ 0 h 6858000"/>
              <a:gd name="connsiteX2" fmla="*/ 4355288 w 6598722"/>
              <a:gd name="connsiteY2" fmla="*/ 0 h 6858000"/>
              <a:gd name="connsiteX3" fmla="*/ 6598722 w 6598722"/>
              <a:gd name="connsiteY3" fmla="*/ 6858000 h 6858000"/>
              <a:gd name="connsiteX4" fmla="*/ 0 w 6598722"/>
              <a:gd name="connsiteY4" fmla="*/ 6858000 h 6858000"/>
              <a:gd name="connsiteX0-1" fmla="*/ 0 w 6599724"/>
              <a:gd name="connsiteY0-2" fmla="*/ 6858000 h 6858000"/>
              <a:gd name="connsiteX1-3" fmla="*/ 2243434 w 6599724"/>
              <a:gd name="connsiteY1-4" fmla="*/ 0 h 6858000"/>
              <a:gd name="connsiteX2-5" fmla="*/ 6599724 w 6599724"/>
              <a:gd name="connsiteY2-6" fmla="*/ 0 h 6858000"/>
              <a:gd name="connsiteX3-7" fmla="*/ 6598722 w 6599724"/>
              <a:gd name="connsiteY3-8" fmla="*/ 6858000 h 6858000"/>
              <a:gd name="connsiteX4-9" fmla="*/ 0 w 6599724"/>
              <a:gd name="connsiteY4-10" fmla="*/ 6858000 h 6858000"/>
              <a:gd name="connsiteX0-11" fmla="*/ 0 w 6599724"/>
              <a:gd name="connsiteY0-12" fmla="*/ 6858000 h 6858000"/>
              <a:gd name="connsiteX1-13" fmla="*/ 2540317 w 6599724"/>
              <a:gd name="connsiteY1-14" fmla="*/ 0 h 6858000"/>
              <a:gd name="connsiteX2-15" fmla="*/ 6599724 w 6599724"/>
              <a:gd name="connsiteY2-16" fmla="*/ 0 h 6858000"/>
              <a:gd name="connsiteX3-17" fmla="*/ 6598722 w 6599724"/>
              <a:gd name="connsiteY3-18" fmla="*/ 6858000 h 6858000"/>
              <a:gd name="connsiteX4-19" fmla="*/ 0 w 6599724"/>
              <a:gd name="connsiteY4-20" fmla="*/ 6858000 h 6858000"/>
              <a:gd name="connsiteX0-21" fmla="*/ 0 w 6587849"/>
              <a:gd name="connsiteY0-22" fmla="*/ 6858000 h 6858000"/>
              <a:gd name="connsiteX1-23" fmla="*/ 2528442 w 6587849"/>
              <a:gd name="connsiteY1-24" fmla="*/ 0 h 6858000"/>
              <a:gd name="connsiteX2-25" fmla="*/ 6587849 w 6587849"/>
              <a:gd name="connsiteY2-26" fmla="*/ 0 h 6858000"/>
              <a:gd name="connsiteX3-27" fmla="*/ 6586847 w 6587849"/>
              <a:gd name="connsiteY3-28" fmla="*/ 6858000 h 6858000"/>
              <a:gd name="connsiteX4-29" fmla="*/ 0 w 6587849"/>
              <a:gd name="connsiteY4-30" fmla="*/ 6858000 h 6858000"/>
              <a:gd name="connsiteX0-31" fmla="*/ 0 w 6587849"/>
              <a:gd name="connsiteY0-32" fmla="*/ 6872287 h 6872287"/>
              <a:gd name="connsiteX1-33" fmla="*/ 3657155 w 6587849"/>
              <a:gd name="connsiteY1-34" fmla="*/ 0 h 6872287"/>
              <a:gd name="connsiteX2-35" fmla="*/ 6587849 w 6587849"/>
              <a:gd name="connsiteY2-36" fmla="*/ 14287 h 6872287"/>
              <a:gd name="connsiteX3-37" fmla="*/ 6586847 w 6587849"/>
              <a:gd name="connsiteY3-38" fmla="*/ 6872287 h 6872287"/>
              <a:gd name="connsiteX4-39" fmla="*/ 0 w 6587849"/>
              <a:gd name="connsiteY4-40" fmla="*/ 6872287 h 6872287"/>
              <a:gd name="connsiteX0-41" fmla="*/ 0 w 6587849"/>
              <a:gd name="connsiteY0-42" fmla="*/ 6888606 h 6888606"/>
              <a:gd name="connsiteX1-43" fmla="*/ 3918412 w 6587849"/>
              <a:gd name="connsiteY1-44" fmla="*/ 0 h 6888606"/>
              <a:gd name="connsiteX2-45" fmla="*/ 6587849 w 6587849"/>
              <a:gd name="connsiteY2-46" fmla="*/ 30606 h 6888606"/>
              <a:gd name="connsiteX3-47" fmla="*/ 6586847 w 6587849"/>
              <a:gd name="connsiteY3-48" fmla="*/ 6888606 h 6888606"/>
              <a:gd name="connsiteX4-49" fmla="*/ 0 w 6587849"/>
              <a:gd name="connsiteY4-50" fmla="*/ 6888606 h 6888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7849" h="6888606">
                <a:moveTo>
                  <a:pt x="0" y="6888606"/>
                </a:moveTo>
                <a:lnTo>
                  <a:pt x="3918412" y="0"/>
                </a:lnTo>
                <a:lnTo>
                  <a:pt x="6587849" y="30606"/>
                </a:lnTo>
                <a:lnTo>
                  <a:pt x="6586847" y="6888606"/>
                </a:lnTo>
                <a:lnTo>
                  <a:pt x="0" y="6888606"/>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3" name="文本框 22"/>
          <p:cNvSpPr txBox="1"/>
          <p:nvPr/>
        </p:nvSpPr>
        <p:spPr>
          <a:xfrm>
            <a:off x="3295253" y="3154284"/>
            <a:ext cx="4647426" cy="3416320"/>
          </a:xfrm>
          <a:prstGeom prst="rect">
            <a:avLst/>
          </a:prstGeom>
          <a:noFill/>
        </p:spPr>
        <p:txBody>
          <a:bodyPr wrap="none" rtlCol="0">
            <a:spAutoFit/>
          </a:bodyPr>
          <a:lstStyle/>
          <a:p>
            <a:r>
              <a:rPr kumimoji="1" lang="en-US" altLang="zh-CN" sz="7200" b="1">
                <a:solidFill>
                  <a:schemeClr val="bg1">
                    <a:alpha val="12000"/>
                  </a:schemeClr>
                </a:solidFill>
                <a:cs typeface="+mn-ea"/>
                <a:sym typeface="+mn-lt"/>
              </a:rPr>
              <a:t>MIZHI</a:t>
            </a:r>
            <a:endParaRPr kumimoji="1" lang="en-US" altLang="zh-CN" sz="7200" b="1">
              <a:solidFill>
                <a:schemeClr val="bg1">
                  <a:alpha val="12000"/>
                </a:schemeClr>
              </a:solidFill>
              <a:cs typeface="+mn-ea"/>
              <a:sym typeface="+mn-lt"/>
            </a:endParaRPr>
          </a:p>
          <a:p>
            <a:r>
              <a:rPr kumimoji="1" lang="en-US" altLang="zh-CN" sz="7200" b="1">
                <a:solidFill>
                  <a:schemeClr val="bg1">
                    <a:alpha val="12000"/>
                  </a:schemeClr>
                </a:solidFill>
                <a:cs typeface="+mn-ea"/>
                <a:sym typeface="+mn-lt"/>
              </a:rPr>
              <a:t>SALES</a:t>
            </a:r>
            <a:endParaRPr kumimoji="1" lang="en-US" altLang="zh-CN" sz="7200" b="1">
              <a:solidFill>
                <a:schemeClr val="bg1">
                  <a:alpha val="12000"/>
                </a:schemeClr>
              </a:solidFill>
              <a:cs typeface="+mn-ea"/>
              <a:sym typeface="+mn-lt"/>
            </a:endParaRPr>
          </a:p>
          <a:p>
            <a:r>
              <a:rPr kumimoji="1" lang="en-US" altLang="zh-CN" sz="7200" b="1">
                <a:solidFill>
                  <a:schemeClr val="bg1">
                    <a:alpha val="12000"/>
                  </a:schemeClr>
                </a:solidFill>
                <a:cs typeface="+mn-ea"/>
                <a:sym typeface="+mn-lt"/>
              </a:rPr>
              <a:t>REPOTRE</a:t>
            </a:r>
            <a:endParaRPr kumimoji="1" lang="zh-CN" altLang="en-US" sz="7200" b="1">
              <a:solidFill>
                <a:schemeClr val="bg1">
                  <a:alpha val="12000"/>
                </a:schemeClr>
              </a:solidFill>
              <a:cs typeface="+mn-ea"/>
              <a:sym typeface="+mn-lt"/>
            </a:endParaRPr>
          </a:p>
        </p:txBody>
      </p:sp>
      <p:sp>
        <p:nvSpPr>
          <p:cNvPr id="17" name="梯形 6"/>
          <p:cNvSpPr/>
          <p:nvPr/>
        </p:nvSpPr>
        <p:spPr>
          <a:xfrm flipH="1" flipV="1">
            <a:off x="0" y="-108415"/>
            <a:ext cx="8575693" cy="7027334"/>
          </a:xfrm>
          <a:custGeom>
            <a:avLst/>
            <a:gdLst>
              <a:gd name="connsiteX0" fmla="*/ 0 w 6598722"/>
              <a:gd name="connsiteY0" fmla="*/ 6858000 h 6858000"/>
              <a:gd name="connsiteX1" fmla="*/ 2243434 w 6598722"/>
              <a:gd name="connsiteY1" fmla="*/ 0 h 6858000"/>
              <a:gd name="connsiteX2" fmla="*/ 4355288 w 6598722"/>
              <a:gd name="connsiteY2" fmla="*/ 0 h 6858000"/>
              <a:gd name="connsiteX3" fmla="*/ 6598722 w 6598722"/>
              <a:gd name="connsiteY3" fmla="*/ 6858000 h 6858000"/>
              <a:gd name="connsiteX4" fmla="*/ 0 w 6598722"/>
              <a:gd name="connsiteY4" fmla="*/ 6858000 h 6858000"/>
              <a:gd name="connsiteX0-1" fmla="*/ 0 w 6599724"/>
              <a:gd name="connsiteY0-2" fmla="*/ 6858000 h 6858000"/>
              <a:gd name="connsiteX1-3" fmla="*/ 2243434 w 6599724"/>
              <a:gd name="connsiteY1-4" fmla="*/ 0 h 6858000"/>
              <a:gd name="connsiteX2-5" fmla="*/ 6599724 w 6599724"/>
              <a:gd name="connsiteY2-6" fmla="*/ 0 h 6858000"/>
              <a:gd name="connsiteX3-7" fmla="*/ 6598722 w 6599724"/>
              <a:gd name="connsiteY3-8" fmla="*/ 6858000 h 6858000"/>
              <a:gd name="connsiteX4-9" fmla="*/ 0 w 6599724"/>
              <a:gd name="connsiteY4-10" fmla="*/ 6858000 h 6858000"/>
              <a:gd name="connsiteX0-11" fmla="*/ 0 w 6599724"/>
              <a:gd name="connsiteY0-12" fmla="*/ 6858000 h 6858000"/>
              <a:gd name="connsiteX1-13" fmla="*/ 2540317 w 6599724"/>
              <a:gd name="connsiteY1-14" fmla="*/ 0 h 6858000"/>
              <a:gd name="connsiteX2-15" fmla="*/ 6599724 w 6599724"/>
              <a:gd name="connsiteY2-16" fmla="*/ 0 h 6858000"/>
              <a:gd name="connsiteX3-17" fmla="*/ 6598722 w 6599724"/>
              <a:gd name="connsiteY3-18" fmla="*/ 6858000 h 6858000"/>
              <a:gd name="connsiteX4-19" fmla="*/ 0 w 6599724"/>
              <a:gd name="connsiteY4-20" fmla="*/ 6858000 h 6858000"/>
              <a:gd name="connsiteX0-21" fmla="*/ 0 w 6587849"/>
              <a:gd name="connsiteY0-22" fmla="*/ 6858000 h 6858000"/>
              <a:gd name="connsiteX1-23" fmla="*/ 2528442 w 6587849"/>
              <a:gd name="connsiteY1-24" fmla="*/ 0 h 6858000"/>
              <a:gd name="connsiteX2-25" fmla="*/ 6587849 w 6587849"/>
              <a:gd name="connsiteY2-26" fmla="*/ 0 h 6858000"/>
              <a:gd name="connsiteX3-27" fmla="*/ 6586847 w 6587849"/>
              <a:gd name="connsiteY3-28" fmla="*/ 6858000 h 6858000"/>
              <a:gd name="connsiteX4-29" fmla="*/ 0 w 6587849"/>
              <a:gd name="connsiteY4-30" fmla="*/ 6858000 h 6858000"/>
              <a:gd name="connsiteX0-31" fmla="*/ 0 w 6587849"/>
              <a:gd name="connsiteY0-32" fmla="*/ 6872287 h 6872287"/>
              <a:gd name="connsiteX1-33" fmla="*/ 3657155 w 6587849"/>
              <a:gd name="connsiteY1-34" fmla="*/ 0 h 6872287"/>
              <a:gd name="connsiteX2-35" fmla="*/ 6587849 w 6587849"/>
              <a:gd name="connsiteY2-36" fmla="*/ 14287 h 6872287"/>
              <a:gd name="connsiteX3-37" fmla="*/ 6586847 w 6587849"/>
              <a:gd name="connsiteY3-38" fmla="*/ 6872287 h 6872287"/>
              <a:gd name="connsiteX4-39" fmla="*/ 0 w 6587849"/>
              <a:gd name="connsiteY4-40" fmla="*/ 6872287 h 6872287"/>
              <a:gd name="connsiteX0-41" fmla="*/ 0 w 6702149"/>
              <a:gd name="connsiteY0-42" fmla="*/ 6872287 h 6872287"/>
              <a:gd name="connsiteX1-43" fmla="*/ 3771455 w 6702149"/>
              <a:gd name="connsiteY1-44" fmla="*/ 0 h 6872287"/>
              <a:gd name="connsiteX2-45" fmla="*/ 6702149 w 6702149"/>
              <a:gd name="connsiteY2-46" fmla="*/ 14287 h 6872287"/>
              <a:gd name="connsiteX3-47" fmla="*/ 6701147 w 6702149"/>
              <a:gd name="connsiteY3-48" fmla="*/ 6872287 h 6872287"/>
              <a:gd name="connsiteX4-49" fmla="*/ 0 w 6702149"/>
              <a:gd name="connsiteY4-50" fmla="*/ 6872287 h 6872287"/>
              <a:gd name="connsiteX0-51" fmla="*/ 0 w 6767463"/>
              <a:gd name="connsiteY0-52" fmla="*/ 6806972 h 6872287"/>
              <a:gd name="connsiteX1-53" fmla="*/ 3836769 w 6767463"/>
              <a:gd name="connsiteY1-54" fmla="*/ 0 h 6872287"/>
              <a:gd name="connsiteX2-55" fmla="*/ 6767463 w 6767463"/>
              <a:gd name="connsiteY2-56" fmla="*/ 14287 h 6872287"/>
              <a:gd name="connsiteX3-57" fmla="*/ 6766461 w 6767463"/>
              <a:gd name="connsiteY3-58" fmla="*/ 6872287 h 6872287"/>
              <a:gd name="connsiteX4-59" fmla="*/ 0 w 6767463"/>
              <a:gd name="connsiteY4-60" fmla="*/ 6806972 h 6872287"/>
              <a:gd name="connsiteX0-61" fmla="*/ 0 w 6816449"/>
              <a:gd name="connsiteY0-62" fmla="*/ 6855929 h 6872287"/>
              <a:gd name="connsiteX1-63" fmla="*/ 3885755 w 6816449"/>
              <a:gd name="connsiteY1-64" fmla="*/ 0 h 6872287"/>
              <a:gd name="connsiteX2-65" fmla="*/ 6816449 w 6816449"/>
              <a:gd name="connsiteY2-66" fmla="*/ 14287 h 6872287"/>
              <a:gd name="connsiteX3-67" fmla="*/ 6815447 w 6816449"/>
              <a:gd name="connsiteY3-68" fmla="*/ 6872287 h 6872287"/>
              <a:gd name="connsiteX4-69" fmla="*/ 0 w 6816449"/>
              <a:gd name="connsiteY4-70" fmla="*/ 6855929 h 6872287"/>
              <a:gd name="connsiteX0-71" fmla="*/ 0 w 6849106"/>
              <a:gd name="connsiteY0-72" fmla="*/ 6888567 h 6888567"/>
              <a:gd name="connsiteX1-73" fmla="*/ 3918412 w 6849106"/>
              <a:gd name="connsiteY1-74" fmla="*/ 0 h 6888567"/>
              <a:gd name="connsiteX2-75" fmla="*/ 6849106 w 6849106"/>
              <a:gd name="connsiteY2-76" fmla="*/ 14287 h 6888567"/>
              <a:gd name="connsiteX3-77" fmla="*/ 6848104 w 6849106"/>
              <a:gd name="connsiteY3-78" fmla="*/ 6872287 h 6888567"/>
              <a:gd name="connsiteX4-79" fmla="*/ 0 w 6849106"/>
              <a:gd name="connsiteY4-80" fmla="*/ 6888567 h 6888567"/>
              <a:gd name="connsiteX0-81" fmla="*/ 0 w 6849106"/>
              <a:gd name="connsiteY0-82" fmla="*/ 6904886 h 6904886"/>
              <a:gd name="connsiteX1-83" fmla="*/ 3188073 w 6849106"/>
              <a:gd name="connsiteY1-84" fmla="*/ 0 h 6904886"/>
              <a:gd name="connsiteX2-85" fmla="*/ 6849106 w 6849106"/>
              <a:gd name="connsiteY2-86" fmla="*/ 30606 h 6904886"/>
              <a:gd name="connsiteX3-87" fmla="*/ 6848104 w 6849106"/>
              <a:gd name="connsiteY3-88" fmla="*/ 6888606 h 6904886"/>
              <a:gd name="connsiteX4-89" fmla="*/ 0 w 6849106"/>
              <a:gd name="connsiteY4-90" fmla="*/ 6904886 h 6904886"/>
              <a:gd name="connsiteX0-91" fmla="*/ 0 w 6849106"/>
              <a:gd name="connsiteY0-92" fmla="*/ 6904886 h 6986001"/>
              <a:gd name="connsiteX1-93" fmla="*/ 3188073 w 6849106"/>
              <a:gd name="connsiteY1-94" fmla="*/ 0 h 6986001"/>
              <a:gd name="connsiteX2-95" fmla="*/ 6849106 w 6849106"/>
              <a:gd name="connsiteY2-96" fmla="*/ 30606 h 6986001"/>
              <a:gd name="connsiteX3-97" fmla="*/ 6848104 w 6849106"/>
              <a:gd name="connsiteY3-98" fmla="*/ 6986001 h 6986001"/>
              <a:gd name="connsiteX4-99" fmla="*/ 0 w 6849106"/>
              <a:gd name="connsiteY4-100" fmla="*/ 6904886 h 6986001"/>
              <a:gd name="connsiteX0-101" fmla="*/ 0 w 6914938"/>
              <a:gd name="connsiteY0-102" fmla="*/ 6969816 h 6986001"/>
              <a:gd name="connsiteX1-103" fmla="*/ 3253905 w 6914938"/>
              <a:gd name="connsiteY1-104" fmla="*/ 0 h 6986001"/>
              <a:gd name="connsiteX2-105" fmla="*/ 6914938 w 6914938"/>
              <a:gd name="connsiteY2-106" fmla="*/ 30606 h 6986001"/>
              <a:gd name="connsiteX3-107" fmla="*/ 6913936 w 6914938"/>
              <a:gd name="connsiteY3-108" fmla="*/ 6986001 h 6986001"/>
              <a:gd name="connsiteX4-109" fmla="*/ 0 w 6914938"/>
              <a:gd name="connsiteY4-110" fmla="*/ 6969816 h 6986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938" h="6986001">
                <a:moveTo>
                  <a:pt x="0" y="6969816"/>
                </a:moveTo>
                <a:lnTo>
                  <a:pt x="3253905" y="0"/>
                </a:lnTo>
                <a:lnTo>
                  <a:pt x="6914938" y="30606"/>
                </a:lnTo>
                <a:lnTo>
                  <a:pt x="6913936" y="6986001"/>
                </a:lnTo>
                <a:lnTo>
                  <a:pt x="0" y="6969816"/>
                </a:lnTo>
                <a:close/>
              </a:path>
            </a:pathLst>
          </a:cu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文本框 18"/>
          <p:cNvSpPr txBox="1"/>
          <p:nvPr/>
        </p:nvSpPr>
        <p:spPr>
          <a:xfrm>
            <a:off x="350486" y="2531036"/>
            <a:ext cx="6240780" cy="1198880"/>
          </a:xfrm>
          <a:prstGeom prst="rect">
            <a:avLst/>
          </a:prstGeom>
          <a:noFill/>
        </p:spPr>
        <p:txBody>
          <a:bodyPr wrap="none" rtlCol="0">
            <a:spAutoFit/>
          </a:bodyPr>
          <a:lstStyle/>
          <a:p>
            <a:r>
              <a:rPr kumimoji="1" lang="zh-CN" altLang="en-US" sz="7200" b="1" spc="300" dirty="0">
                <a:solidFill>
                  <a:schemeClr val="bg1"/>
                </a:solidFill>
                <a:cs typeface="+mn-ea"/>
                <a:sym typeface="+mn-lt"/>
              </a:rPr>
              <a:t>亿鑫丰欢迎您</a:t>
            </a:r>
            <a:r>
              <a:rPr kumimoji="1" lang="en-US" altLang="zh-CN" sz="7200" b="1" spc="300" dirty="0">
                <a:solidFill>
                  <a:schemeClr val="bg1"/>
                </a:solidFill>
                <a:cs typeface="+mn-ea"/>
                <a:sym typeface="+mn-lt"/>
              </a:rPr>
              <a:t>!</a:t>
            </a:r>
            <a:endParaRPr kumimoji="1" lang="en-US" altLang="zh-CN" sz="7200" b="1" spc="300" dirty="0">
              <a:solidFill>
                <a:schemeClr val="bg1"/>
              </a:solidFill>
              <a:cs typeface="+mn-ea"/>
              <a:sym typeface="+mn-lt"/>
            </a:endParaRPr>
          </a:p>
        </p:txBody>
      </p:sp>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68954" t="48339" b="36185"/>
          <a:stretch>
            <a:fillRect/>
          </a:stretch>
        </p:blipFill>
        <p:spPr>
          <a:xfrm>
            <a:off x="746505" y="1197005"/>
            <a:ext cx="1347818" cy="1534706"/>
          </a:xfrm>
          <a:prstGeom prst="rect">
            <a:avLst/>
          </a:prstGeom>
        </p:spPr>
      </p:pic>
      <p:grpSp>
        <p:nvGrpSpPr>
          <p:cNvPr id="30" name="组 29"/>
          <p:cNvGrpSpPr/>
          <p:nvPr/>
        </p:nvGrpSpPr>
        <p:grpSpPr>
          <a:xfrm rot="16200000">
            <a:off x="7276628" y="958314"/>
            <a:ext cx="4259803" cy="4941372"/>
            <a:chOff x="6209272" y="2109017"/>
            <a:chExt cx="3872175" cy="4491723"/>
          </a:xfrm>
        </p:grpSpPr>
        <p:sp>
          <p:nvSpPr>
            <p:cNvPr id="31" name="六边形 30"/>
            <p:cNvSpPr/>
            <p:nvPr/>
          </p:nvSpPr>
          <p:spPr>
            <a:xfrm rot="5400000">
              <a:off x="5899498" y="2418791"/>
              <a:ext cx="4491723" cy="3872175"/>
            </a:xfrm>
            <a:prstGeom prst="hexagon">
              <a:avLst>
                <a:gd name="adj" fmla="val 29486"/>
                <a:gd name="vf" fmla="val 115470"/>
              </a:avLst>
            </a:prstGeom>
            <a:no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2" name="六边形 31"/>
            <p:cNvSpPr/>
            <p:nvPr/>
          </p:nvSpPr>
          <p:spPr>
            <a:xfrm rot="5400000">
              <a:off x="6081111" y="2575354"/>
              <a:ext cx="4128496" cy="3559048"/>
            </a:xfrm>
            <a:prstGeom prst="hexagon">
              <a:avLst>
                <a:gd name="adj" fmla="val 29486"/>
                <a:gd name="vf" fmla="val 115470"/>
              </a:avLst>
            </a:prstGeom>
            <a:blipFill dpi="0" rotWithShape="0">
              <a:blip r:embed="rId2"/>
              <a:srcRect/>
              <a:stretch>
                <a:fillRect l="-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3" name="组合 2"/>
          <p:cNvGrpSpPr/>
          <p:nvPr/>
        </p:nvGrpSpPr>
        <p:grpSpPr>
          <a:xfrm>
            <a:off x="8492612" y="301783"/>
            <a:ext cx="2002087" cy="825079"/>
            <a:chOff x="5279" y="3026"/>
            <a:chExt cx="3533" cy="1419"/>
          </a:xfrm>
        </p:grpSpPr>
        <p:pic>
          <p:nvPicPr>
            <p:cNvPr id="4" name="图片 3" descr="C:\Users\Administrator\Desktop\亿鑫丰LOGO6.png亿鑫丰LOGO6"/>
            <p:cNvPicPr>
              <a:picLocks noChangeAspect="1"/>
            </p:cNvPicPr>
            <p:nvPr/>
          </p:nvPicPr>
          <p:blipFill>
            <a:blip r:embed="rId3"/>
            <a:srcRect/>
            <a:stretch>
              <a:fillRect/>
            </a:stretch>
          </p:blipFill>
          <p:spPr>
            <a:xfrm>
              <a:off x="5279" y="3026"/>
              <a:ext cx="3533" cy="833"/>
            </a:xfrm>
            <a:prstGeom prst="rect">
              <a:avLst/>
            </a:prstGeom>
          </p:spPr>
        </p:pic>
        <p:sp>
          <p:nvSpPr>
            <p:cNvPr id="5" name="文本框 99"/>
            <p:cNvSpPr txBox="1"/>
            <p:nvPr/>
          </p:nvSpPr>
          <p:spPr>
            <a:xfrm>
              <a:off x="5519" y="3865"/>
              <a:ext cx="3079" cy="580"/>
            </a:xfrm>
            <a:prstGeom prst="rect">
              <a:avLst/>
            </a:prstGeom>
            <a:noFill/>
            <a:ln w="9525">
              <a:noFill/>
            </a:ln>
          </p:spPr>
          <p:txBody>
            <a:bodyPr wrap="square">
              <a:spAutoFit/>
            </a:bodyPr>
            <a:lstStyle/>
            <a:p>
              <a:pPr indent="0"/>
              <a:r>
                <a:rPr lang="zh-CN" altLang="en-US" sz="1400" dirty="0">
                  <a:solidFill>
                    <a:schemeClr val="tx1">
                      <a:lumMod val="85000"/>
                      <a:lumOff val="15000"/>
                    </a:schemeClr>
                  </a:solidFill>
                  <a:cs typeface="+mn-ea"/>
                  <a:sym typeface="+mn-lt"/>
                </a:rPr>
                <a:t>股票代码</a:t>
              </a:r>
              <a:r>
                <a:rPr lang="zh-CN" altLang="en-US" sz="1400" b="1" dirty="0">
                  <a:solidFill>
                    <a:schemeClr val="tx1">
                      <a:lumMod val="85000"/>
                      <a:lumOff val="15000"/>
                    </a:schemeClr>
                  </a:solidFill>
                  <a:cs typeface="+mn-ea"/>
                  <a:sym typeface="+mn-lt"/>
                </a:rPr>
                <a:t>：</a:t>
              </a:r>
              <a:r>
                <a:rPr lang="en-US" altLang="zh-CN" sz="1400" b="1" dirty="0">
                  <a:solidFill>
                    <a:schemeClr val="tx1">
                      <a:lumMod val="85000"/>
                      <a:lumOff val="15000"/>
                    </a:schemeClr>
                  </a:solidFill>
                  <a:cs typeface="+mn-ea"/>
                  <a:sym typeface="+mn-lt"/>
                </a:rPr>
                <a:t>839073</a:t>
              </a:r>
              <a:r>
                <a:rPr lang="en-US" altLang="zh-CN" sz="1600" b="1" dirty="0">
                  <a:solidFill>
                    <a:schemeClr val="tx1">
                      <a:lumMod val="85000"/>
                      <a:lumOff val="15000"/>
                    </a:schemeClr>
                  </a:solidFill>
                  <a:cs typeface="+mn-ea"/>
                  <a:sym typeface="+mn-lt"/>
                </a:rPr>
                <a:t>   </a:t>
              </a:r>
              <a:endParaRPr lang="en-US" altLang="zh-CN" sz="1600" b="1" dirty="0">
                <a:solidFill>
                  <a:schemeClr val="tx1">
                    <a:lumMod val="85000"/>
                    <a:lumOff val="15000"/>
                  </a:schemeClr>
                </a:solidFill>
                <a:cs typeface="+mn-ea"/>
                <a:sym typeface="+mn-lt"/>
              </a:endParaRPr>
            </a:p>
          </p:txBody>
        </p:sp>
      </p:grpSp>
      <p:sp>
        <p:nvSpPr>
          <p:cNvPr id="2" name="文本框 1"/>
          <p:cNvSpPr txBox="1"/>
          <p:nvPr/>
        </p:nvSpPr>
        <p:spPr>
          <a:xfrm>
            <a:off x="309245" y="3968750"/>
            <a:ext cx="5475605" cy="706755"/>
          </a:xfrm>
          <a:prstGeom prst="rect">
            <a:avLst/>
          </a:prstGeom>
          <a:noFill/>
        </p:spPr>
        <p:txBody>
          <a:bodyPr wrap="square" rtlCol="0">
            <a:spAutoFit/>
          </a:bodyPr>
          <a:p>
            <a:r>
              <a:rPr lang="zh-CN" altLang="en-US" sz="4000">
                <a:solidFill>
                  <a:schemeClr val="bg1"/>
                </a:solidFill>
              </a:rPr>
              <a:t>Welcome to Yixin Feng!</a:t>
            </a:r>
            <a:endParaRPr lang="zh-CN" altLang="en-US" sz="4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902529" y="6564086"/>
            <a:ext cx="8289471" cy="293914"/>
          </a:xfrm>
          <a:custGeom>
            <a:avLst/>
            <a:gdLst>
              <a:gd name="connsiteX0" fmla="*/ 0 w 8289471"/>
              <a:gd name="connsiteY0" fmla="*/ 0 h 293914"/>
              <a:gd name="connsiteX1" fmla="*/ 8289471 w 8289471"/>
              <a:gd name="connsiteY1" fmla="*/ 0 h 293914"/>
              <a:gd name="connsiteX2" fmla="*/ 8289471 w 8289471"/>
              <a:gd name="connsiteY2" fmla="*/ 293914 h 293914"/>
              <a:gd name="connsiteX3" fmla="*/ 0 w 8289471"/>
              <a:gd name="connsiteY3" fmla="*/ 293914 h 293914"/>
              <a:gd name="connsiteX4" fmla="*/ 0 w 8289471"/>
              <a:gd name="connsiteY4" fmla="*/ 0 h 293914"/>
              <a:gd name="connsiteX0-1" fmla="*/ 179615 w 8289471"/>
              <a:gd name="connsiteY0-2" fmla="*/ 32657 h 293914"/>
              <a:gd name="connsiteX1-3" fmla="*/ 8289471 w 8289471"/>
              <a:gd name="connsiteY1-4" fmla="*/ 0 h 293914"/>
              <a:gd name="connsiteX2-5" fmla="*/ 8289471 w 8289471"/>
              <a:gd name="connsiteY2-6" fmla="*/ 293914 h 293914"/>
              <a:gd name="connsiteX3-7" fmla="*/ 0 w 8289471"/>
              <a:gd name="connsiteY3-8" fmla="*/ 293914 h 293914"/>
              <a:gd name="connsiteX4-9" fmla="*/ 179615 w 8289471"/>
              <a:gd name="connsiteY4-10" fmla="*/ 32657 h 2939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9471" h="293914">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8370" b="38483"/>
          <a:stretch>
            <a:fillRect/>
          </a:stretch>
        </p:blipFill>
        <p:spPr>
          <a:xfrm>
            <a:off x="0" y="1514902"/>
            <a:ext cx="12192000" cy="3493827"/>
          </a:xfrm>
          <a:prstGeom prst="rect">
            <a:avLst/>
          </a:prstGeom>
        </p:spPr>
      </p:pic>
      <p:sp>
        <p:nvSpPr>
          <p:cNvPr id="16" name="矩形 15"/>
          <p:cNvSpPr/>
          <p:nvPr/>
        </p:nvSpPr>
        <p:spPr>
          <a:xfrm>
            <a:off x="-1" y="1682368"/>
            <a:ext cx="12192000" cy="3493827"/>
          </a:xfrm>
          <a:prstGeom prst="rect">
            <a:avLst/>
          </a:prstGeom>
          <a:gradFill>
            <a:gsLst>
              <a:gs pos="16000">
                <a:srgbClr val="394454"/>
              </a:gs>
              <a:gs pos="98000">
                <a:srgbClr val="394454">
                  <a:alpha val="46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5" name="组 14"/>
          <p:cNvGrpSpPr/>
          <p:nvPr/>
        </p:nvGrpSpPr>
        <p:grpSpPr>
          <a:xfrm>
            <a:off x="627797" y="832513"/>
            <a:ext cx="3862317" cy="1992574"/>
            <a:chOff x="955343" y="1201002"/>
            <a:chExt cx="3862317" cy="1992574"/>
          </a:xfrm>
          <a:effectLst>
            <a:outerShdw blurRad="50800" dist="76200" dir="5400000" algn="t" rotWithShape="0">
              <a:prstClr val="black">
                <a:alpha val="22000"/>
              </a:prstClr>
            </a:outerShdw>
          </a:effectLst>
        </p:grpSpPr>
        <p:sp>
          <p:nvSpPr>
            <p:cNvPr id="7" name="矩形 6"/>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4" name="三角形 13"/>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7" name="矩形 36"/>
            <p:cNvSpPr/>
            <p:nvPr/>
          </p:nvSpPr>
          <p:spPr>
            <a:xfrm>
              <a:off x="955343" y="3002018"/>
              <a:ext cx="3862317" cy="191557"/>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17" name="文本框 16"/>
          <p:cNvSpPr txBox="1"/>
          <p:nvPr/>
        </p:nvSpPr>
        <p:spPr>
          <a:xfrm>
            <a:off x="1451619" y="1078172"/>
            <a:ext cx="1426210" cy="1445260"/>
          </a:xfrm>
          <a:prstGeom prst="rect">
            <a:avLst/>
          </a:prstGeom>
          <a:noFill/>
        </p:spPr>
        <p:txBody>
          <a:bodyPr wrap="none" rtlCol="0">
            <a:spAutoFit/>
          </a:bodyPr>
          <a:lstStyle/>
          <a:p>
            <a:r>
              <a:rPr kumimoji="1" lang="en-US" altLang="zh-CN" sz="8800">
                <a:solidFill>
                  <a:schemeClr val="bg1"/>
                </a:solidFill>
                <a:cs typeface="+mn-ea"/>
                <a:sym typeface="+mn-lt"/>
              </a:rPr>
              <a:t>01</a:t>
            </a:r>
            <a:endParaRPr kumimoji="1" lang="zh-CN" altLang="en-US" sz="8800">
              <a:solidFill>
                <a:schemeClr val="bg1"/>
              </a:solidFill>
              <a:cs typeface="+mn-ea"/>
              <a:sym typeface="+mn-lt"/>
            </a:endParaRPr>
          </a:p>
        </p:txBody>
      </p:sp>
      <p:sp>
        <p:nvSpPr>
          <p:cNvPr id="18" name="文本框 17"/>
          <p:cNvSpPr txBox="1"/>
          <p:nvPr/>
        </p:nvSpPr>
        <p:spPr>
          <a:xfrm rot="16200000">
            <a:off x="2699428" y="1704120"/>
            <a:ext cx="1160475" cy="261610"/>
          </a:xfrm>
          <a:prstGeom prst="rect">
            <a:avLst/>
          </a:prstGeom>
          <a:noFill/>
        </p:spPr>
        <p:txBody>
          <a:bodyPr wrap="square" rtlCol="0">
            <a:spAutoFit/>
          </a:bodyPr>
          <a:lstStyle/>
          <a:p>
            <a:pPr algn="dist"/>
            <a:r>
              <a:rPr kumimoji="1" lang="en-US" altLang="zh-CN" sz="1100">
                <a:solidFill>
                  <a:schemeClr val="bg1"/>
                </a:solidFill>
                <a:cs typeface="+mn-ea"/>
                <a:sym typeface="+mn-lt"/>
              </a:rPr>
              <a:t>PART </a:t>
            </a:r>
            <a:endParaRPr kumimoji="1" lang="zh-CN" altLang="en-US" sz="1100">
              <a:solidFill>
                <a:schemeClr val="bg1"/>
              </a:solidFill>
              <a:cs typeface="+mn-ea"/>
              <a:sym typeface="+mn-lt"/>
            </a:endParaRPr>
          </a:p>
        </p:txBody>
      </p:sp>
      <p:sp>
        <p:nvSpPr>
          <p:cNvPr id="54" name="文本框 53"/>
          <p:cNvSpPr txBox="1"/>
          <p:nvPr/>
        </p:nvSpPr>
        <p:spPr>
          <a:xfrm>
            <a:off x="6096000" y="2633529"/>
            <a:ext cx="1426845" cy="1322070"/>
          </a:xfrm>
          <a:prstGeom prst="rect">
            <a:avLst/>
          </a:prstGeom>
          <a:noFill/>
        </p:spPr>
        <p:txBody>
          <a:bodyPr wrap="none" rtlCol="0">
            <a:spAutoFit/>
          </a:bodyPr>
          <a:lstStyle/>
          <a:p>
            <a:pPr algn="l"/>
            <a:r>
              <a:rPr lang="zh-CN" altLang="zh-CN" sz="4000" b="1" dirty="0">
                <a:solidFill>
                  <a:schemeClr val="bg1"/>
                </a:solidFill>
                <a:latin typeface="Calibri" panose="020F0502020204030204" pitchFamily="34" charset="0"/>
                <a:ea typeface="微软雅黑" panose="020B0503020204020204" pitchFamily="34" charset="-122"/>
                <a:cs typeface="Arial" panose="020B0604020202020204" pitchFamily="34" charset="0"/>
              </a:rPr>
              <a:t>配料</a:t>
            </a:r>
            <a:endParaRPr lang="zh-CN" altLang="zh-CN" sz="4000" b="1"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a:p>
            <a:pPr algn="l"/>
            <a:r>
              <a:rPr lang="zh-CN" altLang="en-US" sz="4000" b="1" dirty="0">
                <a:solidFill>
                  <a:schemeClr val="bg1"/>
                </a:solidFill>
                <a:latin typeface="Calibri" panose="020F0502020204030204" pitchFamily="34" charset="0"/>
                <a:ea typeface="微软雅黑" panose="020B0503020204020204" pitchFamily="34" charset="-122"/>
                <a:cs typeface="Arial" panose="020B0604020202020204" pitchFamily="34" charset="0"/>
              </a:rPr>
              <a:t>Filling</a:t>
            </a:r>
            <a:endParaRPr lang="zh-CN" altLang="en-US" sz="4000" b="1"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p:txBody>
      </p:sp>
      <p:sp>
        <p:nvSpPr>
          <p:cNvPr id="55" name="文本框 54"/>
          <p:cNvSpPr txBox="1"/>
          <p:nvPr/>
        </p:nvSpPr>
        <p:spPr>
          <a:xfrm>
            <a:off x="5935287" y="4039697"/>
            <a:ext cx="4967785" cy="400110"/>
          </a:xfrm>
          <a:prstGeom prst="rect">
            <a:avLst/>
          </a:prstGeom>
          <a:noFill/>
        </p:spPr>
        <p:txBody>
          <a:bodyPr wrap="square" rtlCol="0">
            <a:spAutoFit/>
          </a:bodyPr>
          <a:lstStyle/>
          <a:p>
            <a:pPr algn="ctr"/>
            <a:r>
              <a:rPr lang="zh-CN" altLang="en-US" sz="2000">
                <a:solidFill>
                  <a:schemeClr val="bg1"/>
                </a:solidFill>
                <a:cs typeface="+mn-ea"/>
                <a:sym typeface="+mn-lt"/>
              </a:rPr>
              <a:t>专业诚信    务实高效</a:t>
            </a:r>
            <a:endParaRPr lang="en-US" altLang="zh-CN" sz="2000">
              <a:solidFill>
                <a:schemeClr val="bg1"/>
              </a:solidFill>
              <a:cs typeface="+mn-ea"/>
              <a:sym typeface="+mn-lt"/>
            </a:endParaRPr>
          </a:p>
        </p:txBody>
      </p:sp>
      <p:cxnSp>
        <p:nvCxnSpPr>
          <p:cNvPr id="20" name="直线连接符 19"/>
          <p:cNvCxnSpPr/>
          <p:nvPr/>
        </p:nvCxnSpPr>
        <p:spPr>
          <a:xfrm flipH="1">
            <a:off x="6364772" y="4239762"/>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cxnSp>
        <p:nvCxnSpPr>
          <p:cNvPr id="56" name="直线连接符 55"/>
          <p:cNvCxnSpPr/>
          <p:nvPr/>
        </p:nvCxnSpPr>
        <p:spPr>
          <a:xfrm flipH="1">
            <a:off x="9722962" y="4239762"/>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9828486" y="190803"/>
            <a:ext cx="2002087" cy="904738"/>
            <a:chOff x="5279" y="3026"/>
            <a:chExt cx="3533" cy="1556"/>
          </a:xfrm>
        </p:grpSpPr>
        <p:pic>
          <p:nvPicPr>
            <p:cNvPr id="3" name="图片 2" descr="C:\Users\Administrator\Desktop\亿鑫丰LOGO6.png亿鑫丰LOGO6"/>
            <p:cNvPicPr>
              <a:picLocks noChangeAspect="1"/>
            </p:cNvPicPr>
            <p:nvPr/>
          </p:nvPicPr>
          <p:blipFill>
            <a:blip r:embed="rId2"/>
            <a:srcRect/>
            <a:stretch>
              <a:fillRect/>
            </a:stretch>
          </p:blipFill>
          <p:spPr>
            <a:xfrm>
              <a:off x="5279" y="3026"/>
              <a:ext cx="3533" cy="833"/>
            </a:xfrm>
            <a:prstGeom prst="rect">
              <a:avLst/>
            </a:prstGeom>
          </p:spPr>
        </p:pic>
        <p:sp>
          <p:nvSpPr>
            <p:cNvPr id="4" name="文本框 99"/>
            <p:cNvSpPr txBox="1"/>
            <p:nvPr/>
          </p:nvSpPr>
          <p:spPr>
            <a:xfrm>
              <a:off x="5515" y="4002"/>
              <a:ext cx="3079" cy="580"/>
            </a:xfrm>
            <a:prstGeom prst="rect">
              <a:avLst/>
            </a:prstGeom>
            <a:noFill/>
            <a:ln w="9525">
              <a:noFill/>
            </a:ln>
          </p:spPr>
          <p:txBody>
            <a:bodyPr wrap="square">
              <a:spAutoFit/>
            </a:bodyPr>
            <a:lstStyle/>
            <a:p>
              <a:pPr indent="0"/>
              <a:r>
                <a:rPr lang="zh-CN" altLang="en-US" sz="1400">
                  <a:solidFill>
                    <a:schemeClr val="tx1">
                      <a:lumMod val="85000"/>
                      <a:lumOff val="15000"/>
                    </a:schemeClr>
                  </a:solidFill>
                  <a:cs typeface="+mn-ea"/>
                  <a:sym typeface="+mn-lt"/>
                </a:rPr>
                <a:t>股票代码</a:t>
              </a:r>
              <a:r>
                <a:rPr lang="zh-CN" altLang="en-US" sz="1400" b="1">
                  <a:solidFill>
                    <a:schemeClr val="tx1">
                      <a:lumMod val="85000"/>
                      <a:lumOff val="15000"/>
                    </a:schemeClr>
                  </a:solidFill>
                  <a:cs typeface="+mn-ea"/>
                  <a:sym typeface="+mn-lt"/>
                </a:rPr>
                <a:t>：</a:t>
              </a:r>
              <a:r>
                <a:rPr lang="en-US" altLang="zh-CN" sz="1400" b="1">
                  <a:solidFill>
                    <a:schemeClr val="tx1">
                      <a:lumMod val="85000"/>
                      <a:lumOff val="15000"/>
                    </a:schemeClr>
                  </a:solidFill>
                  <a:cs typeface="+mn-ea"/>
                  <a:sym typeface="+mn-lt"/>
                </a:rPr>
                <a:t>839073</a:t>
              </a:r>
              <a:r>
                <a:rPr lang="en-US" altLang="zh-CN" sz="1600" b="1">
                  <a:solidFill>
                    <a:schemeClr val="tx1">
                      <a:lumMod val="85000"/>
                      <a:lumOff val="15000"/>
                    </a:schemeClr>
                  </a:solidFill>
                  <a:cs typeface="+mn-ea"/>
                  <a:sym typeface="+mn-lt"/>
                </a:rPr>
                <a:t>   </a:t>
              </a:r>
              <a:endParaRPr lang="en-US" altLang="zh-CN" sz="1600" b="1">
                <a:solidFill>
                  <a:schemeClr val="tx1">
                    <a:lumMod val="85000"/>
                    <a:lumOff val="15000"/>
                  </a:schemeClr>
                </a:solidFill>
                <a:cs typeface="+mn-ea"/>
                <a:sym typeface="+mn-lt"/>
              </a:endParaRPr>
            </a:p>
          </p:txBody>
        </p:sp>
      </p:grpSp>
      <p:sp>
        <p:nvSpPr>
          <p:cNvPr id="6" name="文本框 5"/>
          <p:cNvSpPr txBox="1"/>
          <p:nvPr>
            <p:custDataLst>
              <p:tags r:id="rId3"/>
            </p:custDataLst>
          </p:nvPr>
        </p:nvSpPr>
        <p:spPr>
          <a:xfrm>
            <a:off x="6364605" y="4410075"/>
            <a:ext cx="4700270" cy="368300"/>
          </a:xfrm>
          <a:prstGeom prst="rect">
            <a:avLst/>
          </a:prstGeom>
          <a:noFill/>
        </p:spPr>
        <p:txBody>
          <a:bodyPr wrap="square" rtlCol="0">
            <a:spAutoFit/>
          </a:bodyPr>
          <a:p>
            <a:r>
              <a:rPr lang="zh-CN" altLang="en-US">
                <a:solidFill>
                  <a:schemeClr val="bg1"/>
                </a:solidFill>
              </a:rPr>
              <a:t>Challenges and opportunities coexist</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custDataLst>
              <p:tags r:id="rId1"/>
            </p:custDataLst>
          </p:nvPr>
        </p:nvPicPr>
        <p:blipFill>
          <a:blip r:embed="rId2" cstate="print"/>
          <a:srcRect/>
          <a:stretch>
            <a:fillRect/>
          </a:stretch>
        </p:blipFill>
        <p:spPr bwMode="auto">
          <a:xfrm>
            <a:off x="1550035" y="1920875"/>
            <a:ext cx="2326005" cy="2229485"/>
          </a:xfrm>
          <a:prstGeom prst="rect">
            <a:avLst/>
          </a:prstGeom>
          <a:noFill/>
          <a:ln w="9525">
            <a:noFill/>
            <a:miter lim="800000"/>
            <a:headEnd/>
            <a:tailEnd/>
          </a:ln>
        </p:spPr>
      </p:pic>
      <p:pic>
        <p:nvPicPr>
          <p:cNvPr id="2052" name="Picture 4"/>
          <p:cNvPicPr>
            <a:picLocks noChangeAspect="1" noChangeArrowheads="1"/>
          </p:cNvPicPr>
          <p:nvPr>
            <p:custDataLst>
              <p:tags r:id="rId3"/>
            </p:custDataLst>
          </p:nvPr>
        </p:nvPicPr>
        <p:blipFill>
          <a:blip r:embed="rId4" cstate="print"/>
          <a:srcRect/>
          <a:stretch>
            <a:fillRect/>
          </a:stretch>
        </p:blipFill>
        <p:spPr bwMode="auto">
          <a:xfrm>
            <a:off x="5789930" y="1917700"/>
            <a:ext cx="2168525" cy="2231390"/>
          </a:xfrm>
          <a:prstGeom prst="rect">
            <a:avLst/>
          </a:prstGeom>
          <a:noFill/>
          <a:ln w="9525">
            <a:noFill/>
            <a:miter lim="800000"/>
            <a:headEnd/>
            <a:tailEnd/>
          </a:ln>
        </p:spPr>
      </p:pic>
      <p:sp>
        <p:nvSpPr>
          <p:cNvPr id="5" name="TextBox 19"/>
          <p:cNvSpPr txBox="1"/>
          <p:nvPr>
            <p:custDataLst>
              <p:tags r:id="rId5"/>
            </p:custDataLst>
          </p:nvPr>
        </p:nvSpPr>
        <p:spPr>
          <a:xfrm>
            <a:off x="1459230" y="1287145"/>
            <a:ext cx="1094105" cy="408305"/>
          </a:xfrm>
          <a:prstGeom prst="rect">
            <a:avLst/>
          </a:prstGeom>
          <a:noFill/>
          <a:ln>
            <a:solidFill>
              <a:srgbClr val="FF0000"/>
            </a:solidFill>
          </a:ln>
        </p:spPr>
        <p:txBody>
          <a:bodyPr wrap="square" rtlCol="0">
            <a:noAutofit/>
          </a:bodyPr>
          <a:p>
            <a:r>
              <a:rPr lang="zh-CN" altLang="en-US" sz="1000" b="1"/>
              <a:t>产品一</a:t>
            </a:r>
            <a:endParaRPr lang="zh-CN" altLang="en-US" sz="1000" b="1"/>
          </a:p>
          <a:p>
            <a:r>
              <a:rPr lang="zh-CN" altLang="en-US" sz="1000" b="1"/>
              <a:t>Product 1</a:t>
            </a:r>
            <a:endParaRPr lang="zh-CN" altLang="en-US" sz="1000" b="1"/>
          </a:p>
        </p:txBody>
      </p:sp>
      <p:sp>
        <p:nvSpPr>
          <p:cNvPr id="21" name="TextBox 20"/>
          <p:cNvSpPr txBox="1"/>
          <p:nvPr>
            <p:custDataLst>
              <p:tags r:id="rId6"/>
            </p:custDataLst>
          </p:nvPr>
        </p:nvSpPr>
        <p:spPr>
          <a:xfrm>
            <a:off x="2854960" y="1287145"/>
            <a:ext cx="1017905" cy="405765"/>
          </a:xfrm>
          <a:prstGeom prst="rect">
            <a:avLst/>
          </a:prstGeom>
          <a:noFill/>
          <a:ln>
            <a:solidFill>
              <a:srgbClr val="FF0000"/>
            </a:solidFill>
          </a:ln>
        </p:spPr>
        <p:txBody>
          <a:bodyPr wrap="square" rtlCol="0">
            <a:noAutofit/>
          </a:bodyPr>
          <a:p>
            <a:r>
              <a:rPr lang="zh-CN" altLang="en-US" sz="1000" b="1" dirty="0" smtClean="0"/>
              <a:t>产品二</a:t>
            </a:r>
            <a:endParaRPr lang="zh-CN" altLang="en-US" sz="1000" b="1" dirty="0" smtClean="0"/>
          </a:p>
          <a:p>
            <a:r>
              <a:rPr lang="zh-CN" altLang="en-US" sz="1000" b="1" dirty="0"/>
              <a:t>Product 2</a:t>
            </a:r>
            <a:endParaRPr lang="zh-CN" altLang="en-US" sz="1000" b="1" dirty="0"/>
          </a:p>
        </p:txBody>
      </p:sp>
      <p:sp>
        <p:nvSpPr>
          <p:cNvPr id="22" name="TextBox 21"/>
          <p:cNvSpPr txBox="1"/>
          <p:nvPr>
            <p:custDataLst>
              <p:tags r:id="rId7"/>
            </p:custDataLst>
          </p:nvPr>
        </p:nvSpPr>
        <p:spPr>
          <a:xfrm>
            <a:off x="5789930" y="1287145"/>
            <a:ext cx="1065530" cy="393700"/>
          </a:xfrm>
          <a:prstGeom prst="rect">
            <a:avLst/>
          </a:prstGeom>
          <a:noFill/>
          <a:ln>
            <a:solidFill>
              <a:srgbClr val="FF0000"/>
            </a:solidFill>
          </a:ln>
        </p:spPr>
        <p:txBody>
          <a:bodyPr wrap="square" rtlCol="0">
            <a:noAutofit/>
          </a:bodyPr>
          <a:p>
            <a:r>
              <a:rPr lang="zh-CN" altLang="en-US" sz="1000" b="1" dirty="0" smtClean="0"/>
              <a:t>产品三</a:t>
            </a:r>
            <a:endParaRPr lang="zh-CN" altLang="en-US" sz="1000" b="1" dirty="0" smtClean="0"/>
          </a:p>
          <a:p>
            <a:r>
              <a:rPr lang="zh-CN" altLang="en-US" sz="1000" b="1" dirty="0"/>
              <a:t>Product </a:t>
            </a:r>
            <a:r>
              <a:rPr lang="en-US" altLang="zh-CN" sz="1000" b="1" dirty="0"/>
              <a:t>3</a:t>
            </a:r>
            <a:endParaRPr lang="en-US" altLang="zh-CN" sz="1000" b="1" dirty="0"/>
          </a:p>
        </p:txBody>
      </p:sp>
      <p:sp>
        <p:nvSpPr>
          <p:cNvPr id="24" name="TextBox 23"/>
          <p:cNvSpPr txBox="1"/>
          <p:nvPr>
            <p:custDataLst>
              <p:tags r:id="rId8"/>
            </p:custDataLst>
          </p:nvPr>
        </p:nvSpPr>
        <p:spPr>
          <a:xfrm>
            <a:off x="7162800" y="1287145"/>
            <a:ext cx="1047750" cy="374650"/>
          </a:xfrm>
          <a:prstGeom prst="rect">
            <a:avLst/>
          </a:prstGeom>
          <a:noFill/>
          <a:ln>
            <a:solidFill>
              <a:srgbClr val="FF0000"/>
            </a:solidFill>
          </a:ln>
        </p:spPr>
        <p:txBody>
          <a:bodyPr wrap="square" rtlCol="0">
            <a:noAutofit/>
          </a:bodyPr>
          <a:p>
            <a:r>
              <a:rPr lang="zh-CN" altLang="en-US" sz="1000" b="1" dirty="0" smtClean="0"/>
              <a:t>产品四</a:t>
            </a:r>
            <a:endParaRPr lang="zh-CN" altLang="en-US" sz="1000" b="1" dirty="0" smtClean="0"/>
          </a:p>
          <a:p>
            <a:r>
              <a:rPr lang="zh-CN" altLang="en-US" sz="1000" b="1" dirty="0"/>
              <a:t>Product </a:t>
            </a:r>
            <a:r>
              <a:rPr lang="en-US" altLang="zh-CN" sz="1000" b="1" dirty="0"/>
              <a:t>4</a:t>
            </a:r>
            <a:endParaRPr lang="en-US" altLang="zh-CN" sz="1000" b="1" dirty="0"/>
          </a:p>
        </p:txBody>
      </p:sp>
      <p:sp>
        <p:nvSpPr>
          <p:cNvPr id="2" name="文本框 1"/>
          <p:cNvSpPr txBox="1"/>
          <p:nvPr>
            <p:custDataLst>
              <p:tags r:id="rId9"/>
            </p:custDataLst>
          </p:nvPr>
        </p:nvSpPr>
        <p:spPr>
          <a:xfrm>
            <a:off x="1459230" y="4170045"/>
            <a:ext cx="1210310" cy="1322070"/>
          </a:xfrm>
          <a:prstGeom prst="rect">
            <a:avLst/>
          </a:prstGeom>
          <a:noFill/>
        </p:spPr>
        <p:txBody>
          <a:bodyPr wrap="square" rtlCol="0">
            <a:spAutoFit/>
          </a:bodyPr>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Battery cell specification: 40Ah</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Product size: (LWH)</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125±1x45±1x179.5±1</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Voltage: 3.30V-3.32V</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Capacity: ≥40Ah</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Single weight: 1.5±0.05</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Module specification:</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Module several cells: 2-10 cells</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6" name="文本框 5"/>
          <p:cNvSpPr txBox="1"/>
          <p:nvPr>
            <p:custDataLst>
              <p:tags r:id="rId10"/>
            </p:custDataLst>
          </p:nvPr>
        </p:nvSpPr>
        <p:spPr>
          <a:xfrm>
            <a:off x="2846070" y="4170045"/>
            <a:ext cx="1210310" cy="1322070"/>
          </a:xfrm>
          <a:prstGeom prst="rect">
            <a:avLst/>
          </a:prstGeom>
          <a:noFill/>
        </p:spPr>
        <p:txBody>
          <a:bodyPr wrap="square" rtlCol="0">
            <a:spAutoFit/>
          </a:bodyPr>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Battery cell specification: </a:t>
            </a:r>
            <a:r>
              <a:rPr lang="en-US" altLang="zh-CN"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5</a:t>
            </a:r>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0Ah</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Product size: (LWH)</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125±1x45±1x179.5±1</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Voltage: 3.30V-3.32V</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Capacity: ≥</a:t>
            </a:r>
            <a:r>
              <a:rPr lang="en-US" altLang="zh-CN"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5</a:t>
            </a:r>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0Ah</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Single weight: 1.5±0.05</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Module specification:</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Module several cells: 2-10 cells</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8" name="文本框 7"/>
          <p:cNvSpPr txBox="1"/>
          <p:nvPr>
            <p:custDataLst>
              <p:tags r:id="rId11"/>
            </p:custDataLst>
          </p:nvPr>
        </p:nvSpPr>
        <p:spPr>
          <a:xfrm>
            <a:off x="5789930" y="4228465"/>
            <a:ext cx="1210310" cy="1322070"/>
          </a:xfrm>
          <a:prstGeom prst="rect">
            <a:avLst/>
          </a:prstGeom>
          <a:noFill/>
        </p:spPr>
        <p:txBody>
          <a:bodyPr wrap="square" rtlCol="0">
            <a:spAutoFit/>
          </a:bodyPr>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Battery cell specification: </a:t>
            </a:r>
            <a:r>
              <a:rPr lang="en-US" altLang="zh-CN"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6</a:t>
            </a:r>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0Ah</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Product size: (LWH)</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125±1x</a:t>
            </a:r>
            <a:r>
              <a:rPr lang="en-US" altLang="zh-CN"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64</a:t>
            </a:r>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±1x</a:t>
            </a:r>
            <a:r>
              <a:rPr lang="en-US" altLang="zh-CN"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181</a:t>
            </a:r>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a:t>
            </a:r>
            <a:r>
              <a:rPr lang="en-US" altLang="zh-CN"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0.5</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Voltage: 3.30V-3.32V</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Capacity: ≥</a:t>
            </a:r>
            <a:r>
              <a:rPr lang="en-US" altLang="zh-CN"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6</a:t>
            </a:r>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0Ah</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Single weight: </a:t>
            </a:r>
            <a:r>
              <a:rPr lang="en-US" altLang="zh-CN"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2.1</a:t>
            </a:r>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±0.05</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Module specification:</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Module several cells: 2-10 cells</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9" name="文本框 8"/>
          <p:cNvSpPr txBox="1"/>
          <p:nvPr>
            <p:custDataLst>
              <p:tags r:id="rId12"/>
            </p:custDataLst>
          </p:nvPr>
        </p:nvSpPr>
        <p:spPr>
          <a:xfrm>
            <a:off x="7000240" y="4234180"/>
            <a:ext cx="1210310" cy="1322070"/>
          </a:xfrm>
          <a:prstGeom prst="rect">
            <a:avLst/>
          </a:prstGeom>
          <a:noFill/>
        </p:spPr>
        <p:txBody>
          <a:bodyPr wrap="square" rtlCol="0">
            <a:spAutoFit/>
          </a:bodyPr>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Battery cell specification: </a:t>
            </a:r>
            <a:r>
              <a:rPr lang="en-US" altLang="zh-CN"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10</a:t>
            </a:r>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0Ah</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Product size: (LWH)</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125±1x</a:t>
            </a:r>
            <a:r>
              <a:rPr lang="en-US" altLang="zh-CN"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6</a:t>
            </a:r>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5±1x</a:t>
            </a:r>
            <a:r>
              <a:rPr lang="en-US" altLang="zh-CN"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234</a:t>
            </a:r>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.5±1</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Voltage: 3.30V-3.32V</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Capacity: ≥40Ah</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Single weight: </a:t>
            </a:r>
            <a:r>
              <a:rPr lang="en-US" altLang="zh-CN"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2.9</a:t>
            </a:r>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±0.0</a:t>
            </a:r>
            <a:r>
              <a:rPr lang="en-US" altLang="zh-CN"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1</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Module specification:</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Module several cells: 2-10 cells</a:t>
            </a:r>
            <a:endParaRPr lang="zh-CN" altLang="en-US" sz="800"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10" name="单圆角矩形 9"/>
          <p:cNvSpPr/>
          <p:nvPr/>
        </p:nvSpPr>
        <p:spPr>
          <a:xfrm>
            <a:off x="1113155" y="289560"/>
            <a:ext cx="2747010" cy="346710"/>
          </a:xfrm>
          <a:prstGeom prst="round1Rect">
            <a:avLst/>
          </a:prstGeom>
          <a:solidFill>
            <a:srgbClr val="162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kern="0" noProof="0" dirty="0">
                <a:sym typeface="+mn-ea"/>
              </a:rPr>
              <a:t>pack</a:t>
            </a:r>
            <a:r>
              <a:rPr lang="zh-CN" altLang="en-US" kern="0" noProof="0" dirty="0">
                <a:sym typeface="+mn-ea"/>
              </a:rPr>
              <a:t>自动化生产线</a:t>
            </a:r>
            <a:endParaRPr lang="zh-CN" altLang="en-US" kern="0" noProof="0" dirty="0">
              <a:sym typeface="+mn-ea"/>
            </a:endParaRPr>
          </a:p>
          <a:p>
            <a:pPr algn="l"/>
            <a:r>
              <a:rPr lang="zh-CN" altLang="en-US" sz="1000" b="1" dirty="0" smtClean="0">
                <a:solidFill>
                  <a:schemeClr val="bg1"/>
                </a:solidFill>
                <a:latin typeface="微软雅黑" panose="020B0503020204020204" pitchFamily="34" charset="-122"/>
                <a:ea typeface="微软雅黑" panose="020B0503020204020204" pitchFamily="34" charset="-122"/>
                <a:cs typeface="经典舒同体简" panose="02010609000101010101" pitchFamily="49" charset="-122"/>
                <a:sym typeface="+mn-ea"/>
              </a:rPr>
              <a:t>Pack automated production line</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59430" y="555625"/>
            <a:ext cx="5838190" cy="766445"/>
          </a:xfrm>
          <a:prstGeom prst="rect">
            <a:avLst/>
          </a:prstGeom>
          <a:noFill/>
        </p:spPr>
        <p:txBody>
          <a:bodyPr wrap="square" rtlCol="0" anchor="t">
            <a:noAutofit/>
          </a:bodyPr>
          <a:p>
            <a:r>
              <a:rPr lang="zh-CN" altLang="en-US" sz="1600" b="1" dirty="0" smtClean="0">
                <a:latin typeface="华文楷体" panose="02010600040101010101" pitchFamily="2" charset="-122"/>
                <a:ea typeface="华文楷体" panose="02010600040101010101" pitchFamily="2" charset="-122"/>
                <a:sym typeface="+mn-ea"/>
              </a:rPr>
              <a:t>电池模组组装工序</a:t>
            </a:r>
            <a:endParaRPr lang="zh-CN" altLang="en-US" sz="1600" b="1" dirty="0" smtClean="0">
              <a:latin typeface="华文楷体" panose="02010600040101010101" pitchFamily="2" charset="-122"/>
              <a:ea typeface="华文楷体" panose="02010600040101010101" pitchFamily="2" charset="-122"/>
              <a:sym typeface="+mn-ea"/>
            </a:endParaRPr>
          </a:p>
          <a:p>
            <a:r>
              <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rPr>
              <a:t>Battery module assembly process</a:t>
            </a:r>
            <a:endPar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endParaRPr>
          </a:p>
        </p:txBody>
      </p:sp>
      <p:pic>
        <p:nvPicPr>
          <p:cNvPr id="2050" name="Picture 2"/>
          <p:cNvPicPr>
            <a:picLocks noChangeAspect="1" noChangeArrowheads="1"/>
          </p:cNvPicPr>
          <p:nvPr/>
        </p:nvPicPr>
        <p:blipFill>
          <a:blip r:embed="rId1" cstate="print"/>
          <a:srcRect l="1464" t="7143"/>
          <a:stretch>
            <a:fillRect/>
          </a:stretch>
        </p:blipFill>
        <p:spPr bwMode="auto">
          <a:xfrm>
            <a:off x="539115" y="1131570"/>
            <a:ext cx="10161905" cy="4830445"/>
          </a:xfrm>
          <a:prstGeom prst="rect">
            <a:avLst/>
          </a:prstGeom>
          <a:noFill/>
          <a:ln w="9525">
            <a:noFill/>
            <a:miter lim="800000"/>
            <a:headEnd/>
            <a:tailEnd/>
          </a:ln>
        </p:spPr>
      </p:pic>
      <p:sp>
        <p:nvSpPr>
          <p:cNvPr id="5" name="单圆角矩形 4"/>
          <p:cNvSpPr/>
          <p:nvPr/>
        </p:nvSpPr>
        <p:spPr>
          <a:xfrm>
            <a:off x="1034415" y="289560"/>
            <a:ext cx="2693035" cy="363220"/>
          </a:xfrm>
          <a:prstGeom prst="round1Rect">
            <a:avLst/>
          </a:prstGeom>
          <a:solidFill>
            <a:srgbClr val="162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kern="0" noProof="0" dirty="0">
                <a:sym typeface="+mn-ea"/>
              </a:rPr>
              <a:t>pack</a:t>
            </a:r>
            <a:r>
              <a:rPr lang="zh-CN" altLang="en-US" kern="0" noProof="0" dirty="0">
                <a:sym typeface="+mn-ea"/>
              </a:rPr>
              <a:t>自动化生产线</a:t>
            </a:r>
            <a:endParaRPr lang="zh-CN" altLang="en-US" kern="0" noProof="0" dirty="0">
              <a:sym typeface="+mn-ea"/>
            </a:endParaRPr>
          </a:p>
          <a:p>
            <a:pPr algn="l"/>
            <a:r>
              <a:rPr lang="zh-CN" altLang="en-US" sz="1000" b="1" dirty="0" smtClean="0">
                <a:solidFill>
                  <a:schemeClr val="bg1"/>
                </a:solidFill>
                <a:latin typeface="微软雅黑" panose="020B0503020204020204" pitchFamily="34" charset="-122"/>
                <a:ea typeface="微软雅黑" panose="020B0503020204020204" pitchFamily="34" charset="-122"/>
                <a:cs typeface="经典舒同体简" panose="02010609000101010101" pitchFamily="49" charset="-122"/>
                <a:sym typeface="+mn-ea"/>
              </a:rPr>
              <a:t>Pack automated production line</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80790" y="807085"/>
            <a:ext cx="5838190" cy="766445"/>
          </a:xfrm>
          <a:prstGeom prst="rect">
            <a:avLst/>
          </a:prstGeom>
          <a:noFill/>
        </p:spPr>
        <p:txBody>
          <a:bodyPr wrap="square" rtlCol="0" anchor="t">
            <a:noAutofit/>
          </a:bodyPr>
          <a:p>
            <a:r>
              <a:rPr lang="zh-CN" altLang="en-US" sz="1600" b="1" dirty="0" smtClean="0">
                <a:latin typeface="华文楷体" panose="02010600040101010101" pitchFamily="2" charset="-122"/>
                <a:ea typeface="华文楷体" panose="02010600040101010101" pitchFamily="2" charset="-122"/>
                <a:sym typeface="+mn-ea"/>
              </a:rPr>
              <a:t>电池模组组装工序</a:t>
            </a:r>
            <a:endParaRPr lang="zh-CN" altLang="en-US" sz="1600" b="1" dirty="0" smtClean="0">
              <a:latin typeface="华文楷体" panose="02010600040101010101" pitchFamily="2" charset="-122"/>
              <a:ea typeface="华文楷体" panose="02010600040101010101" pitchFamily="2" charset="-122"/>
              <a:sym typeface="+mn-ea"/>
            </a:endParaRPr>
          </a:p>
          <a:p>
            <a:r>
              <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rPr>
              <a:t>Battery module assembly process</a:t>
            </a:r>
            <a:endPar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endParaRPr>
          </a:p>
        </p:txBody>
      </p:sp>
      <p:sp>
        <p:nvSpPr>
          <p:cNvPr id="5" name="单圆角矩形 4"/>
          <p:cNvSpPr/>
          <p:nvPr/>
        </p:nvSpPr>
        <p:spPr>
          <a:xfrm>
            <a:off x="1034415" y="289560"/>
            <a:ext cx="2693035" cy="363220"/>
          </a:xfrm>
          <a:prstGeom prst="round1Rect">
            <a:avLst/>
          </a:prstGeom>
          <a:solidFill>
            <a:srgbClr val="162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kern="0" noProof="0" dirty="0">
                <a:sym typeface="+mn-ea"/>
              </a:rPr>
              <a:t>pack</a:t>
            </a:r>
            <a:r>
              <a:rPr lang="zh-CN" altLang="en-US" kern="0" noProof="0" dirty="0">
                <a:sym typeface="+mn-ea"/>
              </a:rPr>
              <a:t>自动化生产线</a:t>
            </a:r>
            <a:endParaRPr lang="zh-CN" altLang="en-US" kern="0" noProof="0" dirty="0">
              <a:sym typeface="+mn-ea"/>
            </a:endParaRPr>
          </a:p>
          <a:p>
            <a:pPr algn="l"/>
            <a:r>
              <a:rPr lang="zh-CN" altLang="en-US" sz="1000" b="1" dirty="0" smtClean="0">
                <a:solidFill>
                  <a:schemeClr val="bg1"/>
                </a:solidFill>
                <a:latin typeface="微软雅黑" panose="020B0503020204020204" pitchFamily="34" charset="-122"/>
                <a:ea typeface="微软雅黑" panose="020B0503020204020204" pitchFamily="34" charset="-122"/>
                <a:cs typeface="经典舒同体简" panose="02010609000101010101" pitchFamily="49" charset="-122"/>
                <a:sym typeface="+mn-ea"/>
              </a:rPr>
              <a:t>Pack automated production line</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4" name="图片 3" descr="微信图片_20240311082451"/>
          <p:cNvPicPr>
            <a:picLocks noChangeAspect="1"/>
          </p:cNvPicPr>
          <p:nvPr/>
        </p:nvPicPr>
        <p:blipFill>
          <a:blip r:embed="rId1"/>
          <a:stretch>
            <a:fillRect/>
          </a:stretch>
        </p:blipFill>
        <p:spPr>
          <a:xfrm>
            <a:off x="1478280" y="1717675"/>
            <a:ext cx="7734300" cy="367665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单圆角矩形 4"/>
          <p:cNvSpPr/>
          <p:nvPr/>
        </p:nvSpPr>
        <p:spPr>
          <a:xfrm>
            <a:off x="1034415" y="289560"/>
            <a:ext cx="2693035" cy="363220"/>
          </a:xfrm>
          <a:prstGeom prst="round1Rect">
            <a:avLst/>
          </a:prstGeom>
          <a:solidFill>
            <a:srgbClr val="162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kern="0" noProof="0" dirty="0">
                <a:sym typeface="+mn-ea"/>
              </a:rPr>
              <a:t>pack</a:t>
            </a:r>
            <a:r>
              <a:rPr lang="zh-CN" altLang="en-US" kern="0" noProof="0" dirty="0">
                <a:sym typeface="+mn-ea"/>
              </a:rPr>
              <a:t>自动化生产线</a:t>
            </a:r>
            <a:endParaRPr lang="zh-CN" altLang="en-US" kern="0" noProof="0" dirty="0">
              <a:sym typeface="+mn-ea"/>
            </a:endParaRPr>
          </a:p>
          <a:p>
            <a:pPr algn="l"/>
            <a:r>
              <a:rPr lang="zh-CN" altLang="en-US" sz="1000" b="1" dirty="0" smtClean="0">
                <a:solidFill>
                  <a:schemeClr val="bg1"/>
                </a:solidFill>
                <a:latin typeface="微软雅黑" panose="020B0503020204020204" pitchFamily="34" charset="-122"/>
                <a:ea typeface="微软雅黑" panose="020B0503020204020204" pitchFamily="34" charset="-122"/>
                <a:cs typeface="经典舒同体简" panose="02010609000101010101" pitchFamily="49" charset="-122"/>
                <a:sym typeface="+mn-ea"/>
              </a:rPr>
              <a:t>Pack automated production line</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3663315" y="1377315"/>
            <a:ext cx="4572000" cy="583565"/>
          </a:xfrm>
          <a:prstGeom prst="rect">
            <a:avLst/>
          </a:prstGeom>
          <a:noFill/>
        </p:spPr>
        <p:txBody>
          <a:bodyPr wrap="square" rtlCol="0" anchor="t">
            <a:spAutoFit/>
          </a:bodyPr>
          <a:p>
            <a:r>
              <a:rPr lang="en-US" altLang="zh-CN" sz="1600" b="1" dirty="0" smtClean="0">
                <a:latin typeface="华文楷体" panose="02010600040101010101" pitchFamily="2" charset="-122"/>
                <a:ea typeface="华文楷体" panose="02010600040101010101" pitchFamily="2" charset="-122"/>
                <a:sym typeface="+mn-ea"/>
              </a:rPr>
              <a:t>PACK</a:t>
            </a:r>
            <a:r>
              <a:rPr lang="zh-CN" altLang="en-US" sz="1600" b="1" dirty="0">
                <a:latin typeface="华文楷体" panose="02010600040101010101" pitchFamily="2" charset="-122"/>
                <a:ea typeface="华文楷体" panose="02010600040101010101" pitchFamily="2" charset="-122"/>
                <a:sym typeface="+mn-ea"/>
              </a:rPr>
              <a:t>整</a:t>
            </a:r>
            <a:r>
              <a:rPr lang="zh-CN" altLang="en-US" sz="1600" b="1" dirty="0" smtClean="0">
                <a:latin typeface="华文楷体" panose="02010600040101010101" pitchFamily="2" charset="-122"/>
                <a:ea typeface="华文楷体" panose="02010600040101010101" pitchFamily="2" charset="-122"/>
                <a:sym typeface="+mn-ea"/>
              </a:rPr>
              <a:t>线方案</a:t>
            </a:r>
            <a:endParaRPr lang="zh-CN" altLang="en-US" sz="1600" b="1" dirty="0">
              <a:latin typeface="华文楷体" panose="02010600040101010101" pitchFamily="2" charset="-122"/>
              <a:ea typeface="华文楷体" panose="02010600040101010101" pitchFamily="2" charset="-122"/>
            </a:endParaRPr>
          </a:p>
          <a:p>
            <a:r>
              <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rPr>
              <a:t>PACK Complete Line Program</a:t>
            </a:r>
            <a:endPar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endParaRPr>
          </a:p>
        </p:txBody>
      </p:sp>
      <p:pic>
        <p:nvPicPr>
          <p:cNvPr id="13" name="Picture 1"/>
          <p:cNvPicPr>
            <a:picLocks noChangeAspect="1" noChangeArrowheads="1"/>
          </p:cNvPicPr>
          <p:nvPr/>
        </p:nvPicPr>
        <p:blipFill>
          <a:blip r:embed="rId1" cstate="print"/>
          <a:srcRect l="4684" t="19751" r="6455" b="16693"/>
          <a:stretch>
            <a:fillRect/>
          </a:stretch>
        </p:blipFill>
        <p:spPr bwMode="auto">
          <a:xfrm>
            <a:off x="1719580" y="1960880"/>
            <a:ext cx="6680835" cy="2577465"/>
          </a:xfrm>
          <a:prstGeom prst="rect">
            <a:avLst/>
          </a:prstGeom>
          <a:noFill/>
          <a:ln w="1">
            <a:noFill/>
            <a:miter lim="800000"/>
            <a:headEnd/>
            <a:tailEnd/>
          </a:ln>
        </p:spPr>
      </p:pic>
      <p:sp>
        <p:nvSpPr>
          <p:cNvPr id="6" name="文本框 5"/>
          <p:cNvSpPr txBox="1"/>
          <p:nvPr/>
        </p:nvSpPr>
        <p:spPr>
          <a:xfrm>
            <a:off x="1071245" y="4761230"/>
            <a:ext cx="4133215" cy="860425"/>
          </a:xfrm>
          <a:prstGeom prst="rect">
            <a:avLst/>
          </a:prstGeom>
          <a:noFill/>
        </p:spPr>
        <p:txBody>
          <a:bodyPr wrap="square" rtlCol="0" anchor="t">
            <a:spAutoFit/>
          </a:bodyPr>
          <a:p>
            <a:r>
              <a:rPr lang="zh-CN" altLang="en-US" sz="1000" b="1" dirty="0" smtClean="0">
                <a:solidFill>
                  <a:schemeClr val="tx1">
                    <a:lumMod val="95000"/>
                    <a:lumOff val="5000"/>
                  </a:schemeClr>
                </a:solidFill>
                <a:latin typeface="+mn-ea"/>
                <a:sym typeface="+mn-ea"/>
              </a:rPr>
              <a:t>设备外形尺寸：长约</a:t>
            </a:r>
            <a:r>
              <a:rPr lang="en-US" altLang="zh-CN" sz="1000" b="1" dirty="0" smtClean="0">
                <a:solidFill>
                  <a:schemeClr val="tx1">
                    <a:lumMod val="95000"/>
                    <a:lumOff val="5000"/>
                  </a:schemeClr>
                </a:solidFill>
                <a:latin typeface="+mn-ea"/>
                <a:sym typeface="+mn-ea"/>
              </a:rPr>
              <a:t>30</a:t>
            </a:r>
            <a:r>
              <a:rPr lang="zh-CN" altLang="en-US" sz="1000" b="1" dirty="0" smtClean="0">
                <a:solidFill>
                  <a:schemeClr val="tx1">
                    <a:lumMod val="95000"/>
                    <a:lumOff val="5000"/>
                  </a:schemeClr>
                </a:solidFill>
                <a:latin typeface="+mn-ea"/>
                <a:sym typeface="+mn-ea"/>
              </a:rPr>
              <a:t>米 宽约</a:t>
            </a:r>
            <a:r>
              <a:rPr lang="en-US" altLang="zh-CN" sz="1000" b="1" dirty="0" smtClean="0">
                <a:solidFill>
                  <a:schemeClr val="tx1">
                    <a:lumMod val="95000"/>
                    <a:lumOff val="5000"/>
                  </a:schemeClr>
                </a:solidFill>
                <a:latin typeface="+mn-ea"/>
                <a:sym typeface="+mn-ea"/>
              </a:rPr>
              <a:t>3.2</a:t>
            </a:r>
            <a:r>
              <a:rPr lang="zh-CN" altLang="en-US" sz="1000" b="1" dirty="0" smtClean="0">
                <a:solidFill>
                  <a:schemeClr val="tx1">
                    <a:lumMod val="95000"/>
                    <a:lumOff val="5000"/>
                  </a:schemeClr>
                </a:solidFill>
                <a:latin typeface="+mn-ea"/>
                <a:sym typeface="+mn-ea"/>
              </a:rPr>
              <a:t>米  高约</a:t>
            </a:r>
            <a:r>
              <a:rPr lang="en-US" altLang="zh-CN" sz="1000" b="1" dirty="0" smtClean="0">
                <a:solidFill>
                  <a:schemeClr val="tx1">
                    <a:lumMod val="95000"/>
                    <a:lumOff val="5000"/>
                  </a:schemeClr>
                </a:solidFill>
                <a:latin typeface="+mn-ea"/>
                <a:sym typeface="+mn-ea"/>
              </a:rPr>
              <a:t>1.9</a:t>
            </a:r>
            <a:r>
              <a:rPr lang="zh-CN" altLang="en-US" sz="1000" b="1" dirty="0" smtClean="0">
                <a:solidFill>
                  <a:schemeClr val="tx1">
                    <a:lumMod val="95000"/>
                    <a:lumOff val="5000"/>
                  </a:schemeClr>
                </a:solidFill>
                <a:latin typeface="+mn-ea"/>
                <a:sym typeface="+mn-ea"/>
              </a:rPr>
              <a:t>米</a:t>
            </a:r>
            <a:endParaRPr lang="en-US" altLang="zh-CN" sz="1000" b="1" dirty="0" smtClean="0">
              <a:solidFill>
                <a:schemeClr val="tx1">
                  <a:lumMod val="95000"/>
                  <a:lumOff val="5000"/>
                </a:schemeClr>
              </a:solidFill>
              <a:latin typeface="+mn-ea"/>
              <a:ea typeface="+mn-ea"/>
            </a:endParaRPr>
          </a:p>
          <a:p>
            <a:r>
              <a:rPr lang="zh-CN" altLang="en-US" sz="1000" b="1" dirty="0" smtClean="0">
                <a:solidFill>
                  <a:schemeClr val="tx1">
                    <a:lumMod val="95000"/>
                    <a:lumOff val="5000"/>
                  </a:schemeClr>
                </a:solidFill>
                <a:latin typeface="+mn-ea"/>
                <a:sym typeface="+mn-ea"/>
              </a:rPr>
              <a:t>设备稼动率：大于</a:t>
            </a:r>
            <a:r>
              <a:rPr lang="en-US" altLang="zh-CN" sz="1000" b="1" dirty="0" smtClean="0">
                <a:solidFill>
                  <a:schemeClr val="tx1">
                    <a:lumMod val="95000"/>
                    <a:lumOff val="5000"/>
                  </a:schemeClr>
                </a:solidFill>
                <a:latin typeface="+mn-ea"/>
                <a:sym typeface="+mn-ea"/>
              </a:rPr>
              <a:t>98%</a:t>
            </a:r>
            <a:endParaRPr lang="en-US" altLang="zh-CN" sz="1000" b="1" dirty="0" smtClean="0">
              <a:solidFill>
                <a:schemeClr val="tx1">
                  <a:lumMod val="95000"/>
                  <a:lumOff val="5000"/>
                </a:schemeClr>
              </a:solidFill>
              <a:latin typeface="+mn-ea"/>
              <a:ea typeface="+mn-ea"/>
            </a:endParaRPr>
          </a:p>
          <a:p>
            <a:r>
              <a:rPr lang="zh-CN" altLang="en-US" sz="1000" b="1" dirty="0" smtClean="0">
                <a:solidFill>
                  <a:schemeClr val="tx1">
                    <a:lumMod val="95000"/>
                    <a:lumOff val="5000"/>
                  </a:schemeClr>
                </a:solidFill>
                <a:latin typeface="+mn-ea"/>
                <a:sym typeface="+mn-ea"/>
              </a:rPr>
              <a:t>生产效率：大于</a:t>
            </a:r>
            <a:r>
              <a:rPr lang="en-US" altLang="zh-CN" sz="1000" b="1" dirty="0" smtClean="0">
                <a:solidFill>
                  <a:schemeClr val="tx1">
                    <a:lumMod val="95000"/>
                    <a:lumOff val="5000"/>
                  </a:schemeClr>
                </a:solidFill>
                <a:latin typeface="+mn-ea"/>
                <a:sym typeface="+mn-ea"/>
              </a:rPr>
              <a:t>8PPM</a:t>
            </a:r>
            <a:r>
              <a:rPr lang="zh-CN" altLang="en-US" sz="1000" b="1" dirty="0" smtClean="0">
                <a:solidFill>
                  <a:schemeClr val="tx1">
                    <a:lumMod val="95000"/>
                    <a:lumOff val="5000"/>
                  </a:schemeClr>
                </a:solidFill>
                <a:latin typeface="+mn-ea"/>
                <a:sym typeface="+mn-ea"/>
              </a:rPr>
              <a:t>（电芯）效率以模组电芯组装数量而定</a:t>
            </a:r>
            <a:endParaRPr lang="en-US" altLang="zh-CN" sz="1000" b="1" dirty="0" smtClean="0">
              <a:solidFill>
                <a:schemeClr val="tx1">
                  <a:lumMod val="95000"/>
                  <a:lumOff val="5000"/>
                </a:schemeClr>
              </a:solidFill>
              <a:latin typeface="+mn-ea"/>
              <a:ea typeface="+mn-ea"/>
            </a:endParaRPr>
          </a:p>
          <a:p>
            <a:r>
              <a:rPr lang="zh-CN" altLang="en-US" sz="1000" b="1" dirty="0" smtClean="0">
                <a:solidFill>
                  <a:schemeClr val="tx1">
                    <a:lumMod val="95000"/>
                    <a:lumOff val="5000"/>
                  </a:schemeClr>
                </a:solidFill>
                <a:latin typeface="+mn-ea"/>
                <a:sym typeface="+mn-ea"/>
              </a:rPr>
              <a:t>整线需求人员：</a:t>
            </a:r>
            <a:r>
              <a:rPr lang="en-US" altLang="zh-CN" sz="1000" b="1" dirty="0" smtClean="0">
                <a:solidFill>
                  <a:schemeClr val="tx1">
                    <a:lumMod val="95000"/>
                    <a:lumOff val="5000"/>
                  </a:schemeClr>
                </a:solidFill>
                <a:latin typeface="+mn-ea"/>
                <a:sym typeface="+mn-ea"/>
              </a:rPr>
              <a:t>3</a:t>
            </a:r>
            <a:r>
              <a:rPr lang="zh-CN" altLang="en-US" sz="1000" b="1" dirty="0" smtClean="0">
                <a:solidFill>
                  <a:schemeClr val="tx1">
                    <a:lumMod val="95000"/>
                    <a:lumOff val="5000"/>
                  </a:schemeClr>
                </a:solidFill>
                <a:latin typeface="+mn-ea"/>
                <a:sym typeface="+mn-ea"/>
              </a:rPr>
              <a:t>人</a:t>
            </a:r>
            <a:endParaRPr lang="en-US" altLang="zh-CN" sz="1000" b="1" dirty="0" smtClean="0">
              <a:solidFill>
                <a:schemeClr val="tx1">
                  <a:lumMod val="95000"/>
                  <a:lumOff val="5000"/>
                </a:schemeClr>
              </a:solidFill>
              <a:latin typeface="+mn-ea"/>
              <a:ea typeface="+mn-ea"/>
            </a:endParaRPr>
          </a:p>
          <a:p>
            <a:r>
              <a:rPr lang="zh-CN" altLang="en-US" sz="1000" b="1" dirty="0" smtClean="0">
                <a:solidFill>
                  <a:srgbClr val="FF0000"/>
                </a:solidFill>
                <a:latin typeface="+mn-ea"/>
                <a:sym typeface="+mn-ea"/>
              </a:rPr>
              <a:t>设备自动化程度：能实现</a:t>
            </a:r>
            <a:r>
              <a:rPr lang="en-US" altLang="zh-CN" sz="1000" b="1" dirty="0" smtClean="0">
                <a:solidFill>
                  <a:srgbClr val="FF0000"/>
                </a:solidFill>
                <a:latin typeface="+mn-ea"/>
                <a:sym typeface="+mn-ea"/>
              </a:rPr>
              <a:t>90%</a:t>
            </a:r>
            <a:r>
              <a:rPr lang="zh-CN" altLang="en-US" sz="1000" b="1" dirty="0" smtClean="0">
                <a:solidFill>
                  <a:srgbClr val="FF0000"/>
                </a:solidFill>
                <a:latin typeface="+mn-ea"/>
                <a:sym typeface="+mn-ea"/>
              </a:rPr>
              <a:t>以上的自动化电池组装作业，兼容性强。</a:t>
            </a:r>
            <a:endParaRPr lang="zh-CN" altLang="en-US" sz="1000" b="1" dirty="0" smtClean="0">
              <a:solidFill>
                <a:srgbClr val="FF0000"/>
              </a:solidFill>
              <a:latin typeface="+mn-ea"/>
              <a:ea typeface="华文行楷" panose="02010800040101010101" pitchFamily="2" charset="-122"/>
              <a:cs typeface="经典舒同体简" panose="02010609000101010101" pitchFamily="49" charset="-122"/>
              <a:sym typeface="+mn-ea"/>
            </a:endParaRPr>
          </a:p>
        </p:txBody>
      </p:sp>
      <p:sp>
        <p:nvSpPr>
          <p:cNvPr id="7" name="文本框 6"/>
          <p:cNvSpPr txBox="1"/>
          <p:nvPr/>
        </p:nvSpPr>
        <p:spPr>
          <a:xfrm>
            <a:off x="5306060" y="4614545"/>
            <a:ext cx="3902075" cy="1007745"/>
          </a:xfrm>
          <a:prstGeom prst="rect">
            <a:avLst/>
          </a:prstGeom>
          <a:noFill/>
        </p:spPr>
        <p:txBody>
          <a:bodyPr wrap="square" rtlCol="0">
            <a:noAutofit/>
          </a:bodyPr>
          <a:p>
            <a:r>
              <a:rPr lang="zh-CN" altLang="en-US" sz="1000" dirty="0" smtClean="0">
                <a:solidFill>
                  <a:schemeClr val="tx1"/>
                </a:solidFill>
                <a:latin typeface="华文宋体" panose="02010600040101010101" charset="-122"/>
                <a:ea typeface="华文宋体" panose="02010600040101010101" charset="-122"/>
                <a:cs typeface="经典舒同体简" panose="02010609000101010101" pitchFamily="49" charset="-122"/>
              </a:rPr>
              <a:t>Equipment dimensions: length of about 30 meters width of about 3.2 meters height of about 1.9 meters equipment crop rate: greater than 98% production efficiency: greater than 8PPM (cell) efficiency to the module cell assembly number depending on the entire line of personnel: 3 people equipment automation: can achieve more than 90% of the automated battery assembly operations, strong compatibility.</a:t>
            </a:r>
            <a:endParaRPr lang="zh-CN" altLang="en-US" sz="1000" dirty="0" smtClean="0">
              <a:solidFill>
                <a:schemeClr val="tx1"/>
              </a:solidFill>
              <a:latin typeface="华文宋体" panose="02010600040101010101" charset="-122"/>
              <a:ea typeface="华文宋体" panose="02010600040101010101" charset="-122"/>
              <a:cs typeface="经典舒同体简" panose="0201060900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单圆角矩形 4"/>
          <p:cNvSpPr/>
          <p:nvPr/>
        </p:nvSpPr>
        <p:spPr>
          <a:xfrm>
            <a:off x="1034415" y="289560"/>
            <a:ext cx="2693035" cy="363220"/>
          </a:xfrm>
          <a:prstGeom prst="round1Rect">
            <a:avLst/>
          </a:prstGeom>
          <a:solidFill>
            <a:srgbClr val="162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kern="0" noProof="0" dirty="0">
                <a:sym typeface="+mn-ea"/>
              </a:rPr>
              <a:t>pack</a:t>
            </a:r>
            <a:r>
              <a:rPr lang="zh-CN" altLang="en-US" kern="0" noProof="0" dirty="0">
                <a:sym typeface="+mn-ea"/>
              </a:rPr>
              <a:t>自动化生产线</a:t>
            </a:r>
            <a:endParaRPr lang="zh-CN" altLang="en-US" kern="0" noProof="0" dirty="0">
              <a:sym typeface="+mn-ea"/>
            </a:endParaRPr>
          </a:p>
          <a:p>
            <a:pPr algn="l"/>
            <a:r>
              <a:rPr lang="zh-CN" altLang="en-US" sz="1000" b="1" dirty="0" smtClean="0">
                <a:solidFill>
                  <a:schemeClr val="bg1"/>
                </a:solidFill>
                <a:latin typeface="微软雅黑" panose="020B0503020204020204" pitchFamily="34" charset="-122"/>
                <a:ea typeface="微软雅黑" panose="020B0503020204020204" pitchFamily="34" charset="-122"/>
                <a:cs typeface="经典舒同体简" panose="02010609000101010101" pitchFamily="49" charset="-122"/>
                <a:sym typeface="+mn-ea"/>
              </a:rPr>
              <a:t>Pack automated production line</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3947795" y="1083945"/>
            <a:ext cx="5647055" cy="583565"/>
          </a:xfrm>
          <a:prstGeom prst="rect">
            <a:avLst/>
          </a:prstGeom>
          <a:noFill/>
        </p:spPr>
        <p:txBody>
          <a:bodyPr wrap="square" rtlCol="0" anchor="t">
            <a:spAutoFit/>
          </a:bodyPr>
          <a:p>
            <a:r>
              <a:rPr lang="en-US" altLang="zh-CN" sz="1600" b="1" dirty="0" smtClean="0">
                <a:latin typeface="华文楷体" panose="02010600040101010101" pitchFamily="2" charset="-122"/>
                <a:ea typeface="华文楷体" panose="02010600040101010101" pitchFamily="2" charset="-122"/>
                <a:sym typeface="+mn-ea"/>
              </a:rPr>
              <a:t>PACK</a:t>
            </a:r>
            <a:r>
              <a:rPr lang="zh-CN" altLang="en-US" sz="1600" b="1" dirty="0" smtClean="0">
                <a:latin typeface="华文楷体" panose="02010600040101010101" pitchFamily="2" charset="-122"/>
                <a:ea typeface="华文楷体" panose="02010600040101010101" pitchFamily="2" charset="-122"/>
                <a:sym typeface="+mn-ea"/>
              </a:rPr>
              <a:t>线设备电池模组组装工序介绍</a:t>
            </a:r>
            <a:endParaRPr lang="zh-CN" altLang="en-US" sz="1600" b="1" dirty="0" smtClean="0">
              <a:latin typeface="华文楷体" panose="02010600040101010101" pitchFamily="2" charset="-122"/>
              <a:ea typeface="华文楷体" panose="02010600040101010101" pitchFamily="2" charset="-122"/>
              <a:sym typeface="+mn-ea"/>
            </a:endParaRPr>
          </a:p>
          <a:p>
            <a:r>
              <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rPr>
              <a:t>PACK line equipment battery module assembly process introduction</a:t>
            </a:r>
            <a:endPar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endParaRPr>
          </a:p>
        </p:txBody>
      </p:sp>
      <p:pic>
        <p:nvPicPr>
          <p:cNvPr id="4" name="图片 3"/>
          <p:cNvPicPr>
            <a:picLocks noChangeAspect="1"/>
          </p:cNvPicPr>
          <p:nvPr/>
        </p:nvPicPr>
        <p:blipFill>
          <a:blip r:embed="rId1"/>
          <a:stretch>
            <a:fillRect/>
          </a:stretch>
        </p:blipFill>
        <p:spPr>
          <a:xfrm>
            <a:off x="1427480" y="1659890"/>
            <a:ext cx="8281670" cy="38608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单圆角矩形 4"/>
          <p:cNvSpPr/>
          <p:nvPr/>
        </p:nvSpPr>
        <p:spPr>
          <a:xfrm>
            <a:off x="1034415" y="289560"/>
            <a:ext cx="2693035" cy="363220"/>
          </a:xfrm>
          <a:prstGeom prst="round1Rect">
            <a:avLst/>
          </a:prstGeom>
          <a:solidFill>
            <a:srgbClr val="162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kern="0" noProof="0" dirty="0">
                <a:sym typeface="+mn-ea"/>
              </a:rPr>
              <a:t>pack</a:t>
            </a:r>
            <a:r>
              <a:rPr lang="zh-CN" altLang="en-US" kern="0" noProof="0" dirty="0">
                <a:sym typeface="+mn-ea"/>
              </a:rPr>
              <a:t>自动化生产线</a:t>
            </a:r>
            <a:endParaRPr lang="zh-CN" altLang="en-US" kern="0" noProof="0" dirty="0">
              <a:sym typeface="+mn-ea"/>
            </a:endParaRPr>
          </a:p>
          <a:p>
            <a:pPr algn="l"/>
            <a:r>
              <a:rPr lang="zh-CN" altLang="en-US" sz="1000" b="1" dirty="0" smtClean="0">
                <a:solidFill>
                  <a:schemeClr val="bg1"/>
                </a:solidFill>
                <a:latin typeface="微软雅黑" panose="020B0503020204020204" pitchFamily="34" charset="-122"/>
                <a:ea typeface="微软雅黑" panose="020B0503020204020204" pitchFamily="34" charset="-122"/>
                <a:cs typeface="经典舒同体简" panose="02010609000101010101" pitchFamily="49" charset="-122"/>
                <a:sym typeface="+mn-ea"/>
              </a:rPr>
              <a:t>Pack automated production line</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3562350" y="1301750"/>
            <a:ext cx="5647055" cy="583565"/>
          </a:xfrm>
          <a:prstGeom prst="rect">
            <a:avLst/>
          </a:prstGeom>
          <a:noFill/>
        </p:spPr>
        <p:txBody>
          <a:bodyPr wrap="square" rtlCol="0" anchor="t">
            <a:spAutoFit/>
          </a:bodyPr>
          <a:p>
            <a:r>
              <a:rPr lang="en-US" altLang="zh-CN" sz="1600" b="1" dirty="0" smtClean="0">
                <a:latin typeface="华文楷体" panose="02010600040101010101" pitchFamily="2" charset="-122"/>
                <a:ea typeface="华文楷体" panose="02010600040101010101" pitchFamily="2" charset="-122"/>
                <a:sym typeface="+mn-ea"/>
              </a:rPr>
              <a:t>PACK</a:t>
            </a:r>
            <a:r>
              <a:rPr lang="zh-CN" altLang="en-US" sz="1600" b="1" dirty="0" smtClean="0">
                <a:latin typeface="华文楷体" panose="02010600040101010101" pitchFamily="2" charset="-122"/>
                <a:ea typeface="华文楷体" panose="02010600040101010101" pitchFamily="2" charset="-122"/>
                <a:sym typeface="+mn-ea"/>
              </a:rPr>
              <a:t>线设备电池模组组装工序介绍</a:t>
            </a:r>
            <a:endParaRPr lang="zh-CN" altLang="en-US" sz="1600" b="1" dirty="0" smtClean="0">
              <a:latin typeface="华文楷体" panose="02010600040101010101" pitchFamily="2" charset="-122"/>
              <a:ea typeface="华文楷体" panose="02010600040101010101" pitchFamily="2" charset="-122"/>
              <a:sym typeface="+mn-ea"/>
            </a:endParaRPr>
          </a:p>
          <a:p>
            <a:r>
              <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rPr>
              <a:t>PACK line equipment battery module assembly process introduction</a:t>
            </a:r>
            <a:endPar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endParaRPr>
          </a:p>
        </p:txBody>
      </p:sp>
      <p:pic>
        <p:nvPicPr>
          <p:cNvPr id="7" name="图片 6" descr="图片1"/>
          <p:cNvPicPr>
            <a:picLocks noChangeAspect="1"/>
          </p:cNvPicPr>
          <p:nvPr/>
        </p:nvPicPr>
        <p:blipFill>
          <a:blip r:embed="rId1"/>
          <a:stretch>
            <a:fillRect/>
          </a:stretch>
        </p:blipFill>
        <p:spPr>
          <a:xfrm>
            <a:off x="1474470" y="1877695"/>
            <a:ext cx="7463155" cy="347916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单圆角矩形 4"/>
          <p:cNvSpPr/>
          <p:nvPr/>
        </p:nvSpPr>
        <p:spPr>
          <a:xfrm>
            <a:off x="1034415" y="289560"/>
            <a:ext cx="2693035" cy="363220"/>
          </a:xfrm>
          <a:prstGeom prst="round1Rect">
            <a:avLst/>
          </a:prstGeom>
          <a:solidFill>
            <a:srgbClr val="162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kern="0" noProof="0" dirty="0">
                <a:sym typeface="+mn-ea"/>
              </a:rPr>
              <a:t>pack</a:t>
            </a:r>
            <a:r>
              <a:rPr lang="zh-CN" altLang="en-US" kern="0" noProof="0" dirty="0">
                <a:sym typeface="+mn-ea"/>
              </a:rPr>
              <a:t>自动化生产线</a:t>
            </a:r>
            <a:endParaRPr lang="zh-CN" altLang="en-US" kern="0" noProof="0" dirty="0">
              <a:sym typeface="+mn-ea"/>
            </a:endParaRPr>
          </a:p>
          <a:p>
            <a:pPr algn="l"/>
            <a:r>
              <a:rPr lang="zh-CN" altLang="en-US" sz="1000" b="1" dirty="0" smtClean="0">
                <a:solidFill>
                  <a:schemeClr val="bg1"/>
                </a:solidFill>
                <a:latin typeface="微软雅黑" panose="020B0503020204020204" pitchFamily="34" charset="-122"/>
                <a:ea typeface="微软雅黑" panose="020B0503020204020204" pitchFamily="34" charset="-122"/>
                <a:cs typeface="经典舒同体简" panose="02010609000101010101" pitchFamily="49" charset="-122"/>
                <a:sym typeface="+mn-ea"/>
              </a:rPr>
              <a:t>Pack automated production line</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3672840" y="1015365"/>
            <a:ext cx="5647055" cy="583565"/>
          </a:xfrm>
          <a:prstGeom prst="rect">
            <a:avLst/>
          </a:prstGeom>
          <a:noFill/>
        </p:spPr>
        <p:txBody>
          <a:bodyPr wrap="square" rtlCol="0" anchor="t">
            <a:spAutoFit/>
          </a:bodyPr>
          <a:p>
            <a:r>
              <a:rPr lang="zh-CN" altLang="en-US" sz="1600" b="1" dirty="0" smtClean="0">
                <a:latin typeface="华文楷体" panose="02010600040101010101" pitchFamily="2" charset="-122"/>
                <a:ea typeface="华文楷体" panose="02010600040101010101" pitchFamily="2" charset="-122"/>
                <a:sym typeface="+mn-ea"/>
              </a:rPr>
              <a:t>电芯来料预处理</a:t>
            </a:r>
            <a:endParaRPr lang="zh-CN" altLang="en-US" sz="1600" b="1" dirty="0" smtClean="0">
              <a:latin typeface="华文楷体" panose="02010600040101010101" pitchFamily="2" charset="-122"/>
              <a:ea typeface="华文楷体" panose="02010600040101010101" pitchFamily="2" charset="-122"/>
              <a:sym typeface="+mn-ea"/>
            </a:endParaRPr>
          </a:p>
          <a:p>
            <a:r>
              <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rPr>
              <a:t>Pre-treatment of incoming batteries</a:t>
            </a:r>
            <a:endParaRPr lang="zh-CN" altLang="en-US" sz="1600" b="1" dirty="0" smtClean="0">
              <a:solidFill>
                <a:schemeClr val="tx1"/>
              </a:solidFill>
              <a:latin typeface="华文楷体" panose="02010600040101010101" pitchFamily="2" charset="-122"/>
              <a:ea typeface="华文楷体" panose="02010600040101010101" pitchFamily="2" charset="-122"/>
              <a:cs typeface="经典舒同体简" panose="02010609000101010101" pitchFamily="49" charset="-122"/>
              <a:sym typeface="+mn-ea"/>
            </a:endParaRPr>
          </a:p>
        </p:txBody>
      </p:sp>
      <p:pic>
        <p:nvPicPr>
          <p:cNvPr id="7" name="Picture 2"/>
          <p:cNvPicPr>
            <a:picLocks noChangeAspect="1" noChangeArrowheads="1"/>
          </p:cNvPicPr>
          <p:nvPr/>
        </p:nvPicPr>
        <p:blipFill>
          <a:blip r:embed="rId1" cstate="print"/>
          <a:srcRect l="10448" t="15789" r="8885" b="17795"/>
          <a:stretch>
            <a:fillRect/>
          </a:stretch>
        </p:blipFill>
        <p:spPr bwMode="auto">
          <a:xfrm>
            <a:off x="1872615" y="1591310"/>
            <a:ext cx="6833870" cy="3395345"/>
          </a:xfrm>
          <a:prstGeom prst="rect">
            <a:avLst/>
          </a:prstGeom>
          <a:noFill/>
          <a:ln w="1">
            <a:noFill/>
            <a:miter lim="800000"/>
            <a:headEnd/>
            <a:tailEnd/>
          </a:ln>
        </p:spPr>
      </p:pic>
      <p:sp>
        <p:nvSpPr>
          <p:cNvPr id="4" name="文本框 3"/>
          <p:cNvSpPr txBox="1"/>
          <p:nvPr/>
        </p:nvSpPr>
        <p:spPr>
          <a:xfrm>
            <a:off x="1788795" y="5266055"/>
            <a:ext cx="6454775" cy="398780"/>
          </a:xfrm>
          <a:prstGeom prst="rect">
            <a:avLst/>
          </a:prstGeom>
          <a:noFill/>
        </p:spPr>
        <p:txBody>
          <a:bodyPr wrap="square" rtlCol="0" anchor="t">
            <a:spAutoFit/>
          </a:bodyPr>
          <a:p>
            <a:r>
              <a:rPr lang="zh-CN" altLang="en-US" sz="1000" b="1" dirty="0" smtClean="0">
                <a:solidFill>
                  <a:srgbClr val="C00000"/>
                </a:solidFill>
                <a:latin typeface="华文楷体" panose="02010600040101010101" pitchFamily="2" charset="-122"/>
                <a:ea typeface="华文楷体" panose="02010600040101010101" pitchFamily="2" charset="-122"/>
                <a:sym typeface="+mn-ea"/>
              </a:rPr>
              <a:t>电芯来料处理工站</a:t>
            </a:r>
            <a:r>
              <a:rPr lang="zh-CN" altLang="en-US" sz="1000" dirty="0" smtClean="0">
                <a:solidFill>
                  <a:srgbClr val="C00000"/>
                </a:solidFill>
                <a:latin typeface="华文楷体" panose="02010600040101010101" pitchFamily="2" charset="-122"/>
                <a:ea typeface="华文楷体" panose="02010600040101010101" pitchFamily="2" charset="-122"/>
                <a:sym typeface="+mn-ea"/>
              </a:rPr>
              <a:t>：机器人抓取电芯并进行分档，效率快。</a:t>
            </a:r>
            <a:endParaRPr lang="zh-CN" altLang="en-US" sz="1000" dirty="0" smtClean="0">
              <a:solidFill>
                <a:srgbClr val="C00000"/>
              </a:solidFill>
              <a:latin typeface="华文楷体" panose="02010600040101010101" pitchFamily="2" charset="-122"/>
              <a:ea typeface="华文楷体" panose="02010600040101010101" pitchFamily="2" charset="-122"/>
              <a:sym typeface="+mn-ea"/>
            </a:endParaRPr>
          </a:p>
          <a:p>
            <a:r>
              <a:rPr lang="zh-CN" altLang="en-US" sz="1000" dirty="0" smtClean="0">
                <a:solidFill>
                  <a:srgbClr val="C00000"/>
                </a:solidFill>
                <a:latin typeface="华文楷体" panose="02010600040101010101" pitchFamily="2" charset="-122"/>
                <a:ea typeface="华文楷体" panose="02010600040101010101" pitchFamily="2" charset="-122"/>
                <a:cs typeface="经典舒同体简" panose="02010609000101010101" pitchFamily="49" charset="-122"/>
                <a:sym typeface="+mn-ea"/>
              </a:rPr>
              <a:t>Incoming material handling station for electric cores: Robot grabs the cores and grades them with fast efficiency.</a:t>
            </a:r>
            <a:endParaRPr lang="zh-CN" altLang="en-US" sz="1000" dirty="0" smtClean="0">
              <a:solidFill>
                <a:srgbClr val="C00000"/>
              </a:solidFill>
              <a:latin typeface="华文楷体" panose="02010600040101010101" pitchFamily="2" charset="-122"/>
              <a:ea typeface="华文楷体" panose="02010600040101010101" pitchFamily="2" charset="-122"/>
              <a:cs typeface="经典舒同体简" panose="02010609000101010101" pitchFamily="49"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21.3,&quot;left&quot;:24,&quot;top&quot;:76.45,&quot;width&quot;:531.6}"/>
</p:tagLst>
</file>

<file path=ppt/tags/tag11.xml><?xml version="1.0" encoding="utf-8"?>
<p:tagLst xmlns:p="http://schemas.openxmlformats.org/presentationml/2006/main">
  <p:tag name="KSO_WM_DIAGRAM_VIRTUALLY_FRAME" val="{&quot;height&quot;:321.3,&quot;left&quot;:24,&quot;top&quot;:76.45,&quot;width&quot;:531.6}"/>
</p:tagLst>
</file>

<file path=ppt/tags/tag12.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13.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14.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15.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16.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17.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18.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19.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2.xml><?xml version="1.0" encoding="utf-8"?>
<p:tagLst xmlns:p="http://schemas.openxmlformats.org/presentationml/2006/main">
  <p:tag name="KSO_WM_DIAGRAM_VIRTUALLY_FRAME" val="{&quot;height&quot;:321.3,&quot;left&quot;:24,&quot;top&quot;:76.45,&quot;width&quot;:531.6}"/>
</p:tagLst>
</file>

<file path=ppt/tags/tag20.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21.xml><?xml version="1.0" encoding="utf-8"?>
<p:tagLst xmlns:p="http://schemas.openxmlformats.org/presentationml/2006/main">
  <p:tag name="TABLE_ENDDRAG_ORIGIN_RECT" val="655*300"/>
  <p:tag name="TABLE_ENDDRAG_RECT" val="25*83*655*300"/>
</p:tagLst>
</file>

<file path=ppt/tags/tag22.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23.xml><?xml version="1.0" encoding="utf-8"?>
<p:tagLst xmlns:p="http://schemas.openxmlformats.org/presentationml/2006/main">
  <p:tag name="TABLE_ENDDRAG_ORIGIN_RECT" val="595*289"/>
  <p:tag name="TABLE_ENDDRAG_RECT" val="81*89*595*289"/>
</p:tagLst>
</file>

<file path=ppt/tags/tag24.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25.xml><?xml version="1.0" encoding="utf-8"?>
<p:tagLst xmlns:p="http://schemas.openxmlformats.org/presentationml/2006/main">
  <p:tag name="ISPRING_PRESENTATION_TITLE" val="高端稳重商务报告销售述职报告PPT模板"/>
  <p:tag name="KSO_WPP_MARK_KEY" val="51946c00-20e3-4c1d-a2bc-eeb05506cc68"/>
  <p:tag name="COMMONDATA" val="eyJoZGlkIjoiOGU4NTBjMzU1ZjU3ZTNjZjdkYmY2ZGVhMmFlNWI1OGIifQ=="/>
</p:tagLst>
</file>

<file path=ppt/tags/tag3.xml><?xml version="1.0" encoding="utf-8"?>
<p:tagLst xmlns:p="http://schemas.openxmlformats.org/presentationml/2006/main">
  <p:tag name="KSO_WM_DIAGRAM_VIRTUALLY_FRAME" val="{&quot;height&quot;:321.3,&quot;left&quot;:24,&quot;top&quot;:76.45,&quot;width&quot;:531.6}"/>
</p:tagLst>
</file>

<file path=ppt/tags/tag4.xml><?xml version="1.0" encoding="utf-8"?>
<p:tagLst xmlns:p="http://schemas.openxmlformats.org/presentationml/2006/main">
  <p:tag name="KSO_WM_DIAGRAM_VIRTUALLY_FRAME" val="{&quot;height&quot;:321.3,&quot;left&quot;:24,&quot;top&quot;:76.45,&quot;width&quot;:531.6}"/>
</p:tagLst>
</file>

<file path=ppt/tags/tag5.xml><?xml version="1.0" encoding="utf-8"?>
<p:tagLst xmlns:p="http://schemas.openxmlformats.org/presentationml/2006/main">
  <p:tag name="KSO_WM_DIAGRAM_VIRTUALLY_FRAME" val="{&quot;height&quot;:321.3,&quot;left&quot;:24,&quot;top&quot;:76.45,&quot;width&quot;:531.6}"/>
</p:tagLst>
</file>

<file path=ppt/tags/tag6.xml><?xml version="1.0" encoding="utf-8"?>
<p:tagLst xmlns:p="http://schemas.openxmlformats.org/presentationml/2006/main">
  <p:tag name="KSO_WM_DIAGRAM_VIRTUALLY_FRAME" val="{&quot;height&quot;:321.3,&quot;left&quot;:24,&quot;top&quot;:76.45,&quot;width&quot;:531.6}"/>
</p:tagLst>
</file>

<file path=ppt/tags/tag7.xml><?xml version="1.0" encoding="utf-8"?>
<p:tagLst xmlns:p="http://schemas.openxmlformats.org/presentationml/2006/main">
  <p:tag name="KSO_WM_DIAGRAM_VIRTUALLY_FRAME" val="{&quot;height&quot;:321.3,&quot;left&quot;:24,&quot;top&quot;:76.45,&quot;width&quot;:531.6}"/>
</p:tagLst>
</file>

<file path=ppt/tags/tag8.xml><?xml version="1.0" encoding="utf-8"?>
<p:tagLst xmlns:p="http://schemas.openxmlformats.org/presentationml/2006/main">
  <p:tag name="KSO_WM_DIAGRAM_VIRTUALLY_FRAME" val="{&quot;height&quot;:321.3,&quot;left&quot;:24,&quot;top&quot;:76.45,&quot;width&quot;:531.6}"/>
</p:tagLst>
</file>

<file path=ppt/tags/tag9.xml><?xml version="1.0" encoding="utf-8"?>
<p:tagLst xmlns:p="http://schemas.openxmlformats.org/presentationml/2006/main">
  <p:tag name="KSO_WM_DIAGRAM_VIRTUALLY_FRAME" val="{&quot;height&quot;:321.3,&quot;left&quot;:24,&quot;top&quot;:76.45,&quot;width&quot;:53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2lchss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5288</Words>
  <Application>WPS 演示</Application>
  <PresentationFormat>自定义</PresentationFormat>
  <Paragraphs>330</Paragraphs>
  <Slides>14</Slides>
  <Notes>34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14</vt:i4>
      </vt:variant>
    </vt:vector>
  </HeadingPairs>
  <TitlesOfParts>
    <vt:vector size="34" baseType="lpstr">
      <vt:lpstr>Arial</vt:lpstr>
      <vt:lpstr>宋体</vt:lpstr>
      <vt:lpstr>Wingdings</vt:lpstr>
      <vt:lpstr>Arial</vt:lpstr>
      <vt:lpstr>微软雅黑</vt:lpstr>
      <vt:lpstr>迷你简粗倩</vt:lpstr>
      <vt:lpstr>Segoe Print</vt:lpstr>
      <vt:lpstr>华文中宋</vt:lpstr>
      <vt:lpstr>Agency FB</vt:lpstr>
      <vt:lpstr>Calibri</vt:lpstr>
      <vt:lpstr>Arial Unicode MS</vt:lpstr>
      <vt:lpstr>等线</vt:lpstr>
      <vt:lpstr>Wingdings</vt:lpstr>
      <vt:lpstr>楷体</vt:lpstr>
      <vt:lpstr>经典舒同体简</vt:lpstr>
      <vt:lpstr>微软简行楷</vt:lpstr>
      <vt:lpstr>华文楷体</vt:lpstr>
      <vt:lpstr>华文行楷</vt:lpstr>
      <vt:lpstr>华文宋体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高端稳重商务报告销售述职报告PPT模板</dc:title>
  <dc:creator>Miffy Chan</dc:creator>
  <cp:lastModifiedBy>（东莞）熊宝银</cp:lastModifiedBy>
  <cp:revision>979</cp:revision>
  <dcterms:created xsi:type="dcterms:W3CDTF">2018-06-26T02:40:00Z</dcterms:created>
  <dcterms:modified xsi:type="dcterms:W3CDTF">2024-03-15T02:36:37Z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8311D1DE11614071AFE52B312B5E1D4D_13</vt:lpwstr>
  </property>
  <property fmtid="{D5CDD505-2E9C-101B-9397-08002B2CF9AE}" pid="3" name="KSOProductBuildVer">
    <vt:lpwstr>2052-12.1.0.16388</vt:lpwstr>
  </property>
</Properties>
</file>